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4" r:id="rId3"/>
    <p:sldId id="284" r:id="rId4"/>
    <p:sldId id="285" r:id="rId5"/>
    <p:sldId id="286" r:id="rId6"/>
    <p:sldId id="287" r:id="rId7"/>
    <p:sldId id="291" r:id="rId8"/>
    <p:sldId id="289" r:id="rId9"/>
    <p:sldId id="293" r:id="rId10"/>
    <p:sldId id="290" r:id="rId11"/>
    <p:sldId id="294" r:id="rId12"/>
    <p:sldId id="292" r:id="rId13"/>
    <p:sldId id="29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0"/>
    <p:restoredTop sz="91989"/>
  </p:normalViewPr>
  <p:slideViewPr>
    <p:cSldViewPr snapToGrid="0" snapToObjects="1">
      <p:cViewPr varScale="1">
        <p:scale>
          <a:sx n="89" d="100"/>
          <a:sy n="89" d="100"/>
        </p:scale>
        <p:origin x="86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DF4C8-65B3-4440-9E1D-EA21715E4974}" type="datetimeFigureOut">
              <a:rPr lang="en-US" smtClean="0"/>
              <a:t>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4E932-BAFD-A546-9CD6-9537D736746D}" type="slidenum">
              <a:rPr lang="en-US" smtClean="0"/>
              <a:t>‹#›</a:t>
            </a:fld>
            <a:endParaRPr lang="en-US"/>
          </a:p>
        </p:txBody>
      </p:sp>
    </p:spTree>
    <p:extLst>
      <p:ext uri="{BB962C8B-B14F-4D97-AF65-F5344CB8AC3E}">
        <p14:creationId xmlns:p14="http://schemas.microsoft.com/office/powerpoint/2010/main" val="134364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simulation purposes, I set the exposure time of each sub-crystal proportional with their flux. I could not change the flux itself in the program, thus I used variable exposure time for each sub crystal. </a:t>
            </a:r>
          </a:p>
        </p:txBody>
      </p:sp>
      <p:sp>
        <p:nvSpPr>
          <p:cNvPr id="4" name="Slide Number Placeholder 3"/>
          <p:cNvSpPr>
            <a:spLocks noGrp="1"/>
          </p:cNvSpPr>
          <p:nvPr>
            <p:ph type="sldNum" sz="quarter" idx="5"/>
          </p:nvPr>
        </p:nvSpPr>
        <p:spPr/>
        <p:txBody>
          <a:bodyPr/>
          <a:lstStyle/>
          <a:p>
            <a:fld id="{2FD4E932-BAFD-A546-9CD6-9537D736746D}" type="slidenum">
              <a:rPr lang="en-US" smtClean="0"/>
              <a:t>2</a:t>
            </a:fld>
            <a:endParaRPr lang="en-US"/>
          </a:p>
        </p:txBody>
      </p:sp>
    </p:spTree>
    <p:extLst>
      <p:ext uri="{BB962C8B-B14F-4D97-AF65-F5344CB8AC3E}">
        <p14:creationId xmlns:p14="http://schemas.microsoft.com/office/powerpoint/2010/main" val="202547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4E932-BAFD-A546-9CD6-9537D736746D}" type="slidenum">
              <a:rPr lang="en-US" smtClean="0"/>
              <a:t>14</a:t>
            </a:fld>
            <a:endParaRPr lang="en-US"/>
          </a:p>
        </p:txBody>
      </p:sp>
    </p:spTree>
    <p:extLst>
      <p:ext uri="{BB962C8B-B14F-4D97-AF65-F5344CB8AC3E}">
        <p14:creationId xmlns:p14="http://schemas.microsoft.com/office/powerpoint/2010/main" val="361831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E100-A945-7A4A-AA21-141021410A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5A73E8-52B8-964A-A2D7-1ABB5F44F5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FE4AFC-3FA9-2243-8DF5-02C005C0B566}"/>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5" name="Footer Placeholder 4">
            <a:extLst>
              <a:ext uri="{FF2B5EF4-FFF2-40B4-BE49-F238E27FC236}">
                <a16:creationId xmlns:a16="http://schemas.microsoft.com/office/drawing/2014/main" id="{12C617D4-E5EA-AA4C-B3D6-5D2EDD53E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A56D1-2BBC-F940-9A62-37BFF86BB9FB}"/>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134494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89F5-9B9F-C446-A3EF-F6C05FB6C3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30D2EF-7C6A-4B4F-A064-40C52F64A4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437A3-FC46-CD4A-A61A-398615B0F761}"/>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5" name="Footer Placeholder 4">
            <a:extLst>
              <a:ext uri="{FF2B5EF4-FFF2-40B4-BE49-F238E27FC236}">
                <a16:creationId xmlns:a16="http://schemas.microsoft.com/office/drawing/2014/main" id="{3E2D3018-07EE-184F-991D-1EF77E082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027E5-8ACA-F140-B375-9449BB81BFFC}"/>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98878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A5CD3A-7063-104B-BD3C-F8700F460F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9C6D1-FAFE-0E4E-AF03-DE06B29FD6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170A1-1B58-C843-83E4-2EC6038A2F5E}"/>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5" name="Footer Placeholder 4">
            <a:extLst>
              <a:ext uri="{FF2B5EF4-FFF2-40B4-BE49-F238E27FC236}">
                <a16:creationId xmlns:a16="http://schemas.microsoft.com/office/drawing/2014/main" id="{78579B83-C6F3-9540-A6E1-1083E92BD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31702-DFC7-AB48-9E31-9E97D4FBC15F}"/>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294642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29EB-F122-B44E-BF36-1D60BA9D7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8CB37-B3B0-2B43-AFCD-121EF5602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4CEBA-C646-1441-A83E-FA44DED67966}"/>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5" name="Footer Placeholder 4">
            <a:extLst>
              <a:ext uri="{FF2B5EF4-FFF2-40B4-BE49-F238E27FC236}">
                <a16:creationId xmlns:a16="http://schemas.microsoft.com/office/drawing/2014/main" id="{07D53FB0-E589-9F40-94C8-FD349F191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03936-ED09-8849-AD67-4888A957A314}"/>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55855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2EDF-F998-2645-8802-90C87A19C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45CABE-8A88-554A-B310-1CA5327E7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CFA08-B7D4-DB4B-BAAD-8B9494E28E41}"/>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5" name="Footer Placeholder 4">
            <a:extLst>
              <a:ext uri="{FF2B5EF4-FFF2-40B4-BE49-F238E27FC236}">
                <a16:creationId xmlns:a16="http://schemas.microsoft.com/office/drawing/2014/main" id="{AA79C2AB-5671-4D4C-85A5-FF965A7AE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16C4B-DFF7-9F41-A90F-935140E702F7}"/>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22542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09F0-FC8E-F841-B4E8-D2FA1EE966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A4151-272F-774C-B6AD-E64947700E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E6EC6-1481-554A-BBCE-787262EC33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5EC9CB-252A-1345-BADC-CFCF4FE537D1}"/>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6" name="Footer Placeholder 5">
            <a:extLst>
              <a:ext uri="{FF2B5EF4-FFF2-40B4-BE49-F238E27FC236}">
                <a16:creationId xmlns:a16="http://schemas.microsoft.com/office/drawing/2014/main" id="{541B7F22-466C-9F48-BAD7-EEE157D86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5110A-4B01-4E4A-9AC3-EEE2EE6E31E8}"/>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15073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7CFA-DEFC-B44D-91D0-2359F2C18A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4DAC15-0D1F-8346-B345-71027CA5E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0404CC-2854-3545-A243-2CBB0D97F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A4DA6A-61CF-6244-895D-1AED02A3D3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0A1A1-B273-544D-A1BC-26CAA96437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0D604F-9258-F54C-A136-7758A24B5C7D}"/>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8" name="Footer Placeholder 7">
            <a:extLst>
              <a:ext uri="{FF2B5EF4-FFF2-40B4-BE49-F238E27FC236}">
                <a16:creationId xmlns:a16="http://schemas.microsoft.com/office/drawing/2014/main" id="{9917B01C-199B-5C42-8DFD-C0DACE33A1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FFC98B-A85B-034A-A146-6DE1DDCF93BB}"/>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298911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1FD5-F70C-584A-BFAE-BD5CC20879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D9F05C-6372-DE4C-930D-FC3A6761B333}"/>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4" name="Footer Placeholder 3">
            <a:extLst>
              <a:ext uri="{FF2B5EF4-FFF2-40B4-BE49-F238E27FC236}">
                <a16:creationId xmlns:a16="http://schemas.microsoft.com/office/drawing/2014/main" id="{4F77CB97-6366-804A-9A4C-8E0047824B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54543-8927-1346-8396-A782F69658AE}"/>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209984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7C64E-3A38-E941-9C1C-B4EA97F72B47}"/>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3" name="Footer Placeholder 2">
            <a:extLst>
              <a:ext uri="{FF2B5EF4-FFF2-40B4-BE49-F238E27FC236}">
                <a16:creationId xmlns:a16="http://schemas.microsoft.com/office/drawing/2014/main" id="{83396465-EA67-4745-BEDC-4F752C8C5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5332CD-268A-A347-9FBA-AF6DB03CC83F}"/>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423117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51C5-DB59-3747-9C1A-80A080BF8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1D7D19-DB8A-6A43-9148-E35F18921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7D72C5-B105-9249-BEA9-BF35E1B5E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22B73-AEF6-2C45-A662-8659CA1C000E}"/>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6" name="Footer Placeholder 5">
            <a:extLst>
              <a:ext uri="{FF2B5EF4-FFF2-40B4-BE49-F238E27FC236}">
                <a16:creationId xmlns:a16="http://schemas.microsoft.com/office/drawing/2014/main" id="{7F3212DA-630B-4143-9F95-8B6338531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BB071-5CC9-EC46-8DF7-4B76BCE75787}"/>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2970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24A6-C3C3-1E47-9A3D-BC55A93D8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F05FBA-F00D-7045-B175-E5521BD92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70A128-9335-7C4D-8673-6B15AA8E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28ECE-E2F1-5E43-8DF9-007E489DA2CA}"/>
              </a:ext>
            </a:extLst>
          </p:cNvPr>
          <p:cNvSpPr>
            <a:spLocks noGrp="1"/>
          </p:cNvSpPr>
          <p:nvPr>
            <p:ph type="dt" sz="half" idx="10"/>
          </p:nvPr>
        </p:nvSpPr>
        <p:spPr/>
        <p:txBody>
          <a:bodyPr/>
          <a:lstStyle/>
          <a:p>
            <a:fld id="{1499B9E0-3BB2-D743-AA7D-A610923035CD}" type="datetimeFigureOut">
              <a:rPr lang="en-US" smtClean="0"/>
              <a:t>12/9/19</a:t>
            </a:fld>
            <a:endParaRPr lang="en-US"/>
          </a:p>
        </p:txBody>
      </p:sp>
      <p:sp>
        <p:nvSpPr>
          <p:cNvPr id="6" name="Footer Placeholder 5">
            <a:extLst>
              <a:ext uri="{FF2B5EF4-FFF2-40B4-BE49-F238E27FC236}">
                <a16:creationId xmlns:a16="http://schemas.microsoft.com/office/drawing/2014/main" id="{87C1B9C0-E621-AB49-A94F-01A561AD2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35B1E-ACC1-9746-AD78-00F685F8C816}"/>
              </a:ext>
            </a:extLst>
          </p:cNvPr>
          <p:cNvSpPr>
            <a:spLocks noGrp="1"/>
          </p:cNvSpPr>
          <p:nvPr>
            <p:ph type="sldNum" sz="quarter" idx="12"/>
          </p:nvPr>
        </p:nvSpPr>
        <p:spPr/>
        <p:txBody>
          <a:bodyPr/>
          <a:lstStyle/>
          <a:p>
            <a:fld id="{79C9E91E-8F4D-FF43-8E56-B243E5FDEBAB}" type="slidenum">
              <a:rPr lang="en-US" smtClean="0"/>
              <a:t>‹#›</a:t>
            </a:fld>
            <a:endParaRPr lang="en-US"/>
          </a:p>
        </p:txBody>
      </p:sp>
    </p:spTree>
    <p:extLst>
      <p:ext uri="{BB962C8B-B14F-4D97-AF65-F5344CB8AC3E}">
        <p14:creationId xmlns:p14="http://schemas.microsoft.com/office/powerpoint/2010/main" val="76163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F50D4-6857-744D-9B07-367E70503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B3E101-CD2F-C643-8477-9CD09DABB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768CF-AFA1-3346-8463-997B0CED0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9B9E0-3BB2-D743-AA7D-A610923035CD}" type="datetimeFigureOut">
              <a:rPr lang="en-US" smtClean="0"/>
              <a:t>12/9/19</a:t>
            </a:fld>
            <a:endParaRPr lang="en-US"/>
          </a:p>
        </p:txBody>
      </p:sp>
      <p:sp>
        <p:nvSpPr>
          <p:cNvPr id="5" name="Footer Placeholder 4">
            <a:extLst>
              <a:ext uri="{FF2B5EF4-FFF2-40B4-BE49-F238E27FC236}">
                <a16:creationId xmlns:a16="http://schemas.microsoft.com/office/drawing/2014/main" id="{900EABE1-91C0-A04D-ADE6-81A62B535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A2257B-0B59-B547-BD55-C4055A3EF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9E91E-8F4D-FF43-8E56-B243E5FDEBAB}" type="slidenum">
              <a:rPr lang="en-US" smtClean="0"/>
              <a:t>‹#›</a:t>
            </a:fld>
            <a:endParaRPr lang="en-US"/>
          </a:p>
        </p:txBody>
      </p:sp>
    </p:spTree>
    <p:extLst>
      <p:ext uri="{BB962C8B-B14F-4D97-AF65-F5344CB8AC3E}">
        <p14:creationId xmlns:p14="http://schemas.microsoft.com/office/powerpoint/2010/main" val="1010736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DCA2-DD47-BF40-9EF8-3A54CE2FDC54}"/>
              </a:ext>
            </a:extLst>
          </p:cNvPr>
          <p:cNvSpPr>
            <a:spLocks noGrp="1"/>
          </p:cNvSpPr>
          <p:nvPr>
            <p:ph type="ctrTitle"/>
          </p:nvPr>
        </p:nvSpPr>
        <p:spPr>
          <a:xfrm>
            <a:off x="539358" y="2588694"/>
            <a:ext cx="10611306" cy="1154631"/>
          </a:xfrm>
        </p:spPr>
        <p:txBody>
          <a:bodyPr>
            <a:normAutofit fontScale="90000"/>
          </a:bodyPr>
          <a:lstStyle/>
          <a:p>
            <a:pPr algn="l"/>
            <a:r>
              <a:rPr lang="en-US" sz="8000" dirty="0">
                <a:solidFill>
                  <a:schemeClr val="accent2">
                    <a:lumMod val="75000"/>
                  </a:schemeClr>
                </a:solidFill>
              </a:rPr>
              <a:t>MLFSOM Simulations</a:t>
            </a:r>
            <a:br>
              <a:rPr lang="en-US" sz="8000" dirty="0">
                <a:solidFill>
                  <a:schemeClr val="accent2">
                    <a:lumMod val="75000"/>
                  </a:schemeClr>
                </a:solidFill>
              </a:rPr>
            </a:br>
            <a:r>
              <a:rPr lang="en-US" sz="8000" dirty="0">
                <a:solidFill>
                  <a:schemeClr val="accent2">
                    <a:lumMod val="75000"/>
                  </a:schemeClr>
                </a:solidFill>
              </a:rPr>
              <a:t>Gaussian Beam</a:t>
            </a:r>
            <a:endParaRPr lang="en-US" sz="4400" dirty="0">
              <a:solidFill>
                <a:schemeClr val="accent2">
                  <a:lumMod val="75000"/>
                </a:schemeClr>
              </a:solidFill>
            </a:endParaRPr>
          </a:p>
        </p:txBody>
      </p:sp>
    </p:spTree>
    <p:extLst>
      <p:ext uri="{BB962C8B-B14F-4D97-AF65-F5344CB8AC3E}">
        <p14:creationId xmlns:p14="http://schemas.microsoft.com/office/powerpoint/2010/main" val="365368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4" y="1161288"/>
            <a:ext cx="4084578" cy="11247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kern="1200" dirty="0">
                <a:solidFill>
                  <a:schemeClr val="tx1"/>
                </a:solidFill>
                <a:latin typeface="+mj-lt"/>
                <a:ea typeface="+mj-ea"/>
                <a:cs typeface="+mj-cs"/>
              </a:rPr>
              <a:t>Integrated intensity by resolution shells</a:t>
            </a:r>
            <a:endParaRPr lang="en-US" sz="2600" b="1"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DC8728BA-E7DD-2444-B9ED-DABA54D3B822}"/>
              </a:ext>
            </a:extLst>
          </p:cNvPr>
          <p:cNvPicPr>
            <a:picLocks noChangeAspect="1"/>
          </p:cNvPicPr>
          <p:nvPr/>
        </p:nvPicPr>
        <p:blipFill>
          <a:blip r:embed="rId2"/>
          <a:stretch>
            <a:fillRect/>
          </a:stretch>
        </p:blipFill>
        <p:spPr>
          <a:xfrm>
            <a:off x="4880486" y="916686"/>
            <a:ext cx="6950201" cy="5212651"/>
          </a:xfrm>
          <a:prstGeom prst="rect">
            <a:avLst/>
          </a:prstGeom>
        </p:spPr>
      </p:pic>
      <p:sp>
        <p:nvSpPr>
          <p:cNvPr id="12" name="TextBox 11">
            <a:extLst>
              <a:ext uri="{FF2B5EF4-FFF2-40B4-BE49-F238E27FC236}">
                <a16:creationId xmlns:a16="http://schemas.microsoft.com/office/drawing/2014/main" id="{1F715997-8ED6-ED45-A561-3E5EA96C915A}"/>
              </a:ext>
            </a:extLst>
          </p:cNvPr>
          <p:cNvSpPr txBox="1"/>
          <p:nvPr/>
        </p:nvSpPr>
        <p:spPr>
          <a:xfrm>
            <a:off x="371094" y="2718054"/>
            <a:ext cx="391515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Curves of the high resolution shells are almost parallel to each other. Half-dose values almost don’t change after the second one from the top in the legend list.   </a:t>
            </a:r>
          </a:p>
        </p:txBody>
      </p:sp>
    </p:spTree>
    <p:extLst>
      <p:ext uri="{BB962C8B-B14F-4D97-AF65-F5344CB8AC3E}">
        <p14:creationId xmlns:p14="http://schemas.microsoft.com/office/powerpoint/2010/main" val="203890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4" y="1005840"/>
            <a:ext cx="4084578" cy="1437640"/>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kern="1200" dirty="0">
                <a:solidFill>
                  <a:schemeClr val="tx1"/>
                </a:solidFill>
                <a:latin typeface="+mj-lt"/>
                <a:ea typeface="+mj-ea"/>
                <a:cs typeface="+mj-cs"/>
              </a:rPr>
              <a:t>Integrated intensity by</a:t>
            </a:r>
          </a:p>
          <a:p>
            <a:pPr>
              <a:spcAft>
                <a:spcPts val="600"/>
              </a:spcAft>
            </a:pPr>
            <a:r>
              <a:rPr lang="en-US" sz="2600" kern="1200" dirty="0">
                <a:solidFill>
                  <a:schemeClr val="tx1"/>
                </a:solidFill>
                <a:latin typeface="+mj-lt"/>
                <a:ea typeface="+mj-ea"/>
                <a:cs typeface="+mj-cs"/>
              </a:rPr>
              <a:t>resolution shells</a:t>
            </a:r>
          </a:p>
          <a:p>
            <a:pPr>
              <a:spcAft>
                <a:spcPts val="600"/>
              </a:spcAft>
            </a:pPr>
            <a:r>
              <a:rPr lang="en-US" sz="2600" dirty="0"/>
              <a:t>smaller grid size = 4x4</a:t>
            </a:r>
          </a:p>
          <a:p>
            <a:pPr>
              <a:spcAft>
                <a:spcPts val="600"/>
              </a:spcAft>
            </a:pPr>
            <a:r>
              <a:rPr lang="en-US" sz="2600" dirty="0"/>
              <a:t>less number of frames = 5</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DC8728BA-E7DD-2444-B9ED-DABA54D3B822}"/>
              </a:ext>
            </a:extLst>
          </p:cNvPr>
          <p:cNvPicPr>
            <a:picLocks noChangeAspect="1"/>
          </p:cNvPicPr>
          <p:nvPr/>
        </p:nvPicPr>
        <p:blipFill>
          <a:blip r:embed="rId2"/>
          <a:srcRect/>
          <a:stretch/>
        </p:blipFill>
        <p:spPr>
          <a:xfrm>
            <a:off x="4880486" y="916686"/>
            <a:ext cx="6950201" cy="5212650"/>
          </a:xfrm>
          <a:prstGeom prst="rect">
            <a:avLst/>
          </a:prstGeom>
        </p:spPr>
      </p:pic>
      <p:sp>
        <p:nvSpPr>
          <p:cNvPr id="12" name="TextBox 11">
            <a:extLst>
              <a:ext uri="{FF2B5EF4-FFF2-40B4-BE49-F238E27FC236}">
                <a16:creationId xmlns:a16="http://schemas.microsoft.com/office/drawing/2014/main" id="{1F715997-8ED6-ED45-A561-3E5EA96C915A}"/>
              </a:ext>
            </a:extLst>
          </p:cNvPr>
          <p:cNvSpPr txBox="1"/>
          <p:nvPr/>
        </p:nvSpPr>
        <p:spPr>
          <a:xfrm>
            <a:off x="371094" y="2718054"/>
            <a:ext cx="391515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Similar trend</a:t>
            </a:r>
          </a:p>
        </p:txBody>
      </p:sp>
    </p:spTree>
    <p:extLst>
      <p:ext uri="{BB962C8B-B14F-4D97-AF65-F5344CB8AC3E}">
        <p14:creationId xmlns:p14="http://schemas.microsoft.com/office/powerpoint/2010/main" val="331292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4" y="1161288"/>
            <a:ext cx="4084578" cy="11247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kern="1200">
                <a:solidFill>
                  <a:schemeClr val="tx1"/>
                </a:solidFill>
                <a:latin typeface="+mj-lt"/>
                <a:ea typeface="+mj-ea"/>
                <a:cs typeface="+mj-cs"/>
              </a:rPr>
              <a:t>Half-dose vs. resolution </a:t>
            </a:r>
            <a:endParaRPr lang="en-US" sz="2600" b="1"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092FF4BF-DFBB-8642-9D99-4AE748EB95EE}"/>
              </a:ext>
            </a:extLst>
          </p:cNvPr>
          <p:cNvSpPr txBox="1"/>
          <p:nvPr/>
        </p:nvSpPr>
        <p:spPr>
          <a:xfrm>
            <a:off x="371094" y="2718054"/>
            <a:ext cx="4156780"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Definitely not proportional with d</a:t>
            </a:r>
            <a:r>
              <a:rPr lang="en-US" sz="1700" baseline="30000" dirty="0"/>
              <a:t>2</a:t>
            </a:r>
            <a:r>
              <a:rPr lang="en-US" sz="1700" dirty="0"/>
              <a:t>. It does not look like it is a power law fit at all.</a:t>
            </a:r>
          </a:p>
        </p:txBody>
      </p:sp>
      <p:pic>
        <p:nvPicPr>
          <p:cNvPr id="4" name="Picture 3">
            <a:extLst>
              <a:ext uri="{FF2B5EF4-FFF2-40B4-BE49-F238E27FC236}">
                <a16:creationId xmlns:a16="http://schemas.microsoft.com/office/drawing/2014/main" id="{264E81E2-E913-604B-990E-D54FDBF0968A}"/>
              </a:ext>
            </a:extLst>
          </p:cNvPr>
          <p:cNvPicPr>
            <a:picLocks noChangeAspect="1"/>
          </p:cNvPicPr>
          <p:nvPr/>
        </p:nvPicPr>
        <p:blipFill>
          <a:blip r:embed="rId2"/>
          <a:stretch>
            <a:fillRect/>
          </a:stretch>
        </p:blipFill>
        <p:spPr>
          <a:xfrm>
            <a:off x="4743127" y="959549"/>
            <a:ext cx="7244085" cy="5433064"/>
          </a:xfrm>
          <a:prstGeom prst="rect">
            <a:avLst/>
          </a:prstGeom>
        </p:spPr>
      </p:pic>
    </p:spTree>
    <p:extLst>
      <p:ext uri="{BB962C8B-B14F-4D97-AF65-F5344CB8AC3E}">
        <p14:creationId xmlns:p14="http://schemas.microsoft.com/office/powerpoint/2010/main" val="314086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4" y="1161288"/>
            <a:ext cx="4084578" cy="11247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kern="1200">
                <a:solidFill>
                  <a:schemeClr val="tx1"/>
                </a:solidFill>
                <a:latin typeface="+mj-lt"/>
                <a:ea typeface="+mj-ea"/>
                <a:cs typeface="+mj-cs"/>
              </a:rPr>
              <a:t>Half-dose vs. resolution </a:t>
            </a:r>
            <a:endParaRPr lang="en-US" sz="2600" b="1"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092FF4BF-DFBB-8642-9D99-4AE748EB95EE}"/>
              </a:ext>
            </a:extLst>
          </p:cNvPr>
          <p:cNvSpPr txBox="1"/>
          <p:nvPr/>
        </p:nvSpPr>
        <p:spPr>
          <a:xfrm>
            <a:off x="371094" y="2718054"/>
            <a:ext cx="4156780"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This looks slightly more power law but I think it is still not a good fit. Low resolution shells significantly deviate from the power law.</a:t>
            </a:r>
          </a:p>
        </p:txBody>
      </p:sp>
      <p:pic>
        <p:nvPicPr>
          <p:cNvPr id="4" name="Picture 3">
            <a:extLst>
              <a:ext uri="{FF2B5EF4-FFF2-40B4-BE49-F238E27FC236}">
                <a16:creationId xmlns:a16="http://schemas.microsoft.com/office/drawing/2014/main" id="{264E81E2-E913-604B-990E-D54FDBF0968A}"/>
              </a:ext>
            </a:extLst>
          </p:cNvPr>
          <p:cNvPicPr>
            <a:picLocks noChangeAspect="1"/>
          </p:cNvPicPr>
          <p:nvPr/>
        </p:nvPicPr>
        <p:blipFill>
          <a:blip r:embed="rId2"/>
          <a:srcRect/>
          <a:stretch/>
        </p:blipFill>
        <p:spPr>
          <a:xfrm>
            <a:off x="4743127" y="959549"/>
            <a:ext cx="7244085" cy="5433063"/>
          </a:xfrm>
          <a:prstGeom prst="rect">
            <a:avLst/>
          </a:prstGeom>
        </p:spPr>
      </p:pic>
    </p:spTree>
    <p:extLst>
      <p:ext uri="{BB962C8B-B14F-4D97-AF65-F5344CB8AC3E}">
        <p14:creationId xmlns:p14="http://schemas.microsoft.com/office/powerpoint/2010/main" val="335753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777E-4EA1-4144-B61B-38C0E68B0592}"/>
              </a:ext>
            </a:extLst>
          </p:cNvPr>
          <p:cNvSpPr txBox="1">
            <a:spLocks/>
          </p:cNvSpPr>
          <p:nvPr/>
        </p:nvSpPr>
        <p:spPr>
          <a:xfrm>
            <a:off x="660472" y="702848"/>
            <a:ext cx="5011666" cy="483014"/>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schemeClr val="accent2">
                    <a:lumMod val="75000"/>
                  </a:schemeClr>
                </a:solidFill>
              </a:rPr>
              <a:t>OBSERVATIONS &amp; NOTES</a:t>
            </a:r>
          </a:p>
        </p:txBody>
      </p:sp>
      <p:sp>
        <p:nvSpPr>
          <p:cNvPr id="3" name="TextBox 2">
            <a:extLst>
              <a:ext uri="{FF2B5EF4-FFF2-40B4-BE49-F238E27FC236}">
                <a16:creationId xmlns:a16="http://schemas.microsoft.com/office/drawing/2014/main" id="{57CA535B-3274-9547-A446-F8098C0CBB52}"/>
              </a:ext>
            </a:extLst>
          </p:cNvPr>
          <p:cNvSpPr txBox="1"/>
          <p:nvPr/>
        </p:nvSpPr>
        <p:spPr>
          <a:xfrm>
            <a:off x="660473" y="1500188"/>
            <a:ext cx="10798102" cy="2031325"/>
          </a:xfrm>
          <a:prstGeom prst="rect">
            <a:avLst/>
          </a:prstGeom>
          <a:noFill/>
        </p:spPr>
        <p:txBody>
          <a:bodyPr wrap="square" rtlCol="0">
            <a:spAutoFit/>
          </a:bodyPr>
          <a:lstStyle/>
          <a:p>
            <a:pPr marL="285750" indent="-285750">
              <a:buFont typeface="Wingdings" pitchFamily="2" charset="2"/>
              <a:buChar char="§"/>
            </a:pPr>
            <a:r>
              <a:rPr lang="en-US" dirty="0"/>
              <a:t>We need to increase the grid size to get more accurate results for the gaussian beam case. The program runs in parallel on all available cores of the computer to speed up the process. However, quite frequently, it gets stuck and does not finish the simulation. That’s why I was able to get 6x6 grid size for now. I need to work on it a little to reach finer grids e.g. 10x10</a:t>
            </a:r>
          </a:p>
          <a:p>
            <a:pPr marL="285750" indent="-285750">
              <a:buFont typeface="Wingdings" pitchFamily="2" charset="2"/>
              <a:buChar char="§"/>
            </a:pPr>
            <a:endParaRPr lang="en-US" dirty="0"/>
          </a:p>
          <a:p>
            <a:pPr marL="285750" indent="-285750">
              <a:buFont typeface="Wingdings" pitchFamily="2" charset="2"/>
              <a:buChar char="§"/>
            </a:pPr>
            <a:r>
              <a:rPr lang="en-US" dirty="0"/>
              <a:t>I ran the gaussian beam simulations with 1.5 A resolution of initial intensity due to the time constraints. We would want to go for 1.2 A </a:t>
            </a:r>
            <a:r>
              <a:rPr lang="en-US" dirty="0" err="1"/>
              <a:t>ish</a:t>
            </a:r>
            <a:r>
              <a:rPr lang="en-US" dirty="0"/>
              <a:t> to get better stats i.e. to get a lot more peaks</a:t>
            </a:r>
          </a:p>
        </p:txBody>
      </p:sp>
    </p:spTree>
    <p:extLst>
      <p:ext uri="{BB962C8B-B14F-4D97-AF65-F5344CB8AC3E}">
        <p14:creationId xmlns:p14="http://schemas.microsoft.com/office/powerpoint/2010/main" val="295292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777E-4EA1-4144-B61B-38C0E68B0592}"/>
              </a:ext>
            </a:extLst>
          </p:cNvPr>
          <p:cNvSpPr txBox="1">
            <a:spLocks/>
          </p:cNvSpPr>
          <p:nvPr/>
        </p:nvSpPr>
        <p:spPr>
          <a:xfrm>
            <a:off x="346147" y="317161"/>
            <a:ext cx="10515600" cy="483014"/>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schemeClr val="accent2">
                    <a:lumMod val="75000"/>
                  </a:schemeClr>
                </a:solidFill>
              </a:rPr>
              <a:t>MLFSOM input parameters</a:t>
            </a:r>
          </a:p>
        </p:txBody>
      </p:sp>
      <p:graphicFrame>
        <p:nvGraphicFramePr>
          <p:cNvPr id="6" name="Table 5">
            <a:extLst>
              <a:ext uri="{FF2B5EF4-FFF2-40B4-BE49-F238E27FC236}">
                <a16:creationId xmlns:a16="http://schemas.microsoft.com/office/drawing/2014/main" id="{25C86EFF-66C5-604A-B678-4AD029BE694E}"/>
              </a:ext>
            </a:extLst>
          </p:cNvPr>
          <p:cNvGraphicFramePr>
            <a:graphicFrameLocks noGrp="1"/>
          </p:cNvGraphicFramePr>
          <p:nvPr>
            <p:extLst>
              <p:ext uri="{D42A27DB-BD31-4B8C-83A1-F6EECF244321}">
                <p14:modId xmlns:p14="http://schemas.microsoft.com/office/powerpoint/2010/main" val="3884199524"/>
              </p:ext>
            </p:extLst>
          </p:nvPr>
        </p:nvGraphicFramePr>
        <p:xfrm>
          <a:off x="503235" y="1567498"/>
          <a:ext cx="5492750" cy="4450080"/>
        </p:xfrm>
        <a:graphic>
          <a:graphicData uri="http://schemas.openxmlformats.org/drawingml/2006/table">
            <a:tbl>
              <a:tblPr firstRow="1" bandRow="1">
                <a:tableStyleId>{5DA37D80-6434-44D0-A028-1B22A696006F}</a:tableStyleId>
              </a:tblPr>
              <a:tblGrid>
                <a:gridCol w="2746375">
                  <a:extLst>
                    <a:ext uri="{9D8B030D-6E8A-4147-A177-3AD203B41FA5}">
                      <a16:colId xmlns:a16="http://schemas.microsoft.com/office/drawing/2014/main" val="254957896"/>
                    </a:ext>
                  </a:extLst>
                </a:gridCol>
                <a:gridCol w="2746375">
                  <a:extLst>
                    <a:ext uri="{9D8B030D-6E8A-4147-A177-3AD203B41FA5}">
                      <a16:colId xmlns:a16="http://schemas.microsoft.com/office/drawing/2014/main" val="1713965412"/>
                    </a:ext>
                  </a:extLst>
                </a:gridCol>
              </a:tblGrid>
              <a:tr h="370840">
                <a:tc gridSpan="2">
                  <a:txBody>
                    <a:bodyPr/>
                    <a:lstStyle/>
                    <a:p>
                      <a:r>
                        <a:rPr lang="en-US" dirty="0"/>
                        <a:t>Crystal &amp; Exp. Params</a:t>
                      </a:r>
                    </a:p>
                  </a:txBody>
                  <a:tcPr/>
                </a:tc>
                <a:tc hMerge="1">
                  <a:txBody>
                    <a:bodyPr/>
                    <a:lstStyle/>
                    <a:p>
                      <a:endParaRPr lang="en-US" dirty="0"/>
                    </a:p>
                  </a:txBody>
                  <a:tcPr/>
                </a:tc>
                <a:extLst>
                  <a:ext uri="{0D108BD9-81ED-4DB2-BD59-A6C34878D82A}">
                    <a16:rowId xmlns:a16="http://schemas.microsoft.com/office/drawing/2014/main" val="1360391427"/>
                  </a:ext>
                </a:extLst>
              </a:tr>
              <a:tr h="370840">
                <a:tc>
                  <a:txBody>
                    <a:bodyPr/>
                    <a:lstStyle/>
                    <a:p>
                      <a:r>
                        <a:rPr lang="en-US" dirty="0"/>
                        <a:t>Protein </a:t>
                      </a:r>
                    </a:p>
                  </a:txBody>
                  <a:tcPr/>
                </a:tc>
                <a:tc>
                  <a:txBody>
                    <a:bodyPr/>
                    <a:lstStyle/>
                    <a:p>
                      <a:r>
                        <a:rPr lang="en-US" dirty="0"/>
                        <a:t>Tetragonal </a:t>
                      </a:r>
                      <a:r>
                        <a:rPr lang="en-US" dirty="0" err="1"/>
                        <a:t>lyosyzme</a:t>
                      </a:r>
                      <a:endParaRPr lang="en-US" dirty="0"/>
                    </a:p>
                  </a:txBody>
                  <a:tcPr/>
                </a:tc>
                <a:extLst>
                  <a:ext uri="{0D108BD9-81ED-4DB2-BD59-A6C34878D82A}">
                    <a16:rowId xmlns:a16="http://schemas.microsoft.com/office/drawing/2014/main" val="3064447394"/>
                  </a:ext>
                </a:extLst>
              </a:tr>
              <a:tr h="370840">
                <a:tc>
                  <a:txBody>
                    <a:bodyPr/>
                    <a:lstStyle/>
                    <a:p>
                      <a:r>
                        <a:rPr lang="en-US" dirty="0"/>
                        <a:t>PDB code</a:t>
                      </a:r>
                    </a:p>
                  </a:txBody>
                  <a:tcPr/>
                </a:tc>
                <a:tc>
                  <a:txBody>
                    <a:bodyPr/>
                    <a:lstStyle/>
                    <a:p>
                      <a:r>
                        <a:rPr lang="en-US" dirty="0"/>
                        <a:t>1H87</a:t>
                      </a:r>
                    </a:p>
                  </a:txBody>
                  <a:tcPr/>
                </a:tc>
                <a:extLst>
                  <a:ext uri="{0D108BD9-81ED-4DB2-BD59-A6C34878D82A}">
                    <a16:rowId xmlns:a16="http://schemas.microsoft.com/office/drawing/2014/main" val="2034312225"/>
                  </a:ext>
                </a:extLst>
              </a:tr>
              <a:tr h="370840">
                <a:tc>
                  <a:txBody>
                    <a:bodyPr/>
                    <a:lstStyle/>
                    <a:p>
                      <a:r>
                        <a:rPr lang="en-US" dirty="0"/>
                        <a:t>Unit cell</a:t>
                      </a:r>
                    </a:p>
                  </a:txBody>
                  <a:tcPr/>
                </a:tc>
                <a:tc>
                  <a:txBody>
                    <a:bodyPr/>
                    <a:lstStyle/>
                    <a:p>
                      <a:r>
                        <a:rPr lang="en-US" dirty="0"/>
                        <a:t>77.25, 77.25, 38.66</a:t>
                      </a:r>
                    </a:p>
                  </a:txBody>
                  <a:tcPr/>
                </a:tc>
                <a:extLst>
                  <a:ext uri="{0D108BD9-81ED-4DB2-BD59-A6C34878D82A}">
                    <a16:rowId xmlns:a16="http://schemas.microsoft.com/office/drawing/2014/main" val="777102300"/>
                  </a:ext>
                </a:extLst>
              </a:tr>
              <a:tr h="370840">
                <a:tc>
                  <a:txBody>
                    <a:bodyPr/>
                    <a:lstStyle/>
                    <a:p>
                      <a:r>
                        <a:rPr lang="en-US" dirty="0"/>
                        <a:t>Detector </a:t>
                      </a:r>
                    </a:p>
                  </a:txBody>
                  <a:tcPr/>
                </a:tc>
                <a:tc>
                  <a:txBody>
                    <a:bodyPr/>
                    <a:lstStyle/>
                    <a:p>
                      <a:r>
                        <a:rPr lang="en-US" dirty="0"/>
                        <a:t>Pilatus 6M</a:t>
                      </a:r>
                    </a:p>
                  </a:txBody>
                  <a:tcPr/>
                </a:tc>
                <a:extLst>
                  <a:ext uri="{0D108BD9-81ED-4DB2-BD59-A6C34878D82A}">
                    <a16:rowId xmlns:a16="http://schemas.microsoft.com/office/drawing/2014/main" val="2573241941"/>
                  </a:ext>
                </a:extLst>
              </a:tr>
              <a:tr h="370840">
                <a:tc>
                  <a:txBody>
                    <a:bodyPr/>
                    <a:lstStyle/>
                    <a:p>
                      <a:r>
                        <a:rPr lang="en-US" dirty="0"/>
                        <a:t>Mosaicity (initial-final)</a:t>
                      </a:r>
                    </a:p>
                  </a:txBody>
                  <a:tcPr/>
                </a:tc>
                <a:tc>
                  <a:txBody>
                    <a:bodyPr/>
                    <a:lstStyle/>
                    <a:p>
                      <a:r>
                        <a:rPr lang="en-US" dirty="0"/>
                        <a:t>0.05 </a:t>
                      </a:r>
                      <a:r>
                        <a:rPr lang="en-US" baseline="0" dirty="0"/>
                        <a:t>– 1.00</a:t>
                      </a:r>
                      <a:r>
                        <a:rPr lang="en-US" baseline="30000" dirty="0"/>
                        <a:t>o</a:t>
                      </a:r>
                      <a:endParaRPr lang="en-US" dirty="0"/>
                    </a:p>
                  </a:txBody>
                  <a:tcPr/>
                </a:tc>
                <a:extLst>
                  <a:ext uri="{0D108BD9-81ED-4DB2-BD59-A6C34878D82A}">
                    <a16:rowId xmlns:a16="http://schemas.microsoft.com/office/drawing/2014/main" val="2141084555"/>
                  </a:ext>
                </a:extLst>
              </a:tr>
              <a:tr h="370840">
                <a:tc>
                  <a:txBody>
                    <a:bodyPr/>
                    <a:lstStyle/>
                    <a:p>
                      <a:r>
                        <a:rPr lang="en-US" dirty="0"/>
                        <a:t>B-factor (initial-final)</a:t>
                      </a:r>
                    </a:p>
                  </a:txBody>
                  <a:tcPr/>
                </a:tc>
                <a:tc>
                  <a:txBody>
                    <a:bodyPr/>
                    <a:lstStyle/>
                    <a:p>
                      <a:r>
                        <a:rPr lang="en-US" dirty="0"/>
                        <a:t>14.8 – 51.8 A</a:t>
                      </a:r>
                      <a:r>
                        <a:rPr lang="en-US" baseline="30000" dirty="0"/>
                        <a:t>2</a:t>
                      </a:r>
                      <a:endParaRPr lang="en-US" dirty="0"/>
                    </a:p>
                  </a:txBody>
                  <a:tcPr/>
                </a:tc>
                <a:extLst>
                  <a:ext uri="{0D108BD9-81ED-4DB2-BD59-A6C34878D82A}">
                    <a16:rowId xmlns:a16="http://schemas.microsoft.com/office/drawing/2014/main" val="2578578190"/>
                  </a:ext>
                </a:extLst>
              </a:tr>
              <a:tr h="370840">
                <a:tc>
                  <a:txBody>
                    <a:bodyPr/>
                    <a:lstStyle/>
                    <a:p>
                      <a:r>
                        <a:rPr lang="en-US" dirty="0"/>
                        <a:t>Fractional unit cell change</a:t>
                      </a:r>
                    </a:p>
                  </a:txBody>
                  <a:tcPr/>
                </a:tc>
                <a:tc>
                  <a:txBody>
                    <a:bodyPr/>
                    <a:lstStyle/>
                    <a:p>
                      <a:r>
                        <a:rPr lang="en-US" dirty="0"/>
                        <a:t>1% (at the end)</a:t>
                      </a:r>
                    </a:p>
                  </a:txBody>
                  <a:tcPr/>
                </a:tc>
                <a:extLst>
                  <a:ext uri="{0D108BD9-81ED-4DB2-BD59-A6C34878D82A}">
                    <a16:rowId xmlns:a16="http://schemas.microsoft.com/office/drawing/2014/main" val="760633232"/>
                  </a:ext>
                </a:extLst>
              </a:tr>
              <a:tr h="370840">
                <a:tc>
                  <a:txBody>
                    <a:bodyPr/>
                    <a:lstStyle/>
                    <a:p>
                      <a:r>
                        <a:rPr lang="en-US" dirty="0"/>
                        <a:t>Initial resolution</a:t>
                      </a:r>
                    </a:p>
                  </a:txBody>
                  <a:tcPr/>
                </a:tc>
                <a:tc>
                  <a:txBody>
                    <a:bodyPr/>
                    <a:lstStyle/>
                    <a:p>
                      <a:r>
                        <a:rPr lang="en-US" dirty="0"/>
                        <a:t>1.5 A </a:t>
                      </a:r>
                    </a:p>
                  </a:txBody>
                  <a:tcPr/>
                </a:tc>
                <a:extLst>
                  <a:ext uri="{0D108BD9-81ED-4DB2-BD59-A6C34878D82A}">
                    <a16:rowId xmlns:a16="http://schemas.microsoft.com/office/drawing/2014/main" val="2243042507"/>
                  </a:ext>
                </a:extLst>
              </a:tr>
              <a:tr h="370840">
                <a:tc>
                  <a:txBody>
                    <a:bodyPr/>
                    <a:lstStyle/>
                    <a:p>
                      <a:r>
                        <a:rPr lang="en-US" dirty="0"/>
                        <a:t>Oscillation (stills)</a:t>
                      </a:r>
                    </a:p>
                  </a:txBody>
                  <a:tcPr/>
                </a:tc>
                <a:tc>
                  <a:txBody>
                    <a:bodyPr/>
                    <a:lstStyle/>
                    <a:p>
                      <a:r>
                        <a:rPr lang="en-US" dirty="0"/>
                        <a:t>0.01</a:t>
                      </a:r>
                      <a:r>
                        <a:rPr lang="en-US" baseline="30000" dirty="0"/>
                        <a:t>o</a:t>
                      </a:r>
                      <a:endParaRPr lang="en-US" dirty="0"/>
                    </a:p>
                  </a:txBody>
                  <a:tcPr/>
                </a:tc>
                <a:extLst>
                  <a:ext uri="{0D108BD9-81ED-4DB2-BD59-A6C34878D82A}">
                    <a16:rowId xmlns:a16="http://schemas.microsoft.com/office/drawing/2014/main" val="676518898"/>
                  </a:ext>
                </a:extLst>
              </a:tr>
              <a:tr h="370840">
                <a:tc>
                  <a:txBody>
                    <a:bodyPr/>
                    <a:lstStyle/>
                    <a:p>
                      <a:r>
                        <a:rPr lang="en-US" dirty="0"/>
                        <a:t>Number of frames</a:t>
                      </a:r>
                    </a:p>
                  </a:txBody>
                  <a:tcPr/>
                </a:tc>
                <a:tc>
                  <a:txBody>
                    <a:bodyPr/>
                    <a:lstStyle/>
                    <a:p>
                      <a:r>
                        <a:rPr lang="en-US" dirty="0"/>
                        <a:t>10</a:t>
                      </a:r>
                    </a:p>
                  </a:txBody>
                  <a:tcPr/>
                </a:tc>
                <a:extLst>
                  <a:ext uri="{0D108BD9-81ED-4DB2-BD59-A6C34878D82A}">
                    <a16:rowId xmlns:a16="http://schemas.microsoft.com/office/drawing/2014/main" val="674168733"/>
                  </a:ext>
                </a:extLst>
              </a:tr>
              <a:tr h="370840">
                <a:tc>
                  <a:txBody>
                    <a:bodyPr/>
                    <a:lstStyle/>
                    <a:p>
                      <a:r>
                        <a:rPr lang="en-US" dirty="0"/>
                        <a:t>Number of grids (</a:t>
                      </a:r>
                      <a:r>
                        <a:rPr lang="en-US" dirty="0" err="1"/>
                        <a:t>hor</a:t>
                      </a:r>
                      <a:r>
                        <a:rPr lang="en-US" dirty="0"/>
                        <a:t> x </a:t>
                      </a:r>
                      <a:r>
                        <a:rPr lang="en-US" dirty="0" err="1"/>
                        <a:t>ver</a:t>
                      </a:r>
                      <a:r>
                        <a:rPr lang="en-US" dirty="0"/>
                        <a:t>)</a:t>
                      </a:r>
                    </a:p>
                  </a:txBody>
                  <a:tcPr/>
                </a:tc>
                <a:tc>
                  <a:txBody>
                    <a:bodyPr/>
                    <a:lstStyle/>
                    <a:p>
                      <a:r>
                        <a:rPr lang="en-US" dirty="0"/>
                        <a:t>6 x 6</a:t>
                      </a:r>
                    </a:p>
                  </a:txBody>
                  <a:tcPr/>
                </a:tc>
                <a:extLst>
                  <a:ext uri="{0D108BD9-81ED-4DB2-BD59-A6C34878D82A}">
                    <a16:rowId xmlns:a16="http://schemas.microsoft.com/office/drawing/2014/main" val="3692230825"/>
                  </a:ext>
                </a:extLst>
              </a:tr>
            </a:tbl>
          </a:graphicData>
        </a:graphic>
      </p:graphicFrame>
      <p:graphicFrame>
        <p:nvGraphicFramePr>
          <p:cNvPr id="12" name="Table 11">
            <a:extLst>
              <a:ext uri="{FF2B5EF4-FFF2-40B4-BE49-F238E27FC236}">
                <a16:creationId xmlns:a16="http://schemas.microsoft.com/office/drawing/2014/main" id="{9C1BDE2D-C381-424F-9134-CC7C44CBA7E5}"/>
              </a:ext>
            </a:extLst>
          </p:cNvPr>
          <p:cNvGraphicFramePr>
            <a:graphicFrameLocks noGrp="1"/>
          </p:cNvGraphicFramePr>
          <p:nvPr>
            <p:extLst>
              <p:ext uri="{D42A27DB-BD31-4B8C-83A1-F6EECF244321}">
                <p14:modId xmlns:p14="http://schemas.microsoft.com/office/powerpoint/2010/main" val="3995611447"/>
              </p:ext>
            </p:extLst>
          </p:nvPr>
        </p:nvGraphicFramePr>
        <p:xfrm>
          <a:off x="6196015" y="1567498"/>
          <a:ext cx="5492750" cy="3779520"/>
        </p:xfrm>
        <a:graphic>
          <a:graphicData uri="http://schemas.openxmlformats.org/drawingml/2006/table">
            <a:tbl>
              <a:tblPr firstRow="1" bandRow="1">
                <a:tableStyleId>{5DA37D80-6434-44D0-A028-1B22A696006F}</a:tableStyleId>
              </a:tblPr>
              <a:tblGrid>
                <a:gridCol w="2746375">
                  <a:extLst>
                    <a:ext uri="{9D8B030D-6E8A-4147-A177-3AD203B41FA5}">
                      <a16:colId xmlns:a16="http://schemas.microsoft.com/office/drawing/2014/main" val="254957896"/>
                    </a:ext>
                  </a:extLst>
                </a:gridCol>
                <a:gridCol w="2746375">
                  <a:extLst>
                    <a:ext uri="{9D8B030D-6E8A-4147-A177-3AD203B41FA5}">
                      <a16:colId xmlns:a16="http://schemas.microsoft.com/office/drawing/2014/main" val="1713965412"/>
                    </a:ext>
                  </a:extLst>
                </a:gridCol>
              </a:tblGrid>
              <a:tr h="370840">
                <a:tc gridSpan="2">
                  <a:txBody>
                    <a:bodyPr/>
                    <a:lstStyle/>
                    <a:p>
                      <a:r>
                        <a:rPr lang="en-US" dirty="0"/>
                        <a:t>Beam Params</a:t>
                      </a:r>
                    </a:p>
                  </a:txBody>
                  <a:tcPr/>
                </a:tc>
                <a:tc hMerge="1">
                  <a:txBody>
                    <a:bodyPr/>
                    <a:lstStyle/>
                    <a:p>
                      <a:endParaRPr lang="en-US" dirty="0"/>
                    </a:p>
                  </a:txBody>
                  <a:tcPr/>
                </a:tc>
                <a:extLst>
                  <a:ext uri="{0D108BD9-81ED-4DB2-BD59-A6C34878D82A}">
                    <a16:rowId xmlns:a16="http://schemas.microsoft.com/office/drawing/2014/main" val="1360391427"/>
                  </a:ext>
                </a:extLst>
              </a:tr>
              <a:tr h="370840">
                <a:tc>
                  <a:txBody>
                    <a:bodyPr/>
                    <a:lstStyle/>
                    <a:p>
                      <a:r>
                        <a:rPr lang="en-US" dirty="0"/>
                        <a:t>Beam size </a:t>
                      </a:r>
                    </a:p>
                    <a:p>
                      <a:r>
                        <a:rPr lang="en-US" dirty="0"/>
                        <a:t>(</a:t>
                      </a:r>
                      <a:r>
                        <a:rPr lang="en-US" dirty="0" err="1"/>
                        <a:t>FWHM_hor</a:t>
                      </a:r>
                      <a:r>
                        <a:rPr lang="en-US" dirty="0"/>
                        <a:t> x </a:t>
                      </a:r>
                      <a:r>
                        <a:rPr lang="en-US" dirty="0" err="1"/>
                        <a:t>FWHM_ver</a:t>
                      </a:r>
                      <a:r>
                        <a:rPr lang="en-US" dirty="0"/>
                        <a:t>)</a:t>
                      </a:r>
                    </a:p>
                  </a:txBody>
                  <a:tcPr/>
                </a:tc>
                <a:tc>
                  <a:txBody>
                    <a:bodyPr/>
                    <a:lstStyle/>
                    <a:p>
                      <a:r>
                        <a:rPr lang="en-US" dirty="0"/>
                        <a:t>100 micron</a:t>
                      </a:r>
                    </a:p>
                  </a:txBody>
                  <a:tcPr/>
                </a:tc>
                <a:extLst>
                  <a:ext uri="{0D108BD9-81ED-4DB2-BD59-A6C34878D82A}">
                    <a16:rowId xmlns:a16="http://schemas.microsoft.com/office/drawing/2014/main" val="4133000173"/>
                  </a:ext>
                </a:extLst>
              </a:tr>
              <a:tr h="370840">
                <a:tc>
                  <a:txBody>
                    <a:bodyPr/>
                    <a:lstStyle/>
                    <a:p>
                      <a:r>
                        <a:rPr lang="en-US" dirty="0"/>
                        <a:t>Crystal size</a:t>
                      </a:r>
                    </a:p>
                  </a:txBody>
                  <a:tcPr/>
                </a:tc>
                <a:tc>
                  <a:txBody>
                    <a:bodyPr/>
                    <a:lstStyle/>
                    <a:p>
                      <a:r>
                        <a:rPr lang="en-US" dirty="0"/>
                        <a:t>300 micron</a:t>
                      </a:r>
                    </a:p>
                  </a:txBody>
                  <a:tcPr/>
                </a:tc>
                <a:extLst>
                  <a:ext uri="{0D108BD9-81ED-4DB2-BD59-A6C34878D82A}">
                    <a16:rowId xmlns:a16="http://schemas.microsoft.com/office/drawing/2014/main" val="3185368939"/>
                  </a:ext>
                </a:extLst>
              </a:tr>
              <a:tr h="370840">
                <a:tc>
                  <a:txBody>
                    <a:bodyPr/>
                    <a:lstStyle/>
                    <a:p>
                      <a:r>
                        <a:rPr lang="en-US" dirty="0"/>
                        <a:t>Wavelength </a:t>
                      </a:r>
                    </a:p>
                  </a:txBody>
                  <a:tcPr/>
                </a:tc>
                <a:tc>
                  <a:txBody>
                    <a:bodyPr/>
                    <a:lstStyle/>
                    <a:p>
                      <a:r>
                        <a:rPr lang="en-US" dirty="0"/>
                        <a:t>1.0 A</a:t>
                      </a:r>
                    </a:p>
                  </a:txBody>
                  <a:tcPr/>
                </a:tc>
                <a:extLst>
                  <a:ext uri="{0D108BD9-81ED-4DB2-BD59-A6C34878D82A}">
                    <a16:rowId xmlns:a16="http://schemas.microsoft.com/office/drawing/2014/main" val="676518898"/>
                  </a:ext>
                </a:extLst>
              </a:tr>
              <a:tr h="370840">
                <a:tc>
                  <a:txBody>
                    <a:bodyPr/>
                    <a:lstStyle/>
                    <a:p>
                      <a:r>
                        <a:rPr lang="en-US" dirty="0"/>
                        <a:t>Beam dispersion</a:t>
                      </a:r>
                    </a:p>
                  </a:txBody>
                  <a:tcPr/>
                </a:tc>
                <a:tc>
                  <a:txBody>
                    <a:bodyPr/>
                    <a:lstStyle/>
                    <a:p>
                      <a:r>
                        <a:rPr lang="en-US" dirty="0"/>
                        <a:t>0.00014</a:t>
                      </a:r>
                    </a:p>
                  </a:txBody>
                  <a:tcPr/>
                </a:tc>
                <a:extLst>
                  <a:ext uri="{0D108BD9-81ED-4DB2-BD59-A6C34878D82A}">
                    <a16:rowId xmlns:a16="http://schemas.microsoft.com/office/drawing/2014/main" val="2583365631"/>
                  </a:ext>
                </a:extLst>
              </a:tr>
              <a:tr h="370840">
                <a:tc>
                  <a:txBody>
                    <a:bodyPr/>
                    <a:lstStyle/>
                    <a:p>
                      <a:r>
                        <a:rPr lang="en-US" dirty="0"/>
                        <a:t>Beam divergence (</a:t>
                      </a:r>
                      <a:r>
                        <a:rPr lang="en-US" dirty="0" err="1"/>
                        <a:t>hor</a:t>
                      </a:r>
                      <a:r>
                        <a:rPr lang="en-US" dirty="0"/>
                        <a:t>, </a:t>
                      </a:r>
                      <a:r>
                        <a:rPr lang="en-US" dirty="0" err="1"/>
                        <a:t>ver</a:t>
                      </a:r>
                      <a:r>
                        <a:rPr lang="en-US" dirty="0"/>
                        <a:t>)</a:t>
                      </a:r>
                    </a:p>
                  </a:txBody>
                  <a:tcPr/>
                </a:tc>
                <a:tc>
                  <a:txBody>
                    <a:bodyPr/>
                    <a:lstStyle/>
                    <a:p>
                      <a:r>
                        <a:rPr lang="en-US" dirty="0"/>
                        <a:t>(0.06</a:t>
                      </a:r>
                      <a:r>
                        <a:rPr lang="en-US" baseline="30000" dirty="0"/>
                        <a:t>o</a:t>
                      </a:r>
                      <a:r>
                        <a:rPr lang="en-US" dirty="0"/>
                        <a:t>, 0.01</a:t>
                      </a:r>
                      <a:r>
                        <a:rPr lang="en-US" baseline="30000" dirty="0"/>
                        <a:t>o</a:t>
                      </a:r>
                      <a:r>
                        <a:rPr lang="en-US" dirty="0"/>
                        <a:t>)</a:t>
                      </a:r>
                    </a:p>
                  </a:txBody>
                  <a:tcPr/>
                </a:tc>
                <a:extLst>
                  <a:ext uri="{0D108BD9-81ED-4DB2-BD59-A6C34878D82A}">
                    <a16:rowId xmlns:a16="http://schemas.microsoft.com/office/drawing/2014/main" val="674168733"/>
                  </a:ext>
                </a:extLst>
              </a:tr>
              <a:tr h="370840">
                <a:tc>
                  <a:txBody>
                    <a:bodyPr/>
                    <a:lstStyle/>
                    <a:p>
                      <a:r>
                        <a:rPr lang="en-US" dirty="0"/>
                        <a:t>Exposure per frame (exposure time at the center of the beam*)</a:t>
                      </a:r>
                    </a:p>
                  </a:txBody>
                  <a:tcPr/>
                </a:tc>
                <a:tc>
                  <a:txBody>
                    <a:bodyPr/>
                    <a:lstStyle/>
                    <a:p>
                      <a:r>
                        <a:rPr lang="en-US" dirty="0"/>
                        <a:t>0.5 sec</a:t>
                      </a:r>
                    </a:p>
                  </a:txBody>
                  <a:tcPr/>
                </a:tc>
                <a:extLst>
                  <a:ext uri="{0D108BD9-81ED-4DB2-BD59-A6C34878D82A}">
                    <a16:rowId xmlns:a16="http://schemas.microsoft.com/office/drawing/2014/main" val="427763983"/>
                  </a:ext>
                </a:extLst>
              </a:tr>
              <a:tr h="370840">
                <a:tc>
                  <a:txBody>
                    <a:bodyPr/>
                    <a:lstStyle/>
                    <a:p>
                      <a:r>
                        <a:rPr lang="en-US" dirty="0"/>
                        <a:t>Beam flux</a:t>
                      </a:r>
                    </a:p>
                  </a:txBody>
                  <a:tcPr/>
                </a:tc>
                <a:tc>
                  <a:txBody>
                    <a:bodyPr/>
                    <a:lstStyle/>
                    <a:p>
                      <a:r>
                        <a:rPr lang="en-US" dirty="0"/>
                        <a:t>8.4 x 10</a:t>
                      </a:r>
                      <a:r>
                        <a:rPr lang="en-US" baseline="30000" dirty="0"/>
                        <a:t>10</a:t>
                      </a:r>
                      <a:r>
                        <a:rPr lang="en-US" baseline="0" dirty="0"/>
                        <a:t> </a:t>
                      </a:r>
                      <a:r>
                        <a:rPr lang="en-US" baseline="0" dirty="0" err="1"/>
                        <a:t>ph</a:t>
                      </a:r>
                      <a:r>
                        <a:rPr lang="en-US" baseline="0" dirty="0"/>
                        <a:t>/sec</a:t>
                      </a:r>
                      <a:endParaRPr lang="en-US" dirty="0"/>
                    </a:p>
                  </a:txBody>
                  <a:tcPr/>
                </a:tc>
                <a:extLst>
                  <a:ext uri="{0D108BD9-81ED-4DB2-BD59-A6C34878D82A}">
                    <a16:rowId xmlns:a16="http://schemas.microsoft.com/office/drawing/2014/main" val="2060140118"/>
                  </a:ext>
                </a:extLst>
              </a:tr>
            </a:tbl>
          </a:graphicData>
        </a:graphic>
      </p:graphicFrame>
    </p:spTree>
    <p:extLst>
      <p:ext uri="{BB962C8B-B14F-4D97-AF65-F5344CB8AC3E}">
        <p14:creationId xmlns:p14="http://schemas.microsoft.com/office/powerpoint/2010/main" val="135873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3" y="1161288"/>
            <a:ext cx="4527874" cy="11247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kern="1200" dirty="0">
                <a:solidFill>
                  <a:schemeClr val="tx1"/>
                </a:solidFill>
                <a:latin typeface="+mj-lt"/>
                <a:ea typeface="+mj-ea"/>
                <a:cs typeface="+mj-cs"/>
              </a:rPr>
              <a:t>Evolution of peak intensities:</a:t>
            </a:r>
          </a:p>
          <a:p>
            <a:pPr>
              <a:spcAft>
                <a:spcPts val="600"/>
              </a:spcAft>
            </a:pPr>
            <a:r>
              <a:rPr lang="en-US" sz="2400" kern="1200" dirty="0">
                <a:solidFill>
                  <a:schemeClr val="tx1"/>
                </a:solidFill>
                <a:latin typeface="+mj-lt"/>
                <a:ea typeface="+mj-ea"/>
                <a:cs typeface="+mj-cs"/>
              </a:rPr>
              <a:t>all peaks</a:t>
            </a:r>
            <a:endParaRPr lang="en-US" sz="2400" b="1"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092FF4BF-DFBB-8642-9D99-4AE748EB95EE}"/>
              </a:ext>
            </a:extLst>
          </p:cNvPr>
          <p:cNvSpPr txBox="1"/>
          <p:nvPr/>
        </p:nvSpPr>
        <p:spPr>
          <a:xfrm>
            <a:off x="371093" y="2718054"/>
            <a:ext cx="4075435"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sz="1700" dirty="0"/>
          </a:p>
        </p:txBody>
      </p:sp>
      <p:pic>
        <p:nvPicPr>
          <p:cNvPr id="5" name="Picture 4" descr="A close up of a map&#10;&#10;Description automatically generated">
            <a:extLst>
              <a:ext uri="{FF2B5EF4-FFF2-40B4-BE49-F238E27FC236}">
                <a16:creationId xmlns:a16="http://schemas.microsoft.com/office/drawing/2014/main" id="{C76D9EB5-74AE-CE4C-83C4-43F4748A55E3}"/>
              </a:ext>
            </a:extLst>
          </p:cNvPr>
          <p:cNvPicPr>
            <a:picLocks noChangeAspect="1"/>
          </p:cNvPicPr>
          <p:nvPr/>
        </p:nvPicPr>
        <p:blipFill>
          <a:blip r:embed="rId2"/>
          <a:stretch>
            <a:fillRect/>
          </a:stretch>
        </p:blipFill>
        <p:spPr>
          <a:xfrm>
            <a:off x="4632074" y="833272"/>
            <a:ext cx="7499571" cy="5624678"/>
          </a:xfrm>
          <a:prstGeom prst="rect">
            <a:avLst/>
          </a:prstGeom>
        </p:spPr>
      </p:pic>
    </p:spTree>
    <p:extLst>
      <p:ext uri="{BB962C8B-B14F-4D97-AF65-F5344CB8AC3E}">
        <p14:creationId xmlns:p14="http://schemas.microsoft.com/office/powerpoint/2010/main" val="35924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3" y="1161288"/>
            <a:ext cx="4075435" cy="11247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kern="1200" dirty="0">
                <a:solidFill>
                  <a:schemeClr val="tx1"/>
                </a:solidFill>
                <a:latin typeface="+mj-lt"/>
                <a:ea typeface="+mj-ea"/>
                <a:cs typeface="+mj-cs"/>
              </a:rPr>
              <a:t>Evolution of peak intensities:</a:t>
            </a:r>
          </a:p>
          <a:p>
            <a:pPr>
              <a:spcAft>
                <a:spcPts val="600"/>
              </a:spcAft>
            </a:pPr>
            <a:r>
              <a:rPr lang="en-US" sz="2400" kern="1200" dirty="0">
                <a:solidFill>
                  <a:schemeClr val="tx1"/>
                </a:solidFill>
                <a:latin typeface="+mj-lt"/>
                <a:ea typeface="+mj-ea"/>
                <a:cs typeface="+mj-cs"/>
              </a:rPr>
              <a:t>strongest 2o peaks</a:t>
            </a:r>
            <a:endParaRPr lang="en-US" sz="2400" b="1"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092FF4BF-DFBB-8642-9D99-4AE748EB95EE}"/>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The brightest first 20 peaks (peaks are sorted by their average intensities over all frames)</a:t>
            </a:r>
          </a:p>
        </p:txBody>
      </p:sp>
      <p:pic>
        <p:nvPicPr>
          <p:cNvPr id="5" name="Picture 4" descr="A close up of a map&#10;&#10;Description automatically generated">
            <a:extLst>
              <a:ext uri="{FF2B5EF4-FFF2-40B4-BE49-F238E27FC236}">
                <a16:creationId xmlns:a16="http://schemas.microsoft.com/office/drawing/2014/main" id="{3F0BA326-3AC5-5B4F-BBCF-020930ADFAD5}"/>
              </a:ext>
            </a:extLst>
          </p:cNvPr>
          <p:cNvPicPr>
            <a:picLocks noChangeAspect="1"/>
          </p:cNvPicPr>
          <p:nvPr/>
        </p:nvPicPr>
        <p:blipFill>
          <a:blip r:embed="rId2"/>
          <a:stretch>
            <a:fillRect/>
          </a:stretch>
        </p:blipFill>
        <p:spPr>
          <a:xfrm>
            <a:off x="4871343" y="916687"/>
            <a:ext cx="7143751" cy="5357813"/>
          </a:xfrm>
          <a:prstGeom prst="rect">
            <a:avLst/>
          </a:prstGeom>
        </p:spPr>
      </p:pic>
    </p:spTree>
    <p:extLst>
      <p:ext uri="{BB962C8B-B14F-4D97-AF65-F5344CB8AC3E}">
        <p14:creationId xmlns:p14="http://schemas.microsoft.com/office/powerpoint/2010/main" val="300587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3" y="1161288"/>
            <a:ext cx="3958019" cy="11247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kern="1200" dirty="0">
                <a:solidFill>
                  <a:schemeClr val="tx1"/>
                </a:solidFill>
                <a:latin typeface="+mj-lt"/>
                <a:ea typeface="+mj-ea"/>
                <a:cs typeface="+mj-cs"/>
              </a:rPr>
              <a:t>Evolution of peak intensities:</a:t>
            </a:r>
          </a:p>
          <a:p>
            <a:pPr>
              <a:spcAft>
                <a:spcPts val="600"/>
              </a:spcAft>
            </a:pPr>
            <a:r>
              <a:rPr lang="en-US" sz="2400" dirty="0"/>
              <a:t>moderate-strong 2</a:t>
            </a:r>
            <a:r>
              <a:rPr lang="en-US" sz="2400" kern="1200" dirty="0">
                <a:solidFill>
                  <a:schemeClr val="tx1"/>
                </a:solidFill>
                <a:latin typeface="+mj-lt"/>
                <a:ea typeface="+mj-ea"/>
                <a:cs typeface="+mj-cs"/>
              </a:rPr>
              <a:t>o peaks</a:t>
            </a:r>
            <a:endParaRPr lang="en-US" sz="2400" b="1"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close up of a map&#10;&#10;Description automatically generated">
            <a:extLst>
              <a:ext uri="{FF2B5EF4-FFF2-40B4-BE49-F238E27FC236}">
                <a16:creationId xmlns:a16="http://schemas.microsoft.com/office/drawing/2014/main" id="{04AADE99-D691-5741-9B80-517B5BDCC90E}"/>
              </a:ext>
            </a:extLst>
          </p:cNvPr>
          <p:cNvPicPr>
            <a:picLocks noChangeAspect="1"/>
          </p:cNvPicPr>
          <p:nvPr/>
        </p:nvPicPr>
        <p:blipFill>
          <a:blip r:embed="rId2"/>
          <a:stretch>
            <a:fillRect/>
          </a:stretch>
        </p:blipFill>
        <p:spPr>
          <a:xfrm>
            <a:off x="4697478" y="709231"/>
            <a:ext cx="7252716" cy="5439537"/>
          </a:xfrm>
          <a:prstGeom prst="rect">
            <a:avLst/>
          </a:prstGeom>
        </p:spPr>
      </p:pic>
    </p:spTree>
    <p:extLst>
      <p:ext uri="{BB962C8B-B14F-4D97-AF65-F5344CB8AC3E}">
        <p14:creationId xmlns:p14="http://schemas.microsoft.com/office/powerpoint/2010/main" val="382310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3" y="1161288"/>
            <a:ext cx="4075435" cy="11247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kern="1200" dirty="0">
                <a:solidFill>
                  <a:schemeClr val="tx1"/>
                </a:solidFill>
                <a:latin typeface="+mj-lt"/>
                <a:ea typeface="+mj-ea"/>
                <a:cs typeface="+mj-cs"/>
              </a:rPr>
              <a:t>Evolution of peak intensities:</a:t>
            </a:r>
          </a:p>
          <a:p>
            <a:pPr>
              <a:spcAft>
                <a:spcPts val="600"/>
              </a:spcAft>
            </a:pPr>
            <a:r>
              <a:rPr lang="en-US" sz="2400" dirty="0"/>
              <a:t>moderate</a:t>
            </a:r>
            <a:r>
              <a:rPr lang="en-US" sz="2400" kern="1200" dirty="0">
                <a:solidFill>
                  <a:schemeClr val="tx1"/>
                </a:solidFill>
                <a:latin typeface="+mj-lt"/>
                <a:ea typeface="+mj-ea"/>
                <a:cs typeface="+mj-cs"/>
              </a:rPr>
              <a:t> 2o peaks</a:t>
            </a:r>
            <a:endParaRPr lang="en-US" sz="2400" b="1"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close up of a map&#10;&#10;Description automatically generated">
            <a:extLst>
              <a:ext uri="{FF2B5EF4-FFF2-40B4-BE49-F238E27FC236}">
                <a16:creationId xmlns:a16="http://schemas.microsoft.com/office/drawing/2014/main" id="{A60F094E-E0B9-CA4A-9E61-07AEA7D30198}"/>
              </a:ext>
            </a:extLst>
          </p:cNvPr>
          <p:cNvPicPr>
            <a:picLocks noChangeAspect="1"/>
          </p:cNvPicPr>
          <p:nvPr/>
        </p:nvPicPr>
        <p:blipFill>
          <a:blip r:embed="rId2"/>
          <a:stretch>
            <a:fillRect/>
          </a:stretch>
        </p:blipFill>
        <p:spPr>
          <a:xfrm>
            <a:off x="4826764" y="880109"/>
            <a:ext cx="6936991" cy="5202743"/>
          </a:xfrm>
          <a:prstGeom prst="rect">
            <a:avLst/>
          </a:prstGeom>
        </p:spPr>
      </p:pic>
    </p:spTree>
    <p:extLst>
      <p:ext uri="{BB962C8B-B14F-4D97-AF65-F5344CB8AC3E}">
        <p14:creationId xmlns:p14="http://schemas.microsoft.com/office/powerpoint/2010/main" val="361739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3" y="1161288"/>
            <a:ext cx="4075435" cy="11247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kern="1200" dirty="0">
                <a:solidFill>
                  <a:schemeClr val="tx1"/>
                </a:solidFill>
                <a:latin typeface="+mj-lt"/>
                <a:ea typeface="+mj-ea"/>
                <a:cs typeface="+mj-cs"/>
              </a:rPr>
              <a:t>Evolution of peak intensities:</a:t>
            </a:r>
          </a:p>
          <a:p>
            <a:pPr>
              <a:spcAft>
                <a:spcPts val="600"/>
              </a:spcAft>
            </a:pPr>
            <a:r>
              <a:rPr lang="en-US" sz="2400" dirty="0"/>
              <a:t>the weakest</a:t>
            </a:r>
            <a:r>
              <a:rPr lang="en-US" sz="2400" kern="1200" dirty="0">
                <a:solidFill>
                  <a:schemeClr val="tx1"/>
                </a:solidFill>
                <a:latin typeface="+mj-lt"/>
                <a:ea typeface="+mj-ea"/>
                <a:cs typeface="+mj-cs"/>
              </a:rPr>
              <a:t> 2o peaks</a:t>
            </a:r>
            <a:endParaRPr lang="en-US" sz="2400" b="1"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close up of a map&#10;&#10;Description automatically generated">
            <a:extLst>
              <a:ext uri="{FF2B5EF4-FFF2-40B4-BE49-F238E27FC236}">
                <a16:creationId xmlns:a16="http://schemas.microsoft.com/office/drawing/2014/main" id="{8416EAD9-76E6-5F4B-A60B-A63EE625A295}"/>
              </a:ext>
            </a:extLst>
          </p:cNvPr>
          <p:cNvPicPr>
            <a:picLocks noChangeAspect="1"/>
          </p:cNvPicPr>
          <p:nvPr/>
        </p:nvPicPr>
        <p:blipFill>
          <a:blip r:embed="rId2"/>
          <a:stretch>
            <a:fillRect/>
          </a:stretch>
        </p:blipFill>
        <p:spPr>
          <a:xfrm>
            <a:off x="4660899" y="843534"/>
            <a:ext cx="7200139" cy="5400104"/>
          </a:xfrm>
          <a:prstGeom prst="rect">
            <a:avLst/>
          </a:prstGeom>
        </p:spPr>
      </p:pic>
    </p:spTree>
    <p:extLst>
      <p:ext uri="{BB962C8B-B14F-4D97-AF65-F5344CB8AC3E}">
        <p14:creationId xmlns:p14="http://schemas.microsoft.com/office/powerpoint/2010/main" val="349261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4" y="1161288"/>
            <a:ext cx="3438144" cy="11247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kern="1200" dirty="0">
                <a:solidFill>
                  <a:schemeClr val="tx1"/>
                </a:solidFill>
                <a:latin typeface="+mj-lt"/>
                <a:ea typeface="+mj-ea"/>
                <a:cs typeface="+mj-cs"/>
              </a:rPr>
              <a:t>Integrated intensity</a:t>
            </a:r>
            <a:endParaRPr lang="en-US" sz="2600" b="1"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17531F75-0902-F84D-AEB7-2D79411C8B3B}"/>
              </a:ext>
            </a:extLst>
          </p:cNvPr>
          <p:cNvPicPr>
            <a:picLocks noChangeAspect="1"/>
          </p:cNvPicPr>
          <p:nvPr/>
        </p:nvPicPr>
        <p:blipFill>
          <a:blip r:embed="rId2"/>
          <a:stretch>
            <a:fillRect/>
          </a:stretch>
        </p:blipFill>
        <p:spPr>
          <a:xfrm>
            <a:off x="4815329" y="916687"/>
            <a:ext cx="7216901" cy="5412676"/>
          </a:xfrm>
          <a:prstGeom prst="rect">
            <a:avLst/>
          </a:prstGeom>
        </p:spPr>
      </p:pic>
      <p:sp>
        <p:nvSpPr>
          <p:cNvPr id="13" name="TextBox 12">
            <a:extLst>
              <a:ext uri="{FF2B5EF4-FFF2-40B4-BE49-F238E27FC236}">
                <a16:creationId xmlns:a16="http://schemas.microsoft.com/office/drawing/2014/main" id="{63C375E8-F180-7944-98B0-F56ED6554B52}"/>
              </a:ext>
            </a:extLst>
          </p:cNvPr>
          <p:cNvSpPr txBox="1"/>
          <p:nvPr/>
        </p:nvSpPr>
        <p:spPr>
          <a:xfrm>
            <a:off x="371094" y="2718054"/>
            <a:ext cx="391515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Integrated intensity decays very slowly compared to the homogeneous beam with the same starting and ending mosaicities, B-factors and unit cell. Gaussian beam drops by a factor of 1.6 or so while homogeneous beam decayed by a factor of 3.5.</a:t>
            </a:r>
          </a:p>
        </p:txBody>
      </p:sp>
    </p:spTree>
    <p:extLst>
      <p:ext uri="{BB962C8B-B14F-4D97-AF65-F5344CB8AC3E}">
        <p14:creationId xmlns:p14="http://schemas.microsoft.com/office/powerpoint/2010/main" val="99753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3777E-4EA1-4144-B61B-38C0E68B0592}"/>
              </a:ext>
            </a:extLst>
          </p:cNvPr>
          <p:cNvSpPr txBox="1">
            <a:spLocks/>
          </p:cNvSpPr>
          <p:nvPr/>
        </p:nvSpPr>
        <p:spPr>
          <a:xfrm>
            <a:off x="371094" y="1255014"/>
            <a:ext cx="3915156" cy="11247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kern="1200" dirty="0">
                <a:solidFill>
                  <a:schemeClr val="tx1"/>
                </a:solidFill>
                <a:latin typeface="+mj-lt"/>
                <a:ea typeface="+mj-ea"/>
                <a:cs typeface="+mj-cs"/>
              </a:rPr>
              <a:t>Integrated intensity</a:t>
            </a:r>
          </a:p>
          <a:p>
            <a:pPr>
              <a:spcAft>
                <a:spcPts val="600"/>
              </a:spcAft>
            </a:pPr>
            <a:r>
              <a:rPr lang="en-US" sz="2600" kern="1200" dirty="0">
                <a:solidFill>
                  <a:schemeClr val="tx1"/>
                </a:solidFill>
                <a:latin typeface="+mj-lt"/>
                <a:ea typeface="+mj-ea"/>
                <a:cs typeface="+mj-cs"/>
              </a:rPr>
              <a:t>smaller grid size = 4x4</a:t>
            </a:r>
          </a:p>
          <a:p>
            <a:pPr>
              <a:spcAft>
                <a:spcPts val="600"/>
              </a:spcAft>
            </a:pPr>
            <a:r>
              <a:rPr lang="en-US" sz="2600" kern="1200" dirty="0">
                <a:solidFill>
                  <a:schemeClr val="tx1"/>
                </a:solidFill>
                <a:latin typeface="+mj-lt"/>
                <a:ea typeface="+mj-ea"/>
                <a:cs typeface="+mj-cs"/>
              </a:rPr>
              <a:t>less number of frames = 5</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17531F75-0902-F84D-AEB7-2D79411C8B3B}"/>
              </a:ext>
            </a:extLst>
          </p:cNvPr>
          <p:cNvPicPr>
            <a:picLocks noChangeAspect="1"/>
          </p:cNvPicPr>
          <p:nvPr/>
        </p:nvPicPr>
        <p:blipFill>
          <a:blip r:embed="rId2"/>
          <a:srcRect/>
          <a:stretch/>
        </p:blipFill>
        <p:spPr>
          <a:xfrm>
            <a:off x="4815329" y="916687"/>
            <a:ext cx="7216901" cy="5412675"/>
          </a:xfrm>
          <a:prstGeom prst="rect">
            <a:avLst/>
          </a:prstGeom>
        </p:spPr>
      </p:pic>
      <p:sp>
        <p:nvSpPr>
          <p:cNvPr id="13" name="TextBox 12">
            <a:extLst>
              <a:ext uri="{FF2B5EF4-FFF2-40B4-BE49-F238E27FC236}">
                <a16:creationId xmlns:a16="http://schemas.microsoft.com/office/drawing/2014/main" id="{63C375E8-F180-7944-98B0-F56ED6554B52}"/>
              </a:ext>
            </a:extLst>
          </p:cNvPr>
          <p:cNvSpPr txBox="1"/>
          <p:nvPr/>
        </p:nvSpPr>
        <p:spPr>
          <a:xfrm>
            <a:off x="371094" y="2718054"/>
            <a:ext cx="391515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Similar trend</a:t>
            </a:r>
          </a:p>
        </p:txBody>
      </p:sp>
    </p:spTree>
    <p:extLst>
      <p:ext uri="{BB962C8B-B14F-4D97-AF65-F5344CB8AC3E}">
        <p14:creationId xmlns:p14="http://schemas.microsoft.com/office/powerpoint/2010/main" val="1706128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532</Words>
  <Application>Microsoft Macintosh PowerPoint</Application>
  <PresentationFormat>Widescreen</PresentationFormat>
  <Paragraphs>76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MLFSOM Simulations Gaussian Beam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MLFSOM Simulations Homogeneous Beam</dc:title>
  <dc:creator>Hakan Atakisi</dc:creator>
  <cp:lastModifiedBy>Hakan Atakisi</cp:lastModifiedBy>
  <cp:revision>53</cp:revision>
  <dcterms:created xsi:type="dcterms:W3CDTF">2019-12-02T04:12:55Z</dcterms:created>
  <dcterms:modified xsi:type="dcterms:W3CDTF">2019-12-09T06:34:17Z</dcterms:modified>
</cp:coreProperties>
</file>