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4EDD"/>
    <a:srgbClr val="4CC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172a795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b172a7951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b172a7951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0D0">
            <a:alpha val="49803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0D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-8092" y="-6723"/>
            <a:ext cx="9152092" cy="680846"/>
          </a:xfrm>
          <a:prstGeom prst="rect">
            <a:avLst/>
          </a:prstGeom>
          <a:solidFill>
            <a:srgbClr val="66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-8092" y="4467831"/>
            <a:ext cx="9152092" cy="681267"/>
          </a:xfrm>
          <a:prstGeom prst="rect">
            <a:avLst/>
          </a:prstGeom>
          <a:solidFill>
            <a:srgbClr val="66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 descr="A picture containing text, room, gambling hous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8677" y="43551"/>
            <a:ext cx="568645" cy="56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-91440" y="-18374"/>
            <a:ext cx="5380118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Bayesian optimisation in Chemistry</a:t>
            </a:r>
            <a:endParaRPr sz="11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Rubaiyat Khondaker</a:t>
            </a:r>
            <a:r>
              <a:rPr lang="en" sz="950" b="1" i="0" u="none" strike="noStrike" cap="none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95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Stephen Gow</a:t>
            </a:r>
            <a:r>
              <a:rPr lang="en" sz="950" b="1" i="0" u="none" strike="noStrike" cap="none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95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95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Mahesan Niranjan</a:t>
            </a:r>
            <a:r>
              <a:rPr lang="en" sz="950" b="1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" sz="95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" sz="95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Jeremy Frey</a:t>
            </a:r>
            <a:r>
              <a:rPr lang="en" sz="950" b="1" i="0" u="none" strike="noStrike" cap="none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lang="en" sz="950" b="1" i="0" u="none" strike="noStrike" cap="none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en" sz="6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Department of Mathematics, University of Cambridge; </a:t>
            </a:r>
            <a:r>
              <a:rPr lang="en" sz="600" b="1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 sz="6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Department of Chemistry, U</a:t>
            </a:r>
            <a:r>
              <a:rPr lang="en-GB" sz="6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" sz="6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iversity of Southampton; </a:t>
            </a:r>
            <a:r>
              <a:rPr lang="en" sz="600" b="1" baseline="300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lang="en" sz="600" b="1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Department of Electronics and Computer Science, University of Southampton</a:t>
            </a:r>
            <a:endParaRPr sz="9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rmk47@cam.ac.uk</a:t>
            </a:r>
            <a:endParaRPr sz="900" dirty="0"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211093" y="4554336"/>
            <a:ext cx="3123645" cy="513244"/>
            <a:chOff x="59958" y="4546396"/>
            <a:chExt cx="3123645" cy="513244"/>
          </a:xfrm>
        </p:grpSpPr>
        <p:pic>
          <p:nvPicPr>
            <p:cNvPr id="135" name="Google Shape;135;p25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58" y="4546396"/>
              <a:ext cx="501308" cy="513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5"/>
            <p:cNvSpPr txBox="1"/>
            <p:nvPr/>
          </p:nvSpPr>
          <p:spPr>
            <a:xfrm>
              <a:off x="533519" y="4613832"/>
              <a:ext cx="2650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AI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 </a:t>
              </a: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Science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+</a:t>
              </a:r>
              <a:endParaRPr/>
            </a:p>
          </p:txBody>
        </p:sp>
      </p:grpSp>
      <p:pic>
        <p:nvPicPr>
          <p:cNvPr id="137" name="Google Shape;137;p25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5708" y="4566544"/>
            <a:ext cx="1292340" cy="48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2681" y="4621772"/>
            <a:ext cx="2562271" cy="386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6144491" y="154386"/>
            <a:ext cx="27804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Leave blank for sponsor logos</a:t>
            </a:r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341824" y="2623113"/>
            <a:ext cx="2474225" cy="1736443"/>
            <a:chOff x="344424" y="2615101"/>
            <a:chExt cx="2474225" cy="1736443"/>
          </a:xfrm>
        </p:grpSpPr>
        <p:sp>
          <p:nvSpPr>
            <p:cNvPr id="141" name="Google Shape;141;p25"/>
            <p:cNvSpPr/>
            <p:nvPr/>
          </p:nvSpPr>
          <p:spPr>
            <a:xfrm>
              <a:off x="344425" y="2615150"/>
              <a:ext cx="2455800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344424" y="2615101"/>
              <a:ext cx="2455754" cy="260670"/>
            </a:xfrm>
            <a:prstGeom prst="rect">
              <a:avLst/>
            </a:prstGeom>
            <a:solidFill>
              <a:srgbClr val="9D4ED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Harvard Clean Energy</a:t>
              </a:r>
              <a:endParaRPr dirty="0"/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1227462" y="2828090"/>
              <a:ext cx="1591187" cy="1523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Organic photovoltaic data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tabulating molecular structures and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 conversion efficiency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Global max c. 11.1%. EI took ~ 4 times as long as TS, but produced similar results.</a:t>
              </a:r>
              <a:endParaRPr lang="en" sz="600" dirty="0">
                <a:solidFill>
                  <a:schemeClr val="dk1"/>
                </a:solidFill>
                <a:effectLst/>
                <a:latin typeface="Calibri"/>
                <a:cs typeface="Calibri"/>
                <a:sym typeface="Calibri"/>
              </a:endParaRPr>
            </a:p>
            <a:p>
              <a:r>
                <a:rPr lang="en" sz="600" dirty="0">
                  <a:solidFill>
                    <a:schemeClr val="dk1"/>
                  </a:solidFill>
                  <a:effectLst/>
                  <a:latin typeface="Calibri"/>
                  <a:cs typeface="Calibri"/>
                  <a:sym typeface="Calibri"/>
                </a:rPr>
                <a:t>Reference: </a:t>
              </a:r>
              <a:r>
                <a:rPr lang="en-GB" sz="600" dirty="0">
                  <a:solidFill>
                    <a:schemeClr val="dk1"/>
                  </a:solidFill>
                  <a:effectLst/>
                  <a:latin typeface="Calibri"/>
                  <a:cs typeface="Calibri"/>
                  <a:sym typeface="Calibri"/>
                </a:rPr>
                <a:t>The Harvard Clean Energy Project: Large-Scale Computational Screening and Design of Organic Photovoltaics on the World Community Grid,</a:t>
              </a:r>
              <a:r>
                <a:rPr lang="en" sz="600" dirty="0">
                  <a:solidFill>
                    <a:schemeClr val="dk1"/>
                  </a:solidFill>
                  <a:effectLst/>
                  <a:latin typeface="Calibri"/>
                  <a:cs typeface="Calibri"/>
                  <a:sym typeface="Calibri"/>
                </a:rPr>
                <a:t> </a:t>
              </a:r>
              <a:r>
                <a:rPr lang="en-GB" sz="6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Journal of Physical Chemistry Letters, 2011, 2, 2241–2251.</a:t>
              </a:r>
              <a:endParaRPr lang="en" sz="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</p:grpSp>
      <p:grpSp>
        <p:nvGrpSpPr>
          <p:cNvPr id="145" name="Google Shape;145;p25"/>
          <p:cNvGrpSpPr/>
          <p:nvPr/>
        </p:nvGrpSpPr>
        <p:grpSpPr>
          <a:xfrm>
            <a:off x="2913550" y="2629925"/>
            <a:ext cx="3576112" cy="1805786"/>
            <a:chOff x="2912350" y="2615175"/>
            <a:chExt cx="3576112" cy="1805786"/>
          </a:xfrm>
        </p:grpSpPr>
        <p:sp>
          <p:nvSpPr>
            <p:cNvPr id="146" name="Google Shape;146;p25"/>
            <p:cNvSpPr/>
            <p:nvPr/>
          </p:nvSpPr>
          <p:spPr>
            <a:xfrm>
              <a:off x="2912350" y="2615175"/>
              <a:ext cx="3492900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5"/>
            <p:cNvSpPr txBox="1"/>
            <p:nvPr/>
          </p:nvSpPr>
          <p:spPr>
            <a:xfrm>
              <a:off x="4549119" y="2866730"/>
              <a:ext cx="1939343" cy="1554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Optimising Area Count (LC-MS). Initial domain had “holes” due to </a:t>
              </a:r>
              <a:r>
                <a:rPr lang="en-GB" sz="9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disallowed combinations</a:t>
              </a:r>
              <a:r>
                <a:rPr lang="en-GB" sz="9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, so coded 0 as default for these.</a:t>
              </a:r>
              <a:r>
                <a:rPr lang="en-GB" sz="900" dirty="0">
                  <a:latin typeface="Calibri" panose="020F0502020204030204" pitchFamily="34" charset="0"/>
                  <a:ea typeface="Calibri"/>
                  <a:cs typeface="Calibri" panose="020F0502020204030204" pitchFamily="34" charset="0"/>
                </a:rPr>
                <a:t> </a:t>
              </a:r>
              <a:r>
                <a:rPr lang="en-GB" sz="9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Produced </a:t>
              </a:r>
              <a:r>
                <a:rPr lang="en-GB" sz="9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poor results</a:t>
              </a:r>
              <a:r>
                <a:rPr lang="en-GB" sz="9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 (pale colours). Subsequently these combinations were excluded – </a:t>
              </a:r>
              <a:r>
                <a:rPr lang="en-GB" sz="9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average performance markedly improved</a:t>
              </a:r>
              <a:r>
                <a:rPr lang="en-GB" sz="9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.</a:t>
              </a:r>
            </a:p>
            <a:p>
              <a:r>
                <a:rPr lang="en-GB" sz="600" dirty="0">
                  <a:latin typeface="Calibri" panose="020F0502020204030204" pitchFamily="34" charset="0"/>
                  <a:cs typeface="Calibri" panose="020F0502020204030204" pitchFamily="34" charset="0"/>
                </a:rPr>
                <a:t>Reference: Nanomole-scale high-throughput chemistry for the synthesis of complex molecules, Science, 2015, 347 (6217), 49-53</a:t>
              </a:r>
              <a:endParaRPr lang="en-GB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912352" y="2615184"/>
              <a:ext cx="3493008" cy="257968"/>
            </a:xfrm>
            <a:prstGeom prst="rect">
              <a:avLst/>
            </a:prstGeom>
            <a:solidFill>
              <a:srgbClr val="9D4ED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Nanomole-scale high-throughput screening</a:t>
              </a:r>
              <a:endParaRPr dirty="0"/>
            </a:p>
          </p:txBody>
        </p:sp>
      </p:grpSp>
      <p:grpSp>
        <p:nvGrpSpPr>
          <p:cNvPr id="150" name="Google Shape;150;p25"/>
          <p:cNvGrpSpPr/>
          <p:nvPr/>
        </p:nvGrpSpPr>
        <p:grpSpPr>
          <a:xfrm>
            <a:off x="4128671" y="784029"/>
            <a:ext cx="4664668" cy="1766073"/>
            <a:chOff x="4131271" y="791065"/>
            <a:chExt cx="4664668" cy="1766073"/>
          </a:xfrm>
        </p:grpSpPr>
        <p:sp>
          <p:nvSpPr>
            <p:cNvPr id="151" name="Google Shape;151;p25"/>
            <p:cNvSpPr/>
            <p:nvPr/>
          </p:nvSpPr>
          <p:spPr>
            <a:xfrm>
              <a:off x="4164646" y="791065"/>
              <a:ext cx="4631293" cy="1726564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5"/>
            <p:cNvSpPr txBox="1"/>
            <p:nvPr/>
          </p:nvSpPr>
          <p:spPr>
            <a:xfrm>
              <a:off x="4131271" y="1033684"/>
              <a:ext cx="2136971" cy="1523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EDBO optimiser 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paper (Experimental Design in Bayesian Optimisation). Tested with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 random initialisations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per configuration. Aim was to determine dependence of maximal observed yield on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batch size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Results indicate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stable performance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Expected improvement (EI) consistently outperforms Thompson Sampling (TS).</a:t>
              </a:r>
            </a:p>
            <a:p>
              <a:r>
                <a:rPr lang="en-GB" sz="6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Reference: Bayesian reaction optimization as a tool for chemical synthesis, Nature, 2021, </a:t>
              </a:r>
              <a:r>
                <a:rPr lang="en-GB" sz="600" i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590 </a:t>
              </a:r>
              <a:r>
                <a:rPr lang="en-GB" sz="60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(7844), 89–96.</a:t>
              </a:r>
              <a:endParaRPr lang="en" sz="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165481" y="795312"/>
              <a:ext cx="4629600" cy="252000"/>
            </a:xfrm>
            <a:prstGeom prst="rect">
              <a:avLst/>
            </a:prstGeom>
            <a:solidFill>
              <a:srgbClr val="9D4ED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Suzuki reaction yield dataset</a:t>
              </a:r>
              <a:endParaRPr dirty="0"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6476745" y="2623150"/>
            <a:ext cx="2317320" cy="1728000"/>
            <a:chOff x="6166925" y="2554178"/>
            <a:chExt cx="2317320" cy="1728000"/>
          </a:xfrm>
        </p:grpSpPr>
        <p:sp>
          <p:nvSpPr>
            <p:cNvPr id="156" name="Google Shape;156;p25"/>
            <p:cNvSpPr/>
            <p:nvPr/>
          </p:nvSpPr>
          <p:spPr>
            <a:xfrm>
              <a:off x="6212758" y="2554178"/>
              <a:ext cx="2270761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212645" y="2554179"/>
              <a:ext cx="2271600" cy="252000"/>
            </a:xfrm>
            <a:prstGeom prst="rect">
              <a:avLst/>
            </a:prstGeom>
            <a:solidFill>
              <a:srgbClr val="9D4ED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 dirty="0"/>
            </a:p>
          </p:txBody>
        </p:sp>
        <p:sp>
          <p:nvSpPr>
            <p:cNvPr id="158" name="Google Shape;158;p25"/>
            <p:cNvSpPr txBox="1"/>
            <p:nvPr/>
          </p:nvSpPr>
          <p:spPr>
            <a:xfrm>
              <a:off x="6166925" y="2790051"/>
              <a:ext cx="21948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Bayesian optimisation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a promising technique with the potential to be used across a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wide variety of problems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Only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modifications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were required to transfer an algorithm built for reaction yield optimisation into a very different domain. Future work could explore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noisy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objective functions,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‘generative’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optimisation,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time-dependent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objective functions, or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problem domains.</a:t>
              </a:r>
              <a:endParaRPr b="1" dirty="0"/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341815" y="788669"/>
            <a:ext cx="3704400" cy="1728000"/>
            <a:chOff x="340440" y="776007"/>
            <a:chExt cx="3704400" cy="1728000"/>
          </a:xfrm>
        </p:grpSpPr>
        <p:sp>
          <p:nvSpPr>
            <p:cNvPr id="160" name="Google Shape;160;p25"/>
            <p:cNvSpPr/>
            <p:nvPr/>
          </p:nvSpPr>
          <p:spPr>
            <a:xfrm>
              <a:off x="344424" y="776368"/>
              <a:ext cx="3699336" cy="1727639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193432" y="1024173"/>
              <a:ext cx="1830504" cy="13387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initial observations, construct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statistical model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Then choose new observation based on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acquisition function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uncertainty</a:t>
              </a:r>
              <a:endParaRPr dirty="0"/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mean</a:t>
              </a:r>
              <a:endParaRPr dirty="0"/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mean + uncertainty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practice a balanced approach like </a:t>
              </a:r>
              <a:r>
                <a:rPr lang="en" sz="9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preferred.</a:t>
              </a: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340440" y="776007"/>
              <a:ext cx="3704400" cy="250171"/>
            </a:xfrm>
            <a:prstGeom prst="rect">
              <a:avLst/>
            </a:prstGeom>
            <a:solidFill>
              <a:srgbClr val="9D4ED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Bayesian Optimisation</a:t>
              </a:r>
              <a:endParaRPr dirty="0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6940CD5-E61E-42AA-8A05-97AE2FFF6C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75" t="9941" r="8086" b="5366"/>
          <a:stretch/>
        </p:blipFill>
        <p:spPr>
          <a:xfrm>
            <a:off x="357193" y="1056394"/>
            <a:ext cx="1918805" cy="1440000"/>
          </a:xfrm>
          <a:prstGeom prst="rect">
            <a:avLst/>
          </a:prstGeom>
        </p:spPr>
      </p:pic>
      <p:pic>
        <p:nvPicPr>
          <p:cNvPr id="11" name="Picture 10" descr="A picture containing text, stationary, envelope, businesscard&#10;&#10;Description automatically generated">
            <a:extLst>
              <a:ext uri="{FF2B5EF4-FFF2-40B4-BE49-F238E27FC236}">
                <a16:creationId xmlns:a16="http://schemas.microsoft.com/office/drawing/2014/main" id="{85B18E00-7D5B-42BA-A042-526ACE9D29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44" y="807671"/>
            <a:ext cx="208709" cy="198000"/>
          </a:xfrm>
          <a:prstGeom prst="rect">
            <a:avLst/>
          </a:prstGeom>
        </p:spPr>
      </p:pic>
      <p:pic>
        <p:nvPicPr>
          <p:cNvPr id="13" name="Picture 12" descr="A picture containing text, businesscard, stationary, envelope&#10;&#10;Description automatically generated">
            <a:extLst>
              <a:ext uri="{FF2B5EF4-FFF2-40B4-BE49-F238E27FC236}">
                <a16:creationId xmlns:a16="http://schemas.microsoft.com/office/drawing/2014/main" id="{D7ADDFC3-0746-40DB-B5DA-E61AA4F44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9194" y="812152"/>
            <a:ext cx="197160" cy="198000"/>
          </a:xfrm>
          <a:prstGeom prst="rect">
            <a:avLst/>
          </a:prstGeom>
        </p:spPr>
      </p:pic>
      <p:pic>
        <p:nvPicPr>
          <p:cNvPr id="15" name="Picture 14" descr="A picture containing text, stationary, businesscard, envelope&#10;&#10;Description automatically generated">
            <a:extLst>
              <a:ext uri="{FF2B5EF4-FFF2-40B4-BE49-F238E27FC236}">
                <a16:creationId xmlns:a16="http://schemas.microsoft.com/office/drawing/2014/main" id="{896AD878-70FE-40D8-89FE-D4F9D16D77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2332" y="2657411"/>
            <a:ext cx="209605" cy="198000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1A6AF5D0-E96D-4510-852D-C95B675B59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3463" y="2659496"/>
            <a:ext cx="203564" cy="198000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F1F69D76-94B8-44AC-909E-E09A8EDFF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5657" y="2641991"/>
            <a:ext cx="205564" cy="19800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32A6F78-245E-4CB0-AC6D-95DC9A518B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721" t="2590" r="3097" b="7465"/>
          <a:stretch/>
        </p:blipFill>
        <p:spPr>
          <a:xfrm>
            <a:off x="6165082" y="1058934"/>
            <a:ext cx="2627230" cy="1440000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05CA5C9-4EF9-43B6-8BA7-F668B6A8D5F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321" t="1736" r="2191" b="3788"/>
          <a:stretch/>
        </p:blipFill>
        <p:spPr>
          <a:xfrm>
            <a:off x="2924832" y="2906533"/>
            <a:ext cx="1739746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CA1F66-44B8-4D09-996C-CB30DADEEF1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824" t="458" r="3463" b="3471"/>
          <a:stretch/>
        </p:blipFill>
        <p:spPr>
          <a:xfrm>
            <a:off x="357167" y="2893237"/>
            <a:ext cx="972942" cy="14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372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Rubaiyat Khondaker</dc:creator>
  <cp:lastModifiedBy>Rubaiyat</cp:lastModifiedBy>
  <cp:revision>22</cp:revision>
  <dcterms:modified xsi:type="dcterms:W3CDTF">2021-08-27T08:15:29Z</dcterms:modified>
</cp:coreProperties>
</file>