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Tahoma" panose="020B0604030504040204" pitchFamily="34" charset="0"/>
      <p:regular r:id="rId9"/>
      <p:bold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49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presProps" Target="presProps.xml"/><Relationship Id="rId5" Type="http://schemas.openxmlformats.org/officeDocument/2006/relationships/font" Target="fonts/font1.fntdata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b172a7951_2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eb172a7951_2_7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geb172a7951_2_7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C0D0">
            <a:alpha val="49803"/>
          </a:srgbClr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C0D0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/>
          <p:nvPr/>
        </p:nvSpPr>
        <p:spPr>
          <a:xfrm>
            <a:off x="-8092" y="-6723"/>
            <a:ext cx="9152092" cy="680846"/>
          </a:xfrm>
          <a:prstGeom prst="rect">
            <a:avLst/>
          </a:prstGeom>
          <a:solidFill>
            <a:srgbClr val="6633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25"/>
          <p:cNvSpPr/>
          <p:nvPr/>
        </p:nvSpPr>
        <p:spPr>
          <a:xfrm>
            <a:off x="-8092" y="4467831"/>
            <a:ext cx="9152092" cy="681267"/>
          </a:xfrm>
          <a:prstGeom prst="rect">
            <a:avLst/>
          </a:prstGeom>
          <a:solidFill>
            <a:srgbClr val="6633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2" name="Google Shape;132;p25" descr="A picture containing text, room, gambling hous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88677" y="43551"/>
            <a:ext cx="568645" cy="56864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5"/>
          <p:cNvSpPr txBox="1"/>
          <p:nvPr/>
        </p:nvSpPr>
        <p:spPr>
          <a:xfrm>
            <a:off x="873840" y="-18374"/>
            <a:ext cx="2412840" cy="692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&lt;&lt;Poster Title&gt;&gt;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&lt;&lt;Poster Author &amp; Affiliation&gt;&gt;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&lt;&lt;Email Address&gt;</a:t>
            </a:r>
            <a:endParaRPr/>
          </a:p>
        </p:txBody>
      </p:sp>
      <p:grpSp>
        <p:nvGrpSpPr>
          <p:cNvPr id="134" name="Google Shape;134;p25"/>
          <p:cNvGrpSpPr/>
          <p:nvPr/>
        </p:nvGrpSpPr>
        <p:grpSpPr>
          <a:xfrm>
            <a:off x="211093" y="4554336"/>
            <a:ext cx="3123645" cy="513244"/>
            <a:chOff x="59958" y="4546396"/>
            <a:chExt cx="3123645" cy="513244"/>
          </a:xfrm>
        </p:grpSpPr>
        <p:pic>
          <p:nvPicPr>
            <p:cNvPr id="135" name="Google Shape;135;p25" descr="Icon&#10;&#10;Description automatically generated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9958" y="4546396"/>
              <a:ext cx="501308" cy="51324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6" name="Google Shape;136;p25"/>
            <p:cNvSpPr txBox="1"/>
            <p:nvPr/>
          </p:nvSpPr>
          <p:spPr>
            <a:xfrm>
              <a:off x="533519" y="4613832"/>
              <a:ext cx="265008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i="0" u="none" strike="noStrike" cap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AI</a:t>
              </a:r>
              <a:r>
                <a:rPr lang="en" sz="1800" b="1" i="0" u="none" strike="noStrike" cap="none" baseline="30000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3 </a:t>
              </a:r>
              <a:r>
                <a:rPr lang="en" sz="1800" b="1" i="0" u="none" strike="noStrike" cap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Science</a:t>
              </a:r>
              <a:r>
                <a:rPr lang="en" sz="1800" b="1" i="0" u="none" strike="noStrike" cap="none" baseline="30000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 </a:t>
              </a:r>
              <a:r>
                <a:rPr lang="en" sz="1800" b="1" i="0" u="none" strike="noStrike" cap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Network</a:t>
              </a:r>
              <a:r>
                <a:rPr lang="en" sz="1800" b="1" i="0" u="none" strike="noStrike" cap="none" baseline="30000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+</a:t>
              </a:r>
              <a:endParaRPr/>
            </a:p>
          </p:txBody>
        </p:sp>
      </p:grpSp>
      <p:pic>
        <p:nvPicPr>
          <p:cNvPr id="137" name="Google Shape;137;p25" descr="A picture containing text, clipart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945708" y="4566544"/>
            <a:ext cx="1292340" cy="4888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362681" y="4621772"/>
            <a:ext cx="2562271" cy="386728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5"/>
          <p:cNvSpPr txBox="1"/>
          <p:nvPr/>
        </p:nvSpPr>
        <p:spPr>
          <a:xfrm>
            <a:off x="6144491" y="154386"/>
            <a:ext cx="2780461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Leave blank for sponsor logos</a:t>
            </a:r>
            <a:endParaRPr/>
          </a:p>
        </p:txBody>
      </p:sp>
      <p:grpSp>
        <p:nvGrpSpPr>
          <p:cNvPr id="140" name="Google Shape;140;p25"/>
          <p:cNvGrpSpPr/>
          <p:nvPr/>
        </p:nvGrpSpPr>
        <p:grpSpPr>
          <a:xfrm>
            <a:off x="341824" y="2623113"/>
            <a:ext cx="2455801" cy="1728049"/>
            <a:chOff x="344424" y="2615101"/>
            <a:chExt cx="2455801" cy="1728049"/>
          </a:xfrm>
        </p:grpSpPr>
        <p:sp>
          <p:nvSpPr>
            <p:cNvPr id="141" name="Google Shape;141;p25"/>
            <p:cNvSpPr/>
            <p:nvPr/>
          </p:nvSpPr>
          <p:spPr>
            <a:xfrm>
              <a:off x="344425" y="2615150"/>
              <a:ext cx="2455800" cy="1728000"/>
            </a:xfrm>
            <a:prstGeom prst="rect">
              <a:avLst/>
            </a:prstGeom>
            <a:solidFill>
              <a:srgbClr val="F0E8ED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42" name="Google Shape;142;p25" descr="Chart, box and whisker chart&#10;&#10;Description automatically generated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454074" y="2851774"/>
              <a:ext cx="1036195" cy="149128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3" name="Google Shape;143;p25"/>
            <p:cNvSpPr/>
            <p:nvPr/>
          </p:nvSpPr>
          <p:spPr>
            <a:xfrm>
              <a:off x="344424" y="2615101"/>
              <a:ext cx="2455754" cy="260670"/>
            </a:xfrm>
            <a:prstGeom prst="rect">
              <a:avLst/>
            </a:prstGeom>
            <a:solidFill>
              <a:srgbClr val="7D91F3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Harvard Clean Energy</a:t>
              </a:r>
              <a:endParaRPr/>
            </a:p>
          </p:txBody>
        </p:sp>
        <p:sp>
          <p:nvSpPr>
            <p:cNvPr id="144" name="Google Shape;144;p25"/>
            <p:cNvSpPr txBox="1"/>
            <p:nvPr/>
          </p:nvSpPr>
          <p:spPr>
            <a:xfrm>
              <a:off x="1572300" y="2863800"/>
              <a:ext cx="1170300" cy="147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Organic photovoltaic data tabulating molecular structures and power conversion efficiency. Global max c. 11.1%. Able to learn structure-PCE relationship.</a:t>
              </a:r>
              <a:endParaRPr dirty="0"/>
            </a:p>
          </p:txBody>
        </p:sp>
      </p:grpSp>
      <p:grpSp>
        <p:nvGrpSpPr>
          <p:cNvPr id="145" name="Google Shape;145;p25"/>
          <p:cNvGrpSpPr/>
          <p:nvPr/>
        </p:nvGrpSpPr>
        <p:grpSpPr>
          <a:xfrm>
            <a:off x="2913550" y="2629925"/>
            <a:ext cx="3493010" cy="1728000"/>
            <a:chOff x="2912350" y="2615175"/>
            <a:chExt cx="3493010" cy="1728000"/>
          </a:xfrm>
        </p:grpSpPr>
        <p:sp>
          <p:nvSpPr>
            <p:cNvPr id="146" name="Google Shape;146;p25"/>
            <p:cNvSpPr/>
            <p:nvPr/>
          </p:nvSpPr>
          <p:spPr>
            <a:xfrm>
              <a:off x="2912350" y="2615175"/>
              <a:ext cx="3492900" cy="1728000"/>
            </a:xfrm>
            <a:prstGeom prst="rect">
              <a:avLst/>
            </a:prstGeom>
            <a:solidFill>
              <a:srgbClr val="F0E8ED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47" name="Google Shape;147;p25" descr="Chart&#10;&#10;Description automatically generated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2967075" y="2774050"/>
              <a:ext cx="2020875" cy="14539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8" name="Google Shape;148;p25"/>
            <p:cNvSpPr txBox="1"/>
            <p:nvPr/>
          </p:nvSpPr>
          <p:spPr>
            <a:xfrm>
              <a:off x="4965872" y="2863788"/>
              <a:ext cx="1396800" cy="147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Optimising Area Count (LC-MS). Initial domain had “holes” due to disallowed combinations, so gave 0 as default.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Produced poor results! Subsequently these combinations were excluded – performance markedly improved.</a:t>
              </a:r>
              <a:endParaRPr/>
            </a:p>
          </p:txBody>
        </p:sp>
        <p:sp>
          <p:nvSpPr>
            <p:cNvPr id="149" name="Google Shape;149;p25"/>
            <p:cNvSpPr/>
            <p:nvPr/>
          </p:nvSpPr>
          <p:spPr>
            <a:xfrm>
              <a:off x="2912352" y="2615184"/>
              <a:ext cx="3493008" cy="257968"/>
            </a:xfrm>
            <a:prstGeom prst="rect">
              <a:avLst/>
            </a:prstGeom>
            <a:solidFill>
              <a:srgbClr val="7D91F3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Nanomole-scale high-throughput screening</a:t>
              </a:r>
              <a:endParaRPr/>
            </a:p>
          </p:txBody>
        </p:sp>
      </p:grpSp>
      <p:grpSp>
        <p:nvGrpSpPr>
          <p:cNvPr id="150" name="Google Shape;150;p25"/>
          <p:cNvGrpSpPr/>
          <p:nvPr/>
        </p:nvGrpSpPr>
        <p:grpSpPr>
          <a:xfrm>
            <a:off x="4162046" y="784019"/>
            <a:ext cx="4631293" cy="1728000"/>
            <a:chOff x="4164646" y="791065"/>
            <a:chExt cx="4631293" cy="1728000"/>
          </a:xfrm>
        </p:grpSpPr>
        <p:sp>
          <p:nvSpPr>
            <p:cNvPr id="151" name="Google Shape;151;p25"/>
            <p:cNvSpPr/>
            <p:nvPr/>
          </p:nvSpPr>
          <p:spPr>
            <a:xfrm>
              <a:off x="4164646" y="791065"/>
              <a:ext cx="4631293" cy="1726564"/>
            </a:xfrm>
            <a:prstGeom prst="rect">
              <a:avLst/>
            </a:prstGeom>
            <a:solidFill>
              <a:srgbClr val="F0E8ED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52" name="Google Shape;152;p25" descr="Chart&#10;&#10;Description automatically generated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5792642" y="1080262"/>
              <a:ext cx="2659279" cy="14388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3" name="Google Shape;153;p25"/>
            <p:cNvSpPr txBox="1"/>
            <p:nvPr/>
          </p:nvSpPr>
          <p:spPr>
            <a:xfrm>
              <a:off x="4238431" y="1069404"/>
              <a:ext cx="1503900" cy="133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Original paper that designed the EDBO optimiser. Tested on Suzuki yield dataset with 50 random initialisations per configuration. Aim was to determine dependence on batch size. Results indicate stable performance.</a:t>
              </a:r>
              <a:endParaRPr/>
            </a:p>
          </p:txBody>
        </p:sp>
        <p:sp>
          <p:nvSpPr>
            <p:cNvPr id="154" name="Google Shape;154;p25"/>
            <p:cNvSpPr/>
            <p:nvPr/>
          </p:nvSpPr>
          <p:spPr>
            <a:xfrm>
              <a:off x="4165481" y="795312"/>
              <a:ext cx="4629600" cy="252000"/>
            </a:xfrm>
            <a:prstGeom prst="rect">
              <a:avLst/>
            </a:prstGeom>
            <a:solidFill>
              <a:srgbClr val="7D91F3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Suzuki reaction yield dataset</a:t>
              </a:r>
              <a:endParaRPr/>
            </a:p>
          </p:txBody>
        </p:sp>
      </p:grpSp>
      <p:grpSp>
        <p:nvGrpSpPr>
          <p:cNvPr id="155" name="Google Shape;155;p25"/>
          <p:cNvGrpSpPr/>
          <p:nvPr/>
        </p:nvGrpSpPr>
        <p:grpSpPr>
          <a:xfrm>
            <a:off x="6522465" y="2623150"/>
            <a:ext cx="2271600" cy="1728000"/>
            <a:chOff x="6212645" y="2554178"/>
            <a:chExt cx="2271600" cy="1728000"/>
          </a:xfrm>
        </p:grpSpPr>
        <p:sp>
          <p:nvSpPr>
            <p:cNvPr id="156" name="Google Shape;156;p25"/>
            <p:cNvSpPr/>
            <p:nvPr/>
          </p:nvSpPr>
          <p:spPr>
            <a:xfrm>
              <a:off x="6212758" y="2554178"/>
              <a:ext cx="2270761" cy="1728000"/>
            </a:xfrm>
            <a:prstGeom prst="rect">
              <a:avLst/>
            </a:prstGeom>
            <a:solidFill>
              <a:srgbClr val="F0E8ED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25"/>
            <p:cNvSpPr/>
            <p:nvPr/>
          </p:nvSpPr>
          <p:spPr>
            <a:xfrm>
              <a:off x="6212645" y="2554179"/>
              <a:ext cx="2271600" cy="252000"/>
            </a:xfrm>
            <a:prstGeom prst="rect">
              <a:avLst/>
            </a:prstGeom>
            <a:solidFill>
              <a:srgbClr val="7D91F3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Conclusions</a:t>
              </a:r>
              <a:endParaRPr/>
            </a:p>
          </p:txBody>
        </p:sp>
        <p:sp>
          <p:nvSpPr>
            <p:cNvPr id="158" name="Google Shape;158;p25"/>
            <p:cNvSpPr txBox="1"/>
            <p:nvPr/>
          </p:nvSpPr>
          <p:spPr>
            <a:xfrm>
              <a:off x="6227885" y="2777859"/>
              <a:ext cx="2194800" cy="14772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Bayesian optimisation is a promising technique with the potential to be used across a wide variety of problems. Only small modifications were required to transfer an algorithm built for reaction yield optimisation into a very different domain. Future work could explore noisy objective functions, ‘generative’ optimisation, time-dependent objective functions, or other problem domains.</a:t>
              </a:r>
              <a:endParaRPr dirty="0"/>
            </a:p>
          </p:txBody>
        </p:sp>
      </p:grpSp>
      <p:grpSp>
        <p:nvGrpSpPr>
          <p:cNvPr id="159" name="Google Shape;159;p25"/>
          <p:cNvGrpSpPr/>
          <p:nvPr/>
        </p:nvGrpSpPr>
        <p:grpSpPr>
          <a:xfrm>
            <a:off x="341815" y="788669"/>
            <a:ext cx="3704400" cy="1728000"/>
            <a:chOff x="340440" y="776007"/>
            <a:chExt cx="3704400" cy="1728000"/>
          </a:xfrm>
        </p:grpSpPr>
        <p:sp>
          <p:nvSpPr>
            <p:cNvPr id="160" name="Google Shape;160;p25"/>
            <p:cNvSpPr/>
            <p:nvPr/>
          </p:nvSpPr>
          <p:spPr>
            <a:xfrm>
              <a:off x="344424" y="776368"/>
              <a:ext cx="3699336" cy="1727639"/>
            </a:xfrm>
            <a:prstGeom prst="rect">
              <a:avLst/>
            </a:prstGeom>
            <a:solidFill>
              <a:srgbClr val="F0E8ED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25"/>
            <p:cNvSpPr txBox="1"/>
            <p:nvPr/>
          </p:nvSpPr>
          <p:spPr>
            <a:xfrm>
              <a:off x="2324100" y="1071555"/>
              <a:ext cx="1715100" cy="133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From initial observations, construct </a:t>
              </a:r>
              <a:r>
                <a:rPr lang="en" sz="9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statistical model</a:t>
              </a:r>
              <a:r>
                <a:rPr lang="en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. Then choose new observation based on </a:t>
              </a:r>
              <a:r>
                <a:rPr lang="en" sz="9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acquisition function</a:t>
              </a:r>
              <a:r>
                <a:rPr lang="en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:</a:t>
              </a:r>
              <a:endParaRPr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228600" marR="0" lvl="0" indent="-2286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AutoNum type="arabicParenR"/>
              </a:pPr>
              <a:r>
                <a:rPr lang="en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Max uncertainty</a:t>
              </a:r>
              <a:endParaRPr/>
            </a:p>
            <a:p>
              <a:pPr marL="228600" marR="0" lvl="0" indent="-2286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AutoNum type="arabicParenR"/>
              </a:pPr>
              <a:r>
                <a:rPr lang="en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Max mean</a:t>
              </a:r>
              <a:endParaRPr/>
            </a:p>
            <a:p>
              <a:pPr marL="228600" marR="0" lvl="0" indent="-2286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AutoNum type="arabicParenR"/>
              </a:pPr>
              <a:r>
                <a:rPr lang="en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Max mean + uncertainty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 practice a balanced approach like </a:t>
              </a:r>
              <a:r>
                <a:rPr lang="en" sz="9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r>
                <a:rPr lang="en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is preferred.</a:t>
              </a:r>
              <a:endParaRPr/>
            </a:p>
          </p:txBody>
        </p:sp>
        <p:sp>
          <p:nvSpPr>
            <p:cNvPr id="162" name="Google Shape;162;p25"/>
            <p:cNvSpPr/>
            <p:nvPr/>
          </p:nvSpPr>
          <p:spPr>
            <a:xfrm>
              <a:off x="340440" y="776007"/>
              <a:ext cx="3704400" cy="250171"/>
            </a:xfrm>
            <a:prstGeom prst="rect">
              <a:avLst/>
            </a:prstGeom>
            <a:solidFill>
              <a:srgbClr val="7D91F3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Intro to Bayesian Optimisation</a:t>
              </a:r>
              <a:endParaRPr/>
            </a:p>
          </p:txBody>
        </p:sp>
        <p:pic>
          <p:nvPicPr>
            <p:cNvPr id="163" name="Google Shape;163;p25" descr="Chart&#10;&#10;Description automatically generated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361770" y="1041940"/>
              <a:ext cx="2016000" cy="143933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64" name="Google Shape;164;p2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805925" y="819175"/>
            <a:ext cx="200050" cy="197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5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8553119" y="819000"/>
            <a:ext cx="200052" cy="1973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5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554725" y="2667604"/>
            <a:ext cx="200051" cy="188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5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6154548" y="2665200"/>
            <a:ext cx="200049" cy="1932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5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8553117" y="2642925"/>
            <a:ext cx="200049" cy="1983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229</Words>
  <Application>Microsoft Office PowerPoint</Application>
  <PresentationFormat>On-screen Show (16:9)</PresentationFormat>
  <Paragraphs>21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Tahoma</vt:lpstr>
      <vt:lpstr>Simple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Rubaiyat</cp:lastModifiedBy>
  <cp:revision>1</cp:revision>
  <dcterms:modified xsi:type="dcterms:W3CDTF">2021-08-23T20:32:17Z</dcterms:modified>
</cp:coreProperties>
</file>