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59" r:id="rId5"/>
    <p:sldId id="261" r:id="rId6"/>
    <p:sldId id="260" r:id="rId7"/>
  </p:sldIdLst>
  <p:sldSz cx="9144000" cy="5143500" type="screen16x9"/>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91F3"/>
    <a:srgbClr val="F0E8ED"/>
    <a:srgbClr val="4361EE"/>
    <a:srgbClr val="EADEE6"/>
    <a:srgbClr val="DBC6D4"/>
    <a:srgbClr val="D7C0D0"/>
    <a:srgbClr val="663399"/>
    <a:srgbClr val="666699"/>
    <a:srgbClr val="31859C"/>
    <a:srgbClr val="99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05" d="100"/>
          <a:sy n="105" d="100"/>
        </p:scale>
        <p:origin x="72"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BE739-194E-49B0-ABB5-DE62C148E396}" type="datetimeFigureOut">
              <a:rPr lang="en-GB" smtClean="0"/>
              <a:t>20/08/2021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0D808-57D3-4782-B3BA-6AA219E8B720}" type="slidenum">
              <a:rPr lang="en-GB" smtClean="0"/>
              <a:t>‹#›</a:t>
            </a:fld>
            <a:endParaRPr lang="en-GB"/>
          </a:p>
        </p:txBody>
      </p:sp>
    </p:spTree>
    <p:extLst>
      <p:ext uri="{BB962C8B-B14F-4D97-AF65-F5344CB8AC3E}">
        <p14:creationId xmlns:p14="http://schemas.microsoft.com/office/powerpoint/2010/main" val="259580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50D808-57D3-4782-B3BA-6AA219E8B720}" type="slidenum">
              <a:rPr lang="en-GB" smtClean="0"/>
              <a:t>1</a:t>
            </a:fld>
            <a:endParaRPr lang="en-GB"/>
          </a:p>
        </p:txBody>
      </p:sp>
    </p:spTree>
    <p:extLst>
      <p:ext uri="{BB962C8B-B14F-4D97-AF65-F5344CB8AC3E}">
        <p14:creationId xmlns:p14="http://schemas.microsoft.com/office/powerpoint/2010/main" val="146978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50D808-57D3-4782-B3BA-6AA219E8B720}" type="slidenum">
              <a:rPr lang="en-GB" smtClean="0"/>
              <a:t>2</a:t>
            </a:fld>
            <a:endParaRPr lang="en-GB"/>
          </a:p>
        </p:txBody>
      </p:sp>
    </p:spTree>
    <p:extLst>
      <p:ext uri="{BB962C8B-B14F-4D97-AF65-F5344CB8AC3E}">
        <p14:creationId xmlns:p14="http://schemas.microsoft.com/office/powerpoint/2010/main" val="427070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B8D689B-B3BF-4B69-99F0-103C20288E0F}" type="datetimeFigureOut">
              <a:rPr lang="en-GB" smtClean="0"/>
              <a:t>20/08/2021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319137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B8D689B-B3BF-4B69-99F0-103C20288E0F}" type="datetimeFigureOut">
              <a:rPr lang="en-GB" smtClean="0"/>
              <a:t>20/08/2021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403752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B8D689B-B3BF-4B69-99F0-103C20288E0F}" type="datetimeFigureOut">
              <a:rPr lang="en-GB" smtClean="0"/>
              <a:t>20/08/2021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36980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B8D689B-B3BF-4B69-99F0-103C20288E0F}" type="datetimeFigureOut">
              <a:rPr lang="en-GB" smtClean="0"/>
              <a:t>20/08/2021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408202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8D689B-B3BF-4B69-99F0-103C20288E0F}" type="datetimeFigureOut">
              <a:rPr lang="en-GB" smtClean="0"/>
              <a:t>20/08/2021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45617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B8D689B-B3BF-4B69-99F0-103C20288E0F}" type="datetimeFigureOut">
              <a:rPr lang="en-GB" smtClean="0"/>
              <a:t>20/08/2021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156046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B8D689B-B3BF-4B69-99F0-103C20288E0F}" type="datetimeFigureOut">
              <a:rPr lang="en-GB" smtClean="0"/>
              <a:t>20/08/2021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79257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B8D689B-B3BF-4B69-99F0-103C20288E0F}" type="datetimeFigureOut">
              <a:rPr lang="en-GB" smtClean="0"/>
              <a:t>20/08/2021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237630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D689B-B3BF-4B69-99F0-103C20288E0F}" type="datetimeFigureOut">
              <a:rPr lang="en-GB" smtClean="0"/>
              <a:t>20/08/2021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37990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9B8D689B-B3BF-4B69-99F0-103C20288E0F}" type="datetimeFigureOut">
              <a:rPr lang="en-GB" smtClean="0"/>
              <a:t>20/08/2021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11325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9B8D689B-B3BF-4B69-99F0-103C20288E0F}" type="datetimeFigureOut">
              <a:rPr lang="en-GB" smtClean="0"/>
              <a:t>20/08/2021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E7E4B7-B180-4A10-AF6F-E1ACBCAE509B}" type="slidenum">
              <a:rPr lang="en-GB" smtClean="0"/>
              <a:t>‹#›</a:t>
            </a:fld>
            <a:endParaRPr lang="en-GB"/>
          </a:p>
        </p:txBody>
      </p:sp>
    </p:spTree>
    <p:extLst>
      <p:ext uri="{BB962C8B-B14F-4D97-AF65-F5344CB8AC3E}">
        <p14:creationId xmlns:p14="http://schemas.microsoft.com/office/powerpoint/2010/main" val="249634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7C0D0">
            <a:alpha val="5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B8D689B-B3BF-4B69-99F0-103C20288E0F}" type="datetimeFigureOut">
              <a:rPr lang="en-GB" smtClean="0"/>
              <a:t>20/08/2021</a:t>
            </a:fld>
            <a:endParaRPr lang="en-GB"/>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E7E4B7-B180-4A10-AF6F-E1ACBCAE509B}" type="slidenum">
              <a:rPr lang="en-GB" smtClean="0"/>
              <a:t>‹#›</a:t>
            </a:fld>
            <a:endParaRPr lang="en-GB"/>
          </a:p>
        </p:txBody>
      </p:sp>
    </p:spTree>
    <p:extLst>
      <p:ext uri="{BB962C8B-B14F-4D97-AF65-F5344CB8AC3E}">
        <p14:creationId xmlns:p14="http://schemas.microsoft.com/office/powerpoint/2010/main" val="245193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C0D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3CED5-BD26-C047-8A8D-63D692627526}"/>
              </a:ext>
            </a:extLst>
          </p:cNvPr>
          <p:cNvSpPr/>
          <p:nvPr/>
        </p:nvSpPr>
        <p:spPr>
          <a:xfrm>
            <a:off x="-8092" y="-6723"/>
            <a:ext cx="9152092" cy="680846"/>
          </a:xfrm>
          <a:prstGeom prst="rect">
            <a:avLst/>
          </a:prstGeom>
          <a:solidFill>
            <a:srgbClr val="66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383F12-28C7-A149-8DDC-E95549CB6FB3}"/>
              </a:ext>
            </a:extLst>
          </p:cNvPr>
          <p:cNvSpPr/>
          <p:nvPr/>
        </p:nvSpPr>
        <p:spPr>
          <a:xfrm>
            <a:off x="-8092" y="4467831"/>
            <a:ext cx="9152092" cy="681267"/>
          </a:xfrm>
          <a:prstGeom prst="rect">
            <a:avLst/>
          </a:prstGeom>
          <a:solidFill>
            <a:srgbClr val="66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room, gambling house&#10;&#10;Description automatically generated">
            <a:extLst>
              <a:ext uri="{FF2B5EF4-FFF2-40B4-BE49-F238E27FC236}">
                <a16:creationId xmlns:a16="http://schemas.microsoft.com/office/drawing/2014/main" id="{40D3D98E-0904-9541-9312-1A6B488F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677" y="43551"/>
            <a:ext cx="568645" cy="568645"/>
          </a:xfrm>
          <a:prstGeom prst="rect">
            <a:avLst/>
          </a:prstGeom>
        </p:spPr>
      </p:pic>
      <p:sp>
        <p:nvSpPr>
          <p:cNvPr id="9" name="TextBox 8">
            <a:extLst>
              <a:ext uri="{FF2B5EF4-FFF2-40B4-BE49-F238E27FC236}">
                <a16:creationId xmlns:a16="http://schemas.microsoft.com/office/drawing/2014/main" id="{91A8B187-C068-164B-BA93-29367DA661D7}"/>
              </a:ext>
            </a:extLst>
          </p:cNvPr>
          <p:cNvSpPr txBox="1"/>
          <p:nvPr/>
        </p:nvSpPr>
        <p:spPr>
          <a:xfrm>
            <a:off x="873840" y="-18374"/>
            <a:ext cx="2412840" cy="692497"/>
          </a:xfrm>
          <a:prstGeom prst="rect">
            <a:avLst/>
          </a:prstGeom>
          <a:noFill/>
        </p:spPr>
        <p:txBody>
          <a:bodyPr wrap="none" rtlCol="0">
            <a:spAutoFit/>
          </a:bodyPr>
          <a:lstStyle/>
          <a:p>
            <a:pPr algn="ctr"/>
            <a:r>
              <a:rPr lang="en-US" b="1">
                <a:solidFill>
                  <a:schemeClr val="bg1"/>
                </a:solidFill>
                <a:latin typeface="Tahoma" panose="020B0604030504040204" pitchFamily="34" charset="0"/>
                <a:ea typeface="Tahoma" panose="020B0604030504040204" pitchFamily="34" charset="0"/>
                <a:cs typeface="Tahoma" panose="020B0604030504040204" pitchFamily="34" charset="0"/>
              </a:rPr>
              <a:t>&lt;&lt;Poster Title&gt;&gt;</a:t>
            </a:r>
          </a:p>
          <a:p>
            <a:pPr algn="ctr"/>
            <a:r>
              <a:rPr lang="en-US" sz="1050" b="1">
                <a:solidFill>
                  <a:schemeClr val="bg1"/>
                </a:solidFill>
                <a:latin typeface="Tahoma" panose="020B0604030504040204" pitchFamily="34" charset="0"/>
                <a:ea typeface="Tahoma" panose="020B0604030504040204" pitchFamily="34" charset="0"/>
                <a:cs typeface="Tahoma" panose="020B0604030504040204" pitchFamily="34" charset="0"/>
              </a:rPr>
              <a:t>&lt;&lt;Poster Author &amp; Affiliation&gt;&gt;</a:t>
            </a:r>
          </a:p>
          <a:p>
            <a:pPr algn="ctr"/>
            <a:r>
              <a:rPr lang="en-US" sz="1050" b="1">
                <a:solidFill>
                  <a:schemeClr val="bg1"/>
                </a:solidFill>
                <a:latin typeface="Tahoma" panose="020B0604030504040204" pitchFamily="34" charset="0"/>
                <a:ea typeface="Tahoma" panose="020B0604030504040204" pitchFamily="34" charset="0"/>
                <a:cs typeface="Tahoma" panose="020B0604030504040204" pitchFamily="34" charset="0"/>
              </a:rPr>
              <a:t>&lt;&lt;Email Address&gt;</a:t>
            </a:r>
          </a:p>
        </p:txBody>
      </p:sp>
      <p:grpSp>
        <p:nvGrpSpPr>
          <p:cNvPr id="20" name="Group 19">
            <a:extLst>
              <a:ext uri="{FF2B5EF4-FFF2-40B4-BE49-F238E27FC236}">
                <a16:creationId xmlns:a16="http://schemas.microsoft.com/office/drawing/2014/main" id="{92849088-E7C1-5D4E-B5DD-0DC6A228587F}"/>
              </a:ext>
            </a:extLst>
          </p:cNvPr>
          <p:cNvGrpSpPr/>
          <p:nvPr/>
        </p:nvGrpSpPr>
        <p:grpSpPr>
          <a:xfrm>
            <a:off x="211093" y="4554336"/>
            <a:ext cx="3123645" cy="513244"/>
            <a:chOff x="59958" y="4546396"/>
            <a:chExt cx="3123645" cy="513244"/>
          </a:xfrm>
        </p:grpSpPr>
        <p:pic>
          <p:nvPicPr>
            <p:cNvPr id="17" name="Picture 16" descr="Icon&#10;&#10;Description automatically generated">
              <a:extLst>
                <a:ext uri="{FF2B5EF4-FFF2-40B4-BE49-F238E27FC236}">
                  <a16:creationId xmlns:a16="http://schemas.microsoft.com/office/drawing/2014/main" id="{47D47A73-465C-0642-9552-1514D5849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8" y="4546396"/>
              <a:ext cx="501308" cy="513244"/>
            </a:xfrm>
            <a:prstGeom prst="rect">
              <a:avLst/>
            </a:prstGeom>
          </p:spPr>
        </p:pic>
        <p:sp>
          <p:nvSpPr>
            <p:cNvPr id="18" name="TextBox 17">
              <a:extLst>
                <a:ext uri="{FF2B5EF4-FFF2-40B4-BE49-F238E27FC236}">
                  <a16:creationId xmlns:a16="http://schemas.microsoft.com/office/drawing/2014/main" id="{1DD5628C-08EB-C64D-BF22-8D184F1A42F8}"/>
                </a:ext>
              </a:extLst>
            </p:cNvPr>
            <p:cNvSpPr txBox="1"/>
            <p:nvPr/>
          </p:nvSpPr>
          <p:spPr>
            <a:xfrm>
              <a:off x="533519" y="4613832"/>
              <a:ext cx="2650084" cy="369332"/>
            </a:xfrm>
            <a:prstGeom prst="rect">
              <a:avLst/>
            </a:prstGeom>
            <a:noFill/>
          </p:spPr>
          <p:txBody>
            <a:bodyPr wrap="none" rtlCol="0">
              <a:spAutoFit/>
            </a:bodyPr>
            <a:lstStyle/>
            <a:p>
              <a:r>
                <a:rPr lang="en-US" b="1">
                  <a:solidFill>
                    <a:schemeClr val="bg1"/>
                  </a:solidFill>
                  <a:latin typeface="Tahoma" panose="020B0604030504040204" pitchFamily="34" charset="0"/>
                  <a:ea typeface="Tahoma" panose="020B0604030504040204" pitchFamily="34" charset="0"/>
                  <a:cs typeface="Tahoma" panose="020B0604030504040204" pitchFamily="34" charset="0"/>
                </a:rPr>
                <a:t>AI</a:t>
              </a:r>
              <a:r>
                <a:rPr lang="en-US" b="1" baseline="3000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US" b="1">
                  <a:solidFill>
                    <a:schemeClr val="bg1"/>
                  </a:solidFill>
                  <a:latin typeface="Tahoma" panose="020B0604030504040204" pitchFamily="34" charset="0"/>
                  <a:ea typeface="Tahoma" panose="020B0604030504040204" pitchFamily="34" charset="0"/>
                  <a:cs typeface="Tahoma" panose="020B0604030504040204" pitchFamily="34" charset="0"/>
                </a:rPr>
                <a:t>Science</a:t>
              </a:r>
              <a:r>
                <a:rPr lang="en-US" b="1" baseline="300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1">
                  <a:solidFill>
                    <a:schemeClr val="bg1"/>
                  </a:solidFill>
                  <a:latin typeface="Tahoma" panose="020B0604030504040204" pitchFamily="34" charset="0"/>
                  <a:ea typeface="Tahoma" panose="020B0604030504040204" pitchFamily="34" charset="0"/>
                  <a:cs typeface="Tahoma" panose="020B0604030504040204" pitchFamily="34" charset="0"/>
                </a:rPr>
                <a:t>Network</a:t>
              </a:r>
              <a:r>
                <a:rPr lang="en-US" b="1" baseline="3000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grpSp>
      <p:pic>
        <p:nvPicPr>
          <p:cNvPr id="24" name="Picture 23" descr="A picture containing text, clipart&#10;&#10;Description automatically generated">
            <a:extLst>
              <a:ext uri="{FF2B5EF4-FFF2-40B4-BE49-F238E27FC236}">
                <a16:creationId xmlns:a16="http://schemas.microsoft.com/office/drawing/2014/main" id="{374DE7F4-CE6F-D440-A9AB-6F2952E03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5708" y="4566544"/>
            <a:ext cx="1292340" cy="488828"/>
          </a:xfrm>
          <a:prstGeom prst="rect">
            <a:avLst/>
          </a:prstGeom>
        </p:spPr>
      </p:pic>
      <p:pic>
        <p:nvPicPr>
          <p:cNvPr id="5" name="Picture 4">
            <a:extLst>
              <a:ext uri="{FF2B5EF4-FFF2-40B4-BE49-F238E27FC236}">
                <a16:creationId xmlns:a16="http://schemas.microsoft.com/office/drawing/2014/main" id="{6B9696D4-55A8-45AB-8A9E-DB776195D66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62681" y="4621772"/>
            <a:ext cx="2562271" cy="386728"/>
          </a:xfrm>
          <a:prstGeom prst="rect">
            <a:avLst/>
          </a:prstGeom>
        </p:spPr>
      </p:pic>
      <p:sp>
        <p:nvSpPr>
          <p:cNvPr id="10" name="TextBox 9">
            <a:extLst>
              <a:ext uri="{FF2B5EF4-FFF2-40B4-BE49-F238E27FC236}">
                <a16:creationId xmlns:a16="http://schemas.microsoft.com/office/drawing/2014/main" id="{4012306A-95EF-496D-A377-70221D65E1B7}"/>
              </a:ext>
            </a:extLst>
          </p:cNvPr>
          <p:cNvSpPr txBox="1"/>
          <p:nvPr/>
        </p:nvSpPr>
        <p:spPr>
          <a:xfrm>
            <a:off x="6144491" y="154386"/>
            <a:ext cx="2780461" cy="338554"/>
          </a:xfrm>
          <a:prstGeom prst="rect">
            <a:avLst/>
          </a:prstGeom>
          <a:noFill/>
        </p:spPr>
        <p:txBody>
          <a:bodyPr wrap="square" rtlCol="0">
            <a:spAutoFit/>
          </a:bodyPr>
          <a:lstStyle/>
          <a:p>
            <a:pPr algn="ctr"/>
            <a:r>
              <a:rPr lang="en-GB" sz="1600" dirty="0">
                <a:solidFill>
                  <a:schemeClr val="bg1"/>
                </a:solidFill>
              </a:rPr>
              <a:t>Leave blank for sponsor logos</a:t>
            </a:r>
          </a:p>
        </p:txBody>
      </p:sp>
      <p:grpSp>
        <p:nvGrpSpPr>
          <p:cNvPr id="46" name="Group 45">
            <a:extLst>
              <a:ext uri="{FF2B5EF4-FFF2-40B4-BE49-F238E27FC236}">
                <a16:creationId xmlns:a16="http://schemas.microsoft.com/office/drawing/2014/main" id="{B2C15132-186C-45C0-A625-24CEAD61E79B}"/>
              </a:ext>
            </a:extLst>
          </p:cNvPr>
          <p:cNvGrpSpPr/>
          <p:nvPr/>
        </p:nvGrpSpPr>
        <p:grpSpPr>
          <a:xfrm>
            <a:off x="344424" y="2615138"/>
            <a:ext cx="2455754" cy="1728000"/>
            <a:chOff x="1121664" y="1597107"/>
            <a:chExt cx="2455754" cy="1751961"/>
          </a:xfrm>
        </p:grpSpPr>
        <p:sp>
          <p:nvSpPr>
            <p:cNvPr id="34" name="Rectangle 33">
              <a:extLst>
                <a:ext uri="{FF2B5EF4-FFF2-40B4-BE49-F238E27FC236}">
                  <a16:creationId xmlns:a16="http://schemas.microsoft.com/office/drawing/2014/main" id="{70DCA059-5051-46CE-960A-673E44DF34CF}"/>
                </a:ext>
              </a:extLst>
            </p:cNvPr>
            <p:cNvSpPr/>
            <p:nvPr/>
          </p:nvSpPr>
          <p:spPr>
            <a:xfrm>
              <a:off x="1121664" y="1597153"/>
              <a:ext cx="2455754" cy="1751915"/>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descr="Chart, box and whisker chart&#10;&#10;Description automatically generated">
              <a:extLst>
                <a:ext uri="{FF2B5EF4-FFF2-40B4-BE49-F238E27FC236}">
                  <a16:creationId xmlns:a16="http://schemas.microsoft.com/office/drawing/2014/main" id="{59B8ADF7-503E-4D79-AEFB-AC720096EB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1314" y="1837068"/>
              <a:ext cx="1036195" cy="1512000"/>
            </a:xfrm>
            <a:prstGeom prst="rect">
              <a:avLst/>
            </a:prstGeom>
          </p:spPr>
        </p:pic>
        <p:sp>
          <p:nvSpPr>
            <p:cNvPr id="39" name="Rectangle 38">
              <a:extLst>
                <a:ext uri="{FF2B5EF4-FFF2-40B4-BE49-F238E27FC236}">
                  <a16:creationId xmlns:a16="http://schemas.microsoft.com/office/drawing/2014/main" id="{665EE8B9-3F52-42DF-AB59-1C840F4847E8}"/>
                </a:ext>
              </a:extLst>
            </p:cNvPr>
            <p:cNvSpPr/>
            <p:nvPr/>
          </p:nvSpPr>
          <p:spPr>
            <a:xfrm>
              <a:off x="1121664" y="1597107"/>
              <a:ext cx="2455754" cy="264291"/>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3) Harvard Clean Energy</a:t>
              </a:r>
            </a:p>
          </p:txBody>
        </p:sp>
        <p:sp>
          <p:nvSpPr>
            <p:cNvPr id="40" name="TextBox 39">
              <a:extLst>
                <a:ext uri="{FF2B5EF4-FFF2-40B4-BE49-F238E27FC236}">
                  <a16:creationId xmlns:a16="http://schemas.microsoft.com/office/drawing/2014/main" id="{4EFDFD19-8703-4E3E-9E37-CF41CBA9416F}"/>
                </a:ext>
              </a:extLst>
            </p:cNvPr>
            <p:cNvSpPr txBox="1"/>
            <p:nvPr/>
          </p:nvSpPr>
          <p:spPr>
            <a:xfrm>
              <a:off x="2349541" y="1849255"/>
              <a:ext cx="1140419" cy="1497813"/>
            </a:xfrm>
            <a:prstGeom prst="rect">
              <a:avLst/>
            </a:prstGeom>
            <a:noFill/>
          </p:spPr>
          <p:txBody>
            <a:bodyPr wrap="square" rtlCol="0">
              <a:spAutoFit/>
            </a:bodyPr>
            <a:lstStyle/>
            <a:p>
              <a:r>
                <a:rPr lang="en-GB" sz="900" dirty="0"/>
                <a:t>Organic photovoltaic data tabulating molecular structures and power conversion efficiency. Global max c. 11.1%. Able to learn structure-PCE relationship.</a:t>
              </a:r>
            </a:p>
          </p:txBody>
        </p:sp>
      </p:grpSp>
      <p:grpSp>
        <p:nvGrpSpPr>
          <p:cNvPr id="45" name="Group 44">
            <a:extLst>
              <a:ext uri="{FF2B5EF4-FFF2-40B4-BE49-F238E27FC236}">
                <a16:creationId xmlns:a16="http://schemas.microsoft.com/office/drawing/2014/main" id="{456158E3-E121-4335-A2F9-9B9ABFCDE52C}"/>
              </a:ext>
            </a:extLst>
          </p:cNvPr>
          <p:cNvGrpSpPr/>
          <p:nvPr/>
        </p:nvGrpSpPr>
        <p:grpSpPr>
          <a:xfrm>
            <a:off x="2912364" y="2615139"/>
            <a:ext cx="3493008" cy="1728000"/>
            <a:chOff x="4675632" y="1993347"/>
            <a:chExt cx="3493008" cy="1970187"/>
          </a:xfrm>
        </p:grpSpPr>
        <p:sp>
          <p:nvSpPr>
            <p:cNvPr id="42" name="Rectangle 41">
              <a:extLst>
                <a:ext uri="{FF2B5EF4-FFF2-40B4-BE49-F238E27FC236}">
                  <a16:creationId xmlns:a16="http://schemas.microsoft.com/office/drawing/2014/main" id="{B9125D02-95A8-4EE8-853C-B04211FA8D1E}"/>
                </a:ext>
              </a:extLst>
            </p:cNvPr>
            <p:cNvSpPr/>
            <p:nvPr/>
          </p:nvSpPr>
          <p:spPr>
            <a:xfrm>
              <a:off x="4675632" y="1993347"/>
              <a:ext cx="3493008" cy="1944919"/>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32" descr="Chart&#10;&#10;Description automatically generated">
              <a:extLst>
                <a:ext uri="{FF2B5EF4-FFF2-40B4-BE49-F238E27FC236}">
                  <a16:creationId xmlns:a16="http://schemas.microsoft.com/office/drawing/2014/main" id="{41A99FEB-EE7D-4F09-87D7-044888C59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0351" y="2300359"/>
              <a:ext cx="2020886" cy="1663175"/>
            </a:xfrm>
            <a:prstGeom prst="rect">
              <a:avLst/>
            </a:prstGeom>
          </p:spPr>
        </p:pic>
        <p:sp>
          <p:nvSpPr>
            <p:cNvPr id="43" name="TextBox 42">
              <a:extLst>
                <a:ext uri="{FF2B5EF4-FFF2-40B4-BE49-F238E27FC236}">
                  <a16:creationId xmlns:a16="http://schemas.microsoft.com/office/drawing/2014/main" id="{E3D08EF6-C369-42EF-80A0-AAFB9FD888FB}"/>
                </a:ext>
              </a:extLst>
            </p:cNvPr>
            <p:cNvSpPr txBox="1"/>
            <p:nvPr/>
          </p:nvSpPr>
          <p:spPr>
            <a:xfrm>
              <a:off x="6698777" y="2266494"/>
              <a:ext cx="1396711" cy="1625035"/>
            </a:xfrm>
            <a:prstGeom prst="rect">
              <a:avLst/>
            </a:prstGeom>
            <a:noFill/>
          </p:spPr>
          <p:txBody>
            <a:bodyPr wrap="square" rtlCol="0">
              <a:spAutoFit/>
            </a:bodyPr>
            <a:lstStyle/>
            <a:p>
              <a:r>
                <a:rPr lang="en-GB" sz="900" dirty="0"/>
                <a:t>Optimising Area Count (LC-MS). Initial domain had “holes” due to disallowed combinations, so gave 0 as default.</a:t>
              </a:r>
            </a:p>
            <a:p>
              <a:r>
                <a:rPr lang="en-GB" sz="900" dirty="0"/>
                <a:t>Produced poor results! Subsequently these combinations were excluded – performance markedly improved.</a:t>
              </a:r>
            </a:p>
          </p:txBody>
        </p:sp>
        <p:sp>
          <p:nvSpPr>
            <p:cNvPr id="44" name="Rectangle 43">
              <a:extLst>
                <a:ext uri="{FF2B5EF4-FFF2-40B4-BE49-F238E27FC236}">
                  <a16:creationId xmlns:a16="http://schemas.microsoft.com/office/drawing/2014/main" id="{721548EB-F707-4873-89AE-15DA4742CAB4}"/>
                </a:ext>
              </a:extLst>
            </p:cNvPr>
            <p:cNvSpPr/>
            <p:nvPr/>
          </p:nvSpPr>
          <p:spPr>
            <a:xfrm>
              <a:off x="4675632" y="1993347"/>
              <a:ext cx="3493008" cy="289105"/>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4) Nanomole-scale high-throughput screening</a:t>
              </a:r>
            </a:p>
          </p:txBody>
        </p:sp>
      </p:grpSp>
      <p:grpSp>
        <p:nvGrpSpPr>
          <p:cNvPr id="69" name="Group 68">
            <a:extLst>
              <a:ext uri="{FF2B5EF4-FFF2-40B4-BE49-F238E27FC236}">
                <a16:creationId xmlns:a16="http://schemas.microsoft.com/office/drawing/2014/main" id="{E2F4B930-56CE-4CC2-84BA-418750BF16FF}"/>
              </a:ext>
            </a:extLst>
          </p:cNvPr>
          <p:cNvGrpSpPr/>
          <p:nvPr/>
        </p:nvGrpSpPr>
        <p:grpSpPr>
          <a:xfrm>
            <a:off x="4164646" y="772997"/>
            <a:ext cx="4631293" cy="1731010"/>
            <a:chOff x="4164646" y="772997"/>
            <a:chExt cx="4631293" cy="1731010"/>
          </a:xfrm>
        </p:grpSpPr>
        <p:sp>
          <p:nvSpPr>
            <p:cNvPr id="47" name="Rectangle 46">
              <a:extLst>
                <a:ext uri="{FF2B5EF4-FFF2-40B4-BE49-F238E27FC236}">
                  <a16:creationId xmlns:a16="http://schemas.microsoft.com/office/drawing/2014/main" id="{8B993EB0-F30E-480F-BAC4-C365BA316618}"/>
                </a:ext>
              </a:extLst>
            </p:cNvPr>
            <p:cNvSpPr/>
            <p:nvPr/>
          </p:nvSpPr>
          <p:spPr>
            <a:xfrm>
              <a:off x="4164646" y="776007"/>
              <a:ext cx="4631293" cy="1726564"/>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8" name="Picture 27" descr="Chart&#10;&#10;Description automatically generated">
              <a:extLst>
                <a:ext uri="{FF2B5EF4-FFF2-40B4-BE49-F238E27FC236}">
                  <a16:creationId xmlns:a16="http://schemas.microsoft.com/office/drawing/2014/main" id="{8B45EEF7-EB3F-4603-B718-7076BAD05F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2642" y="1065204"/>
              <a:ext cx="2659279" cy="1438803"/>
            </a:xfrm>
            <a:prstGeom prst="rect">
              <a:avLst/>
            </a:prstGeom>
          </p:spPr>
        </p:pic>
        <p:sp>
          <p:nvSpPr>
            <p:cNvPr id="48" name="TextBox 47">
              <a:extLst>
                <a:ext uri="{FF2B5EF4-FFF2-40B4-BE49-F238E27FC236}">
                  <a16:creationId xmlns:a16="http://schemas.microsoft.com/office/drawing/2014/main" id="{97F51453-52CC-40B7-9F6A-A557E5918BD3}"/>
                </a:ext>
              </a:extLst>
            </p:cNvPr>
            <p:cNvSpPr txBox="1"/>
            <p:nvPr/>
          </p:nvSpPr>
          <p:spPr>
            <a:xfrm>
              <a:off x="4238431" y="1054346"/>
              <a:ext cx="1503920" cy="1338828"/>
            </a:xfrm>
            <a:prstGeom prst="rect">
              <a:avLst/>
            </a:prstGeom>
            <a:noFill/>
          </p:spPr>
          <p:txBody>
            <a:bodyPr wrap="square" rtlCol="0">
              <a:spAutoFit/>
            </a:bodyPr>
            <a:lstStyle/>
            <a:p>
              <a:r>
                <a:rPr lang="en-GB" sz="900" dirty="0"/>
                <a:t>Original paper that designed the EDBO optimiser. Tested on Suzuki yield dataset with 50 random initialisations per configuration. Aim was to determine dependence on batch size. Results indicate stable performance.</a:t>
              </a:r>
            </a:p>
          </p:txBody>
        </p:sp>
        <p:sp>
          <p:nvSpPr>
            <p:cNvPr id="49" name="Rectangle 48">
              <a:extLst>
                <a:ext uri="{FF2B5EF4-FFF2-40B4-BE49-F238E27FC236}">
                  <a16:creationId xmlns:a16="http://schemas.microsoft.com/office/drawing/2014/main" id="{A2E1FD2C-8545-42A5-895D-FBA52A86FB5C}"/>
                </a:ext>
              </a:extLst>
            </p:cNvPr>
            <p:cNvSpPr/>
            <p:nvPr/>
          </p:nvSpPr>
          <p:spPr>
            <a:xfrm>
              <a:off x="4165481" y="772997"/>
              <a:ext cx="4629600" cy="252000"/>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2) Suzuki reaction yield dataset</a:t>
              </a:r>
            </a:p>
          </p:txBody>
        </p:sp>
      </p:grpSp>
      <p:grpSp>
        <p:nvGrpSpPr>
          <p:cNvPr id="66" name="Group 65">
            <a:extLst>
              <a:ext uri="{FF2B5EF4-FFF2-40B4-BE49-F238E27FC236}">
                <a16:creationId xmlns:a16="http://schemas.microsoft.com/office/drawing/2014/main" id="{E3D103FA-88AF-4715-A9FC-B09777ED0261}"/>
              </a:ext>
            </a:extLst>
          </p:cNvPr>
          <p:cNvGrpSpPr/>
          <p:nvPr/>
        </p:nvGrpSpPr>
        <p:grpSpPr>
          <a:xfrm>
            <a:off x="6525065" y="2615138"/>
            <a:ext cx="2271600" cy="1728000"/>
            <a:chOff x="6212645" y="2554178"/>
            <a:chExt cx="2271600" cy="1728000"/>
          </a:xfrm>
        </p:grpSpPr>
        <p:sp>
          <p:nvSpPr>
            <p:cNvPr id="58" name="Rectangle 57">
              <a:extLst>
                <a:ext uri="{FF2B5EF4-FFF2-40B4-BE49-F238E27FC236}">
                  <a16:creationId xmlns:a16="http://schemas.microsoft.com/office/drawing/2014/main" id="{49D5F3BD-8FEF-4667-B332-37B4F2593FDF}"/>
                </a:ext>
              </a:extLst>
            </p:cNvPr>
            <p:cNvSpPr/>
            <p:nvPr/>
          </p:nvSpPr>
          <p:spPr>
            <a:xfrm>
              <a:off x="6212758" y="2554178"/>
              <a:ext cx="2270761" cy="1728000"/>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80EEE295-1B21-4CD0-B957-E85C56579E24}"/>
                </a:ext>
              </a:extLst>
            </p:cNvPr>
            <p:cNvSpPr/>
            <p:nvPr/>
          </p:nvSpPr>
          <p:spPr>
            <a:xfrm>
              <a:off x="6212645" y="2554179"/>
              <a:ext cx="2271600" cy="252000"/>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5) Conclusions</a:t>
              </a:r>
            </a:p>
          </p:txBody>
        </p:sp>
        <p:sp>
          <p:nvSpPr>
            <p:cNvPr id="60" name="TextBox 59">
              <a:extLst>
                <a:ext uri="{FF2B5EF4-FFF2-40B4-BE49-F238E27FC236}">
                  <a16:creationId xmlns:a16="http://schemas.microsoft.com/office/drawing/2014/main" id="{3F034928-E0E1-4108-8E26-4799B244FAB6}"/>
                </a:ext>
              </a:extLst>
            </p:cNvPr>
            <p:cNvSpPr txBox="1"/>
            <p:nvPr/>
          </p:nvSpPr>
          <p:spPr>
            <a:xfrm>
              <a:off x="6227885" y="2777859"/>
              <a:ext cx="2194674" cy="1321901"/>
            </a:xfrm>
            <a:prstGeom prst="rect">
              <a:avLst/>
            </a:prstGeom>
            <a:noFill/>
          </p:spPr>
          <p:txBody>
            <a:bodyPr wrap="square" rtlCol="0">
              <a:spAutoFit/>
            </a:bodyPr>
            <a:lstStyle/>
            <a:p>
              <a:r>
                <a:rPr lang="en-GB" sz="900" dirty="0"/>
                <a:t>Bayesian optimisation is a promising technique with the potential to be used across a wide variety of problems, with minimal tuning required. Future work could explore noisy objective functions, ‘generative’ optimisation, other potential problems.</a:t>
              </a:r>
            </a:p>
          </p:txBody>
        </p:sp>
      </p:grpSp>
      <p:grpSp>
        <p:nvGrpSpPr>
          <p:cNvPr id="70" name="Group 69">
            <a:extLst>
              <a:ext uri="{FF2B5EF4-FFF2-40B4-BE49-F238E27FC236}">
                <a16:creationId xmlns:a16="http://schemas.microsoft.com/office/drawing/2014/main" id="{35DE3D24-FE26-422D-95E2-738CFEF9C600}"/>
              </a:ext>
            </a:extLst>
          </p:cNvPr>
          <p:cNvGrpSpPr/>
          <p:nvPr/>
        </p:nvGrpSpPr>
        <p:grpSpPr>
          <a:xfrm>
            <a:off x="340440" y="776007"/>
            <a:ext cx="3704400" cy="1728000"/>
            <a:chOff x="340440" y="776007"/>
            <a:chExt cx="3704400" cy="1728000"/>
          </a:xfrm>
        </p:grpSpPr>
        <p:sp>
          <p:nvSpPr>
            <p:cNvPr id="53" name="Rectangle 52">
              <a:extLst>
                <a:ext uri="{FF2B5EF4-FFF2-40B4-BE49-F238E27FC236}">
                  <a16:creationId xmlns:a16="http://schemas.microsoft.com/office/drawing/2014/main" id="{98715BFE-0CB4-4156-AB2F-7FAE81F41283}"/>
                </a:ext>
              </a:extLst>
            </p:cNvPr>
            <p:cNvSpPr/>
            <p:nvPr/>
          </p:nvSpPr>
          <p:spPr>
            <a:xfrm>
              <a:off x="344424" y="776368"/>
              <a:ext cx="3699336" cy="1727639"/>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B2C727DB-09BB-4B37-A6D0-84B4ACC70407}"/>
                </a:ext>
              </a:extLst>
            </p:cNvPr>
            <p:cNvSpPr txBox="1"/>
            <p:nvPr/>
          </p:nvSpPr>
          <p:spPr>
            <a:xfrm>
              <a:off x="2324100" y="1071555"/>
              <a:ext cx="1715093" cy="1338828"/>
            </a:xfrm>
            <a:prstGeom prst="rect">
              <a:avLst/>
            </a:prstGeom>
            <a:noFill/>
          </p:spPr>
          <p:txBody>
            <a:bodyPr wrap="square" rtlCol="0">
              <a:spAutoFit/>
            </a:bodyPr>
            <a:lstStyle/>
            <a:p>
              <a:r>
                <a:rPr lang="en-GB" sz="900" dirty="0"/>
                <a:t>From initial observations, construct </a:t>
              </a:r>
              <a:r>
                <a:rPr lang="en-GB" sz="900" b="1" dirty="0"/>
                <a:t>statistical model</a:t>
              </a:r>
              <a:r>
                <a:rPr lang="en-GB" sz="900" dirty="0"/>
                <a:t>. Then choose new observation based on </a:t>
              </a:r>
              <a:r>
                <a:rPr lang="en-GB" sz="900" b="1" dirty="0"/>
                <a:t>acquisition function</a:t>
              </a:r>
              <a:r>
                <a:rPr lang="en-GB" sz="900" dirty="0"/>
                <a:t>:</a:t>
              </a:r>
              <a:endParaRPr lang="en-GB" sz="900" b="1" dirty="0"/>
            </a:p>
            <a:p>
              <a:pPr marL="228600" indent="-228600">
                <a:buAutoNum type="arabicParenR"/>
              </a:pPr>
              <a:r>
                <a:rPr lang="en-GB" sz="900" dirty="0"/>
                <a:t>Max uncertainty</a:t>
              </a:r>
            </a:p>
            <a:p>
              <a:pPr marL="228600" indent="-228600">
                <a:buAutoNum type="arabicParenR"/>
              </a:pPr>
              <a:r>
                <a:rPr lang="en-GB" sz="900" dirty="0"/>
                <a:t>Max mean</a:t>
              </a:r>
            </a:p>
            <a:p>
              <a:pPr marL="228600" indent="-228600">
                <a:buAutoNum type="arabicParenR"/>
              </a:pPr>
              <a:r>
                <a:rPr lang="en-GB" sz="900" dirty="0"/>
                <a:t>Max mean + uncertainty</a:t>
              </a:r>
            </a:p>
            <a:p>
              <a:r>
                <a:rPr lang="en-GB" sz="900" dirty="0"/>
                <a:t>In practice a balanced approach like </a:t>
              </a:r>
              <a:r>
                <a:rPr lang="en-GB" sz="900" b="1" dirty="0"/>
                <a:t>3</a:t>
              </a:r>
              <a:r>
                <a:rPr lang="en-GB" sz="900" dirty="0"/>
                <a:t> is preferred.</a:t>
              </a:r>
            </a:p>
          </p:txBody>
        </p:sp>
        <p:sp>
          <p:nvSpPr>
            <p:cNvPr id="56" name="Rectangle 55">
              <a:extLst>
                <a:ext uri="{FF2B5EF4-FFF2-40B4-BE49-F238E27FC236}">
                  <a16:creationId xmlns:a16="http://schemas.microsoft.com/office/drawing/2014/main" id="{F8EBD09D-699D-402D-8C60-AD71A172DBCD}"/>
                </a:ext>
              </a:extLst>
            </p:cNvPr>
            <p:cNvSpPr/>
            <p:nvPr/>
          </p:nvSpPr>
          <p:spPr>
            <a:xfrm>
              <a:off x="340440" y="776007"/>
              <a:ext cx="3704400" cy="250171"/>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1) Intro to Bayesian Optimisation</a:t>
              </a:r>
            </a:p>
          </p:txBody>
        </p:sp>
        <p:pic>
          <p:nvPicPr>
            <p:cNvPr id="63" name="Picture 62" descr="Chart&#10;&#10;Description automatically generated">
              <a:extLst>
                <a:ext uri="{FF2B5EF4-FFF2-40B4-BE49-F238E27FC236}">
                  <a16:creationId xmlns:a16="http://schemas.microsoft.com/office/drawing/2014/main" id="{F7999DE2-B54D-48C1-8A21-B0310075F66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770" y="1041940"/>
              <a:ext cx="2016000" cy="1439339"/>
            </a:xfrm>
            <a:prstGeom prst="rect">
              <a:avLst/>
            </a:prstGeom>
          </p:spPr>
        </p:pic>
      </p:grpSp>
    </p:spTree>
    <p:extLst>
      <p:ext uri="{BB962C8B-B14F-4D97-AF65-F5344CB8AC3E}">
        <p14:creationId xmlns:p14="http://schemas.microsoft.com/office/powerpoint/2010/main" val="165606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3CED5-BD26-C047-8A8D-63D692627526}"/>
              </a:ext>
            </a:extLst>
          </p:cNvPr>
          <p:cNvSpPr/>
          <p:nvPr/>
        </p:nvSpPr>
        <p:spPr>
          <a:xfrm>
            <a:off x="-8092" y="-6723"/>
            <a:ext cx="9152092" cy="680846"/>
          </a:xfrm>
          <a:prstGeom prst="rect">
            <a:avLst/>
          </a:prstGeom>
          <a:solidFill>
            <a:srgbClr val="66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383F12-28C7-A149-8DDC-E95549CB6FB3}"/>
              </a:ext>
            </a:extLst>
          </p:cNvPr>
          <p:cNvSpPr/>
          <p:nvPr/>
        </p:nvSpPr>
        <p:spPr>
          <a:xfrm>
            <a:off x="-8092" y="4467831"/>
            <a:ext cx="9152092" cy="681267"/>
          </a:xfrm>
          <a:prstGeom prst="rect">
            <a:avLst/>
          </a:prstGeom>
          <a:solidFill>
            <a:srgbClr val="66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room, gambling house&#10;&#10;Description automatically generated">
            <a:extLst>
              <a:ext uri="{FF2B5EF4-FFF2-40B4-BE49-F238E27FC236}">
                <a16:creationId xmlns:a16="http://schemas.microsoft.com/office/drawing/2014/main" id="{40D3D98E-0904-9541-9312-1A6B488F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677" y="43551"/>
            <a:ext cx="568645" cy="568645"/>
          </a:xfrm>
          <a:prstGeom prst="rect">
            <a:avLst/>
          </a:prstGeom>
        </p:spPr>
      </p:pic>
      <p:sp>
        <p:nvSpPr>
          <p:cNvPr id="9" name="TextBox 8">
            <a:extLst>
              <a:ext uri="{FF2B5EF4-FFF2-40B4-BE49-F238E27FC236}">
                <a16:creationId xmlns:a16="http://schemas.microsoft.com/office/drawing/2014/main" id="{91A8B187-C068-164B-BA93-29367DA661D7}"/>
              </a:ext>
            </a:extLst>
          </p:cNvPr>
          <p:cNvSpPr txBox="1"/>
          <p:nvPr/>
        </p:nvSpPr>
        <p:spPr>
          <a:xfrm>
            <a:off x="873840" y="-18374"/>
            <a:ext cx="2412840" cy="692497"/>
          </a:xfrm>
          <a:prstGeom prst="rect">
            <a:avLst/>
          </a:prstGeom>
          <a:noFill/>
        </p:spPr>
        <p:txBody>
          <a:bodyPr wrap="none" rtlCol="0">
            <a:spAutoFit/>
          </a:bodyPr>
          <a:lstStyle/>
          <a:p>
            <a:pPr algn="ctr"/>
            <a:r>
              <a:rPr lang="en-US" b="1">
                <a:solidFill>
                  <a:schemeClr val="bg1"/>
                </a:solidFill>
                <a:latin typeface="Tahoma" panose="020B0604030504040204" pitchFamily="34" charset="0"/>
                <a:ea typeface="Tahoma" panose="020B0604030504040204" pitchFamily="34" charset="0"/>
                <a:cs typeface="Tahoma" panose="020B0604030504040204" pitchFamily="34" charset="0"/>
              </a:rPr>
              <a:t>&lt;&lt;Poster Title&gt;&gt;</a:t>
            </a:r>
          </a:p>
          <a:p>
            <a:pPr algn="ctr"/>
            <a:r>
              <a:rPr lang="en-US" sz="1050" b="1">
                <a:solidFill>
                  <a:schemeClr val="bg1"/>
                </a:solidFill>
                <a:latin typeface="Tahoma" panose="020B0604030504040204" pitchFamily="34" charset="0"/>
                <a:ea typeface="Tahoma" panose="020B0604030504040204" pitchFamily="34" charset="0"/>
                <a:cs typeface="Tahoma" panose="020B0604030504040204" pitchFamily="34" charset="0"/>
              </a:rPr>
              <a:t>&lt;&lt;Poster Author &amp; Affiliation&gt;&gt;</a:t>
            </a:r>
          </a:p>
          <a:p>
            <a:pPr algn="ctr"/>
            <a:r>
              <a:rPr lang="en-US" sz="1050" b="1">
                <a:solidFill>
                  <a:schemeClr val="bg1"/>
                </a:solidFill>
                <a:latin typeface="Tahoma" panose="020B0604030504040204" pitchFamily="34" charset="0"/>
                <a:ea typeface="Tahoma" panose="020B0604030504040204" pitchFamily="34" charset="0"/>
                <a:cs typeface="Tahoma" panose="020B0604030504040204" pitchFamily="34" charset="0"/>
              </a:rPr>
              <a:t>&lt;&lt;Email Address&gt;</a:t>
            </a:r>
          </a:p>
        </p:txBody>
      </p:sp>
      <p:grpSp>
        <p:nvGrpSpPr>
          <p:cNvPr id="20" name="Group 19">
            <a:extLst>
              <a:ext uri="{FF2B5EF4-FFF2-40B4-BE49-F238E27FC236}">
                <a16:creationId xmlns:a16="http://schemas.microsoft.com/office/drawing/2014/main" id="{92849088-E7C1-5D4E-B5DD-0DC6A228587F}"/>
              </a:ext>
            </a:extLst>
          </p:cNvPr>
          <p:cNvGrpSpPr/>
          <p:nvPr/>
        </p:nvGrpSpPr>
        <p:grpSpPr>
          <a:xfrm>
            <a:off x="211093" y="4554336"/>
            <a:ext cx="3123645" cy="513244"/>
            <a:chOff x="59958" y="4546396"/>
            <a:chExt cx="3123645" cy="513244"/>
          </a:xfrm>
        </p:grpSpPr>
        <p:pic>
          <p:nvPicPr>
            <p:cNvPr id="17" name="Picture 16" descr="Icon&#10;&#10;Description automatically generated">
              <a:extLst>
                <a:ext uri="{FF2B5EF4-FFF2-40B4-BE49-F238E27FC236}">
                  <a16:creationId xmlns:a16="http://schemas.microsoft.com/office/drawing/2014/main" id="{47D47A73-465C-0642-9552-1514D5849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8" y="4546396"/>
              <a:ext cx="501308" cy="513244"/>
            </a:xfrm>
            <a:prstGeom prst="rect">
              <a:avLst/>
            </a:prstGeom>
          </p:spPr>
        </p:pic>
        <p:sp>
          <p:nvSpPr>
            <p:cNvPr id="18" name="TextBox 17">
              <a:extLst>
                <a:ext uri="{FF2B5EF4-FFF2-40B4-BE49-F238E27FC236}">
                  <a16:creationId xmlns:a16="http://schemas.microsoft.com/office/drawing/2014/main" id="{1DD5628C-08EB-C64D-BF22-8D184F1A42F8}"/>
                </a:ext>
              </a:extLst>
            </p:cNvPr>
            <p:cNvSpPr txBox="1"/>
            <p:nvPr/>
          </p:nvSpPr>
          <p:spPr>
            <a:xfrm>
              <a:off x="533519" y="4613832"/>
              <a:ext cx="2650084" cy="369332"/>
            </a:xfrm>
            <a:prstGeom prst="rect">
              <a:avLst/>
            </a:prstGeom>
            <a:noFill/>
          </p:spPr>
          <p:txBody>
            <a:bodyPr wrap="none" rtlCol="0">
              <a:spAutoFit/>
            </a:bodyPr>
            <a:lstStyle/>
            <a:p>
              <a:r>
                <a:rPr lang="en-US" b="1">
                  <a:solidFill>
                    <a:schemeClr val="bg1"/>
                  </a:solidFill>
                  <a:latin typeface="Tahoma" panose="020B0604030504040204" pitchFamily="34" charset="0"/>
                  <a:ea typeface="Tahoma" panose="020B0604030504040204" pitchFamily="34" charset="0"/>
                  <a:cs typeface="Tahoma" panose="020B0604030504040204" pitchFamily="34" charset="0"/>
                </a:rPr>
                <a:t>AI</a:t>
              </a:r>
              <a:r>
                <a:rPr lang="en-US" b="1" baseline="3000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US" b="1">
                  <a:solidFill>
                    <a:schemeClr val="bg1"/>
                  </a:solidFill>
                  <a:latin typeface="Tahoma" panose="020B0604030504040204" pitchFamily="34" charset="0"/>
                  <a:ea typeface="Tahoma" panose="020B0604030504040204" pitchFamily="34" charset="0"/>
                  <a:cs typeface="Tahoma" panose="020B0604030504040204" pitchFamily="34" charset="0"/>
                </a:rPr>
                <a:t>Science</a:t>
              </a:r>
              <a:r>
                <a:rPr lang="en-US" b="1" baseline="300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1">
                  <a:solidFill>
                    <a:schemeClr val="bg1"/>
                  </a:solidFill>
                  <a:latin typeface="Tahoma" panose="020B0604030504040204" pitchFamily="34" charset="0"/>
                  <a:ea typeface="Tahoma" panose="020B0604030504040204" pitchFamily="34" charset="0"/>
                  <a:cs typeface="Tahoma" panose="020B0604030504040204" pitchFamily="34" charset="0"/>
                </a:rPr>
                <a:t>Network</a:t>
              </a:r>
              <a:r>
                <a:rPr lang="en-US" b="1" baseline="3000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grpSp>
      <p:pic>
        <p:nvPicPr>
          <p:cNvPr id="24" name="Picture 23" descr="A picture containing text, clipart&#10;&#10;Description automatically generated">
            <a:extLst>
              <a:ext uri="{FF2B5EF4-FFF2-40B4-BE49-F238E27FC236}">
                <a16:creationId xmlns:a16="http://schemas.microsoft.com/office/drawing/2014/main" id="{374DE7F4-CE6F-D440-A9AB-6F2952E03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5708" y="4566544"/>
            <a:ext cx="1292340" cy="488828"/>
          </a:xfrm>
          <a:prstGeom prst="rect">
            <a:avLst/>
          </a:prstGeom>
        </p:spPr>
      </p:pic>
      <p:pic>
        <p:nvPicPr>
          <p:cNvPr id="5" name="Picture 4">
            <a:extLst>
              <a:ext uri="{FF2B5EF4-FFF2-40B4-BE49-F238E27FC236}">
                <a16:creationId xmlns:a16="http://schemas.microsoft.com/office/drawing/2014/main" id="{6B9696D4-55A8-45AB-8A9E-DB776195D66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62681" y="4621772"/>
            <a:ext cx="2562271" cy="386728"/>
          </a:xfrm>
          <a:prstGeom prst="rect">
            <a:avLst/>
          </a:prstGeom>
        </p:spPr>
      </p:pic>
      <p:sp>
        <p:nvSpPr>
          <p:cNvPr id="10" name="TextBox 9">
            <a:extLst>
              <a:ext uri="{FF2B5EF4-FFF2-40B4-BE49-F238E27FC236}">
                <a16:creationId xmlns:a16="http://schemas.microsoft.com/office/drawing/2014/main" id="{4012306A-95EF-496D-A377-70221D65E1B7}"/>
              </a:ext>
            </a:extLst>
          </p:cNvPr>
          <p:cNvSpPr txBox="1"/>
          <p:nvPr/>
        </p:nvSpPr>
        <p:spPr>
          <a:xfrm>
            <a:off x="6144491" y="154386"/>
            <a:ext cx="2780461" cy="338554"/>
          </a:xfrm>
          <a:prstGeom prst="rect">
            <a:avLst/>
          </a:prstGeom>
          <a:noFill/>
        </p:spPr>
        <p:txBody>
          <a:bodyPr wrap="square" rtlCol="0">
            <a:spAutoFit/>
          </a:bodyPr>
          <a:lstStyle/>
          <a:p>
            <a:pPr algn="ctr"/>
            <a:r>
              <a:rPr lang="en-GB" sz="1600" dirty="0">
                <a:solidFill>
                  <a:schemeClr val="bg1"/>
                </a:solidFill>
              </a:rPr>
              <a:t>Leave blank for sponsor logos</a:t>
            </a:r>
          </a:p>
        </p:txBody>
      </p:sp>
      <p:grpSp>
        <p:nvGrpSpPr>
          <p:cNvPr id="46" name="Group 45">
            <a:extLst>
              <a:ext uri="{FF2B5EF4-FFF2-40B4-BE49-F238E27FC236}">
                <a16:creationId xmlns:a16="http://schemas.microsoft.com/office/drawing/2014/main" id="{B2C15132-186C-45C0-A625-24CEAD61E79B}"/>
              </a:ext>
            </a:extLst>
          </p:cNvPr>
          <p:cNvGrpSpPr/>
          <p:nvPr/>
        </p:nvGrpSpPr>
        <p:grpSpPr>
          <a:xfrm>
            <a:off x="344424" y="2615138"/>
            <a:ext cx="2455754" cy="1728000"/>
            <a:chOff x="1121664" y="1597107"/>
            <a:chExt cx="2455754" cy="1751961"/>
          </a:xfrm>
        </p:grpSpPr>
        <p:sp>
          <p:nvSpPr>
            <p:cNvPr id="34" name="Rectangle 33">
              <a:extLst>
                <a:ext uri="{FF2B5EF4-FFF2-40B4-BE49-F238E27FC236}">
                  <a16:creationId xmlns:a16="http://schemas.microsoft.com/office/drawing/2014/main" id="{70DCA059-5051-46CE-960A-673E44DF34CF}"/>
                </a:ext>
              </a:extLst>
            </p:cNvPr>
            <p:cNvSpPr/>
            <p:nvPr/>
          </p:nvSpPr>
          <p:spPr>
            <a:xfrm>
              <a:off x="1121664" y="1597153"/>
              <a:ext cx="2455754" cy="1751915"/>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descr="Chart, box and whisker chart&#10;&#10;Description automatically generated">
              <a:extLst>
                <a:ext uri="{FF2B5EF4-FFF2-40B4-BE49-F238E27FC236}">
                  <a16:creationId xmlns:a16="http://schemas.microsoft.com/office/drawing/2014/main" id="{59B8ADF7-503E-4D79-AEFB-AC720096EB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1314" y="1837068"/>
              <a:ext cx="1036195" cy="1512000"/>
            </a:xfrm>
            <a:prstGeom prst="rect">
              <a:avLst/>
            </a:prstGeom>
          </p:spPr>
        </p:pic>
        <p:sp>
          <p:nvSpPr>
            <p:cNvPr id="39" name="Rectangle 38">
              <a:extLst>
                <a:ext uri="{FF2B5EF4-FFF2-40B4-BE49-F238E27FC236}">
                  <a16:creationId xmlns:a16="http://schemas.microsoft.com/office/drawing/2014/main" id="{665EE8B9-3F52-42DF-AB59-1C840F4847E8}"/>
                </a:ext>
              </a:extLst>
            </p:cNvPr>
            <p:cNvSpPr/>
            <p:nvPr/>
          </p:nvSpPr>
          <p:spPr>
            <a:xfrm>
              <a:off x="1121664" y="1597107"/>
              <a:ext cx="2455754" cy="264291"/>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3) Harvard Clean Energy</a:t>
              </a:r>
            </a:p>
          </p:txBody>
        </p:sp>
        <p:sp>
          <p:nvSpPr>
            <p:cNvPr id="40" name="TextBox 39">
              <a:extLst>
                <a:ext uri="{FF2B5EF4-FFF2-40B4-BE49-F238E27FC236}">
                  <a16:creationId xmlns:a16="http://schemas.microsoft.com/office/drawing/2014/main" id="{4EFDFD19-8703-4E3E-9E37-CF41CBA9416F}"/>
                </a:ext>
              </a:extLst>
            </p:cNvPr>
            <p:cNvSpPr txBox="1"/>
            <p:nvPr/>
          </p:nvSpPr>
          <p:spPr>
            <a:xfrm>
              <a:off x="2349541" y="1849255"/>
              <a:ext cx="1140419" cy="1497813"/>
            </a:xfrm>
            <a:prstGeom prst="rect">
              <a:avLst/>
            </a:prstGeom>
            <a:noFill/>
          </p:spPr>
          <p:txBody>
            <a:bodyPr wrap="square" rtlCol="0">
              <a:spAutoFit/>
            </a:bodyPr>
            <a:lstStyle/>
            <a:p>
              <a:r>
                <a:rPr lang="en-GB" sz="900" dirty="0"/>
                <a:t>Organic photovoltaic data tabulating molecular structures and power conversion efficiency. Global max c. 11.1%. Able to learn structure-PCE relationship.</a:t>
              </a:r>
            </a:p>
          </p:txBody>
        </p:sp>
      </p:grpSp>
      <p:grpSp>
        <p:nvGrpSpPr>
          <p:cNvPr id="45" name="Group 44">
            <a:extLst>
              <a:ext uri="{FF2B5EF4-FFF2-40B4-BE49-F238E27FC236}">
                <a16:creationId xmlns:a16="http://schemas.microsoft.com/office/drawing/2014/main" id="{456158E3-E121-4335-A2F9-9B9ABFCDE52C}"/>
              </a:ext>
            </a:extLst>
          </p:cNvPr>
          <p:cNvGrpSpPr/>
          <p:nvPr/>
        </p:nvGrpSpPr>
        <p:grpSpPr>
          <a:xfrm>
            <a:off x="2909828" y="2636909"/>
            <a:ext cx="3493008" cy="1728000"/>
            <a:chOff x="4675632" y="1993347"/>
            <a:chExt cx="3493008" cy="1970187"/>
          </a:xfrm>
        </p:grpSpPr>
        <p:sp>
          <p:nvSpPr>
            <p:cNvPr id="42" name="Rectangle 41">
              <a:extLst>
                <a:ext uri="{FF2B5EF4-FFF2-40B4-BE49-F238E27FC236}">
                  <a16:creationId xmlns:a16="http://schemas.microsoft.com/office/drawing/2014/main" id="{B9125D02-95A8-4EE8-853C-B04211FA8D1E}"/>
                </a:ext>
              </a:extLst>
            </p:cNvPr>
            <p:cNvSpPr/>
            <p:nvPr/>
          </p:nvSpPr>
          <p:spPr>
            <a:xfrm>
              <a:off x="4675632" y="1993347"/>
              <a:ext cx="3493008" cy="1944919"/>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32" descr="Chart&#10;&#10;Description automatically generated">
              <a:extLst>
                <a:ext uri="{FF2B5EF4-FFF2-40B4-BE49-F238E27FC236}">
                  <a16:creationId xmlns:a16="http://schemas.microsoft.com/office/drawing/2014/main" id="{41A99FEB-EE7D-4F09-87D7-044888C59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0351" y="2300359"/>
              <a:ext cx="2020886" cy="1663175"/>
            </a:xfrm>
            <a:prstGeom prst="rect">
              <a:avLst/>
            </a:prstGeom>
          </p:spPr>
        </p:pic>
        <p:sp>
          <p:nvSpPr>
            <p:cNvPr id="43" name="TextBox 42">
              <a:extLst>
                <a:ext uri="{FF2B5EF4-FFF2-40B4-BE49-F238E27FC236}">
                  <a16:creationId xmlns:a16="http://schemas.microsoft.com/office/drawing/2014/main" id="{E3D08EF6-C369-42EF-80A0-AAFB9FD888FB}"/>
                </a:ext>
              </a:extLst>
            </p:cNvPr>
            <p:cNvSpPr txBox="1"/>
            <p:nvPr/>
          </p:nvSpPr>
          <p:spPr>
            <a:xfrm>
              <a:off x="6698777" y="2266494"/>
              <a:ext cx="1396711" cy="1625035"/>
            </a:xfrm>
            <a:prstGeom prst="rect">
              <a:avLst/>
            </a:prstGeom>
            <a:noFill/>
          </p:spPr>
          <p:txBody>
            <a:bodyPr wrap="square" rtlCol="0">
              <a:spAutoFit/>
            </a:bodyPr>
            <a:lstStyle/>
            <a:p>
              <a:r>
                <a:rPr lang="en-GB" sz="900" dirty="0"/>
                <a:t>Optimising Area Count (LC-MS). Initial domain had “holes” due to disallowed combinations, so gave 0 as default.</a:t>
              </a:r>
            </a:p>
            <a:p>
              <a:r>
                <a:rPr lang="en-GB" sz="900" dirty="0"/>
                <a:t>Produced poor results! Subsequently these combinations were excluded – performance markedly improved.</a:t>
              </a:r>
            </a:p>
          </p:txBody>
        </p:sp>
        <p:sp>
          <p:nvSpPr>
            <p:cNvPr id="44" name="Rectangle 43">
              <a:extLst>
                <a:ext uri="{FF2B5EF4-FFF2-40B4-BE49-F238E27FC236}">
                  <a16:creationId xmlns:a16="http://schemas.microsoft.com/office/drawing/2014/main" id="{721548EB-F707-4873-89AE-15DA4742CAB4}"/>
                </a:ext>
              </a:extLst>
            </p:cNvPr>
            <p:cNvSpPr/>
            <p:nvPr/>
          </p:nvSpPr>
          <p:spPr>
            <a:xfrm>
              <a:off x="4675632" y="1993347"/>
              <a:ext cx="3493008" cy="289106"/>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4) Nanomole-scale high-throughput screening</a:t>
              </a:r>
            </a:p>
          </p:txBody>
        </p:sp>
      </p:grpSp>
      <p:grpSp>
        <p:nvGrpSpPr>
          <p:cNvPr id="69" name="Group 68">
            <a:extLst>
              <a:ext uri="{FF2B5EF4-FFF2-40B4-BE49-F238E27FC236}">
                <a16:creationId xmlns:a16="http://schemas.microsoft.com/office/drawing/2014/main" id="{E2F4B930-56CE-4CC2-84BA-418750BF16FF}"/>
              </a:ext>
            </a:extLst>
          </p:cNvPr>
          <p:cNvGrpSpPr/>
          <p:nvPr/>
        </p:nvGrpSpPr>
        <p:grpSpPr>
          <a:xfrm>
            <a:off x="4164646" y="772997"/>
            <a:ext cx="4631293" cy="1731010"/>
            <a:chOff x="4164646" y="772997"/>
            <a:chExt cx="4631293" cy="1731010"/>
          </a:xfrm>
        </p:grpSpPr>
        <p:sp>
          <p:nvSpPr>
            <p:cNvPr id="47" name="Rectangle 46">
              <a:extLst>
                <a:ext uri="{FF2B5EF4-FFF2-40B4-BE49-F238E27FC236}">
                  <a16:creationId xmlns:a16="http://schemas.microsoft.com/office/drawing/2014/main" id="{8B993EB0-F30E-480F-BAC4-C365BA316618}"/>
                </a:ext>
              </a:extLst>
            </p:cNvPr>
            <p:cNvSpPr/>
            <p:nvPr/>
          </p:nvSpPr>
          <p:spPr>
            <a:xfrm>
              <a:off x="4164646" y="776007"/>
              <a:ext cx="4631293" cy="1726564"/>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8" name="Picture 27" descr="Chart&#10;&#10;Description automatically generated">
              <a:extLst>
                <a:ext uri="{FF2B5EF4-FFF2-40B4-BE49-F238E27FC236}">
                  <a16:creationId xmlns:a16="http://schemas.microsoft.com/office/drawing/2014/main" id="{8B45EEF7-EB3F-4603-B718-7076BAD05F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2642" y="1065204"/>
              <a:ext cx="2659279" cy="1438803"/>
            </a:xfrm>
            <a:prstGeom prst="rect">
              <a:avLst/>
            </a:prstGeom>
          </p:spPr>
        </p:pic>
        <p:sp>
          <p:nvSpPr>
            <p:cNvPr id="48" name="TextBox 47">
              <a:extLst>
                <a:ext uri="{FF2B5EF4-FFF2-40B4-BE49-F238E27FC236}">
                  <a16:creationId xmlns:a16="http://schemas.microsoft.com/office/drawing/2014/main" id="{97F51453-52CC-40B7-9F6A-A557E5918BD3}"/>
                </a:ext>
              </a:extLst>
            </p:cNvPr>
            <p:cNvSpPr txBox="1"/>
            <p:nvPr/>
          </p:nvSpPr>
          <p:spPr>
            <a:xfrm>
              <a:off x="4238431" y="1054346"/>
              <a:ext cx="1503920" cy="1338828"/>
            </a:xfrm>
            <a:prstGeom prst="rect">
              <a:avLst/>
            </a:prstGeom>
            <a:noFill/>
          </p:spPr>
          <p:txBody>
            <a:bodyPr wrap="square" rtlCol="0">
              <a:spAutoFit/>
            </a:bodyPr>
            <a:lstStyle/>
            <a:p>
              <a:r>
                <a:rPr lang="en-GB" sz="900" dirty="0"/>
                <a:t>Original paper that designed the EDBO optimiser. Tested on Suzuki yield dataset with 50 random initialisations per configuration. Aim was to determine dependence on batch size. Results indicate stable performance.</a:t>
              </a:r>
            </a:p>
          </p:txBody>
        </p:sp>
        <p:sp>
          <p:nvSpPr>
            <p:cNvPr id="49" name="Rectangle 48">
              <a:extLst>
                <a:ext uri="{FF2B5EF4-FFF2-40B4-BE49-F238E27FC236}">
                  <a16:creationId xmlns:a16="http://schemas.microsoft.com/office/drawing/2014/main" id="{A2E1FD2C-8545-42A5-895D-FBA52A86FB5C}"/>
                </a:ext>
              </a:extLst>
            </p:cNvPr>
            <p:cNvSpPr/>
            <p:nvPr/>
          </p:nvSpPr>
          <p:spPr>
            <a:xfrm>
              <a:off x="4165481" y="772997"/>
              <a:ext cx="4629600" cy="252000"/>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2) Suzuki reaction yield dataset</a:t>
              </a:r>
            </a:p>
          </p:txBody>
        </p:sp>
      </p:grpSp>
      <p:grpSp>
        <p:nvGrpSpPr>
          <p:cNvPr id="66" name="Group 65">
            <a:extLst>
              <a:ext uri="{FF2B5EF4-FFF2-40B4-BE49-F238E27FC236}">
                <a16:creationId xmlns:a16="http://schemas.microsoft.com/office/drawing/2014/main" id="{E3D103FA-88AF-4715-A9FC-B09777ED0261}"/>
              </a:ext>
            </a:extLst>
          </p:cNvPr>
          <p:cNvGrpSpPr/>
          <p:nvPr/>
        </p:nvGrpSpPr>
        <p:grpSpPr>
          <a:xfrm>
            <a:off x="6525065" y="2615138"/>
            <a:ext cx="2271600" cy="1728000"/>
            <a:chOff x="6212645" y="2554178"/>
            <a:chExt cx="2271600" cy="1728000"/>
          </a:xfrm>
        </p:grpSpPr>
        <p:sp>
          <p:nvSpPr>
            <p:cNvPr id="58" name="Rectangle 57">
              <a:extLst>
                <a:ext uri="{FF2B5EF4-FFF2-40B4-BE49-F238E27FC236}">
                  <a16:creationId xmlns:a16="http://schemas.microsoft.com/office/drawing/2014/main" id="{49D5F3BD-8FEF-4667-B332-37B4F2593FDF}"/>
                </a:ext>
              </a:extLst>
            </p:cNvPr>
            <p:cNvSpPr/>
            <p:nvPr/>
          </p:nvSpPr>
          <p:spPr>
            <a:xfrm>
              <a:off x="6212758" y="2554178"/>
              <a:ext cx="2270761" cy="1728000"/>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80EEE295-1B21-4CD0-B957-E85C56579E24}"/>
                </a:ext>
              </a:extLst>
            </p:cNvPr>
            <p:cNvSpPr/>
            <p:nvPr/>
          </p:nvSpPr>
          <p:spPr>
            <a:xfrm>
              <a:off x="6212645" y="2554179"/>
              <a:ext cx="2271600" cy="252000"/>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5) Conclusions</a:t>
              </a:r>
            </a:p>
          </p:txBody>
        </p:sp>
        <p:sp>
          <p:nvSpPr>
            <p:cNvPr id="60" name="TextBox 59">
              <a:extLst>
                <a:ext uri="{FF2B5EF4-FFF2-40B4-BE49-F238E27FC236}">
                  <a16:creationId xmlns:a16="http://schemas.microsoft.com/office/drawing/2014/main" id="{3F034928-E0E1-4108-8E26-4799B244FAB6}"/>
                </a:ext>
              </a:extLst>
            </p:cNvPr>
            <p:cNvSpPr txBox="1"/>
            <p:nvPr/>
          </p:nvSpPr>
          <p:spPr>
            <a:xfrm>
              <a:off x="6227885" y="2777859"/>
              <a:ext cx="2194674" cy="1321901"/>
            </a:xfrm>
            <a:prstGeom prst="rect">
              <a:avLst/>
            </a:prstGeom>
            <a:noFill/>
          </p:spPr>
          <p:txBody>
            <a:bodyPr wrap="square" rtlCol="0">
              <a:spAutoFit/>
            </a:bodyPr>
            <a:lstStyle/>
            <a:p>
              <a:r>
                <a:rPr lang="en-GB" sz="900" dirty="0"/>
                <a:t>Bayesian optimisation is a promising technique with the potential to be used across a wide variety of problems, with minimal tuning required. Future work could explore noisy objective functions, ‘generative’ optimisation, other potential problems.</a:t>
              </a:r>
            </a:p>
          </p:txBody>
        </p:sp>
      </p:grpSp>
      <p:grpSp>
        <p:nvGrpSpPr>
          <p:cNvPr id="70" name="Group 69">
            <a:extLst>
              <a:ext uri="{FF2B5EF4-FFF2-40B4-BE49-F238E27FC236}">
                <a16:creationId xmlns:a16="http://schemas.microsoft.com/office/drawing/2014/main" id="{35DE3D24-FE26-422D-95E2-738CFEF9C600}"/>
              </a:ext>
            </a:extLst>
          </p:cNvPr>
          <p:cNvGrpSpPr/>
          <p:nvPr/>
        </p:nvGrpSpPr>
        <p:grpSpPr>
          <a:xfrm>
            <a:off x="340440" y="776007"/>
            <a:ext cx="3704400" cy="1728000"/>
            <a:chOff x="340440" y="776007"/>
            <a:chExt cx="3704400" cy="1728000"/>
          </a:xfrm>
        </p:grpSpPr>
        <p:sp>
          <p:nvSpPr>
            <p:cNvPr id="53" name="Rectangle 52">
              <a:extLst>
                <a:ext uri="{FF2B5EF4-FFF2-40B4-BE49-F238E27FC236}">
                  <a16:creationId xmlns:a16="http://schemas.microsoft.com/office/drawing/2014/main" id="{98715BFE-0CB4-4156-AB2F-7FAE81F41283}"/>
                </a:ext>
              </a:extLst>
            </p:cNvPr>
            <p:cNvSpPr/>
            <p:nvPr/>
          </p:nvSpPr>
          <p:spPr>
            <a:xfrm>
              <a:off x="344424" y="776368"/>
              <a:ext cx="3699336" cy="1727639"/>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B2C727DB-09BB-4B37-A6D0-84B4ACC70407}"/>
                </a:ext>
              </a:extLst>
            </p:cNvPr>
            <p:cNvSpPr txBox="1"/>
            <p:nvPr/>
          </p:nvSpPr>
          <p:spPr>
            <a:xfrm>
              <a:off x="2324100" y="1071555"/>
              <a:ext cx="1715093" cy="1338828"/>
            </a:xfrm>
            <a:prstGeom prst="rect">
              <a:avLst/>
            </a:prstGeom>
            <a:noFill/>
          </p:spPr>
          <p:txBody>
            <a:bodyPr wrap="square" rtlCol="0">
              <a:spAutoFit/>
            </a:bodyPr>
            <a:lstStyle/>
            <a:p>
              <a:r>
                <a:rPr lang="en-GB" sz="900" dirty="0"/>
                <a:t>From initial observations, construct </a:t>
              </a:r>
              <a:r>
                <a:rPr lang="en-GB" sz="900" b="1" dirty="0"/>
                <a:t>statistical model</a:t>
              </a:r>
              <a:r>
                <a:rPr lang="en-GB" sz="900" dirty="0"/>
                <a:t>. Then choose new observation based on </a:t>
              </a:r>
              <a:r>
                <a:rPr lang="en-GB" sz="900" b="1" dirty="0"/>
                <a:t>acquisition function</a:t>
              </a:r>
              <a:r>
                <a:rPr lang="en-GB" sz="900" dirty="0"/>
                <a:t>:</a:t>
              </a:r>
              <a:endParaRPr lang="en-GB" sz="900" b="1" dirty="0"/>
            </a:p>
            <a:p>
              <a:pPr marL="228600" indent="-228600">
                <a:buAutoNum type="arabicParenR"/>
              </a:pPr>
              <a:r>
                <a:rPr lang="en-GB" sz="900" dirty="0"/>
                <a:t>Max uncertainty</a:t>
              </a:r>
            </a:p>
            <a:p>
              <a:pPr marL="228600" indent="-228600">
                <a:buAutoNum type="arabicParenR"/>
              </a:pPr>
              <a:r>
                <a:rPr lang="en-GB" sz="900" dirty="0"/>
                <a:t>Max mean</a:t>
              </a:r>
            </a:p>
            <a:p>
              <a:pPr marL="228600" indent="-228600">
                <a:buAutoNum type="arabicParenR"/>
              </a:pPr>
              <a:r>
                <a:rPr lang="en-GB" sz="900" dirty="0"/>
                <a:t>Max mean + uncertainty</a:t>
              </a:r>
            </a:p>
            <a:p>
              <a:r>
                <a:rPr lang="en-GB" sz="900" dirty="0"/>
                <a:t>In practice a balanced approach like </a:t>
              </a:r>
              <a:r>
                <a:rPr lang="en-GB" sz="900" b="1" dirty="0"/>
                <a:t>3</a:t>
              </a:r>
              <a:r>
                <a:rPr lang="en-GB" sz="900" dirty="0"/>
                <a:t> is preferred.</a:t>
              </a:r>
            </a:p>
          </p:txBody>
        </p:sp>
        <p:sp>
          <p:nvSpPr>
            <p:cNvPr id="56" name="Rectangle 55">
              <a:extLst>
                <a:ext uri="{FF2B5EF4-FFF2-40B4-BE49-F238E27FC236}">
                  <a16:creationId xmlns:a16="http://schemas.microsoft.com/office/drawing/2014/main" id="{F8EBD09D-699D-402D-8C60-AD71A172DBCD}"/>
                </a:ext>
              </a:extLst>
            </p:cNvPr>
            <p:cNvSpPr/>
            <p:nvPr/>
          </p:nvSpPr>
          <p:spPr>
            <a:xfrm>
              <a:off x="340440" y="776007"/>
              <a:ext cx="3704400" cy="250171"/>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mj-lt"/>
                </a:rPr>
                <a:t>1) Intro to Bayesian Optimisation</a:t>
              </a:r>
            </a:p>
          </p:txBody>
        </p:sp>
        <p:pic>
          <p:nvPicPr>
            <p:cNvPr id="63" name="Picture 62" descr="Chart&#10;&#10;Description automatically generated">
              <a:extLst>
                <a:ext uri="{FF2B5EF4-FFF2-40B4-BE49-F238E27FC236}">
                  <a16:creationId xmlns:a16="http://schemas.microsoft.com/office/drawing/2014/main" id="{F7999DE2-B54D-48C1-8A21-B0310075F66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770" y="1041940"/>
              <a:ext cx="2016000" cy="1439339"/>
            </a:xfrm>
            <a:prstGeom prst="rect">
              <a:avLst/>
            </a:prstGeom>
          </p:spPr>
        </p:pic>
      </p:grpSp>
      <p:cxnSp>
        <p:nvCxnSpPr>
          <p:cNvPr id="16" name="Straight Arrow Connector 15">
            <a:extLst>
              <a:ext uri="{FF2B5EF4-FFF2-40B4-BE49-F238E27FC236}">
                <a16:creationId xmlns:a16="http://schemas.microsoft.com/office/drawing/2014/main" id="{5798F4AB-0759-4C04-9C94-2AC71D04EA57}"/>
              </a:ext>
            </a:extLst>
          </p:cNvPr>
          <p:cNvCxnSpPr>
            <a:cxnSpLocks/>
            <a:endCxn id="47" idx="1"/>
          </p:cNvCxnSpPr>
          <p:nvPr/>
        </p:nvCxnSpPr>
        <p:spPr>
          <a:xfrm>
            <a:off x="4039193" y="1639289"/>
            <a:ext cx="125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901BF1B-247B-4D2E-B8D4-DE394DFD7162}"/>
              </a:ext>
            </a:extLst>
          </p:cNvPr>
          <p:cNvCxnSpPr>
            <a:cxnSpLocks/>
            <a:stCxn id="47" idx="3"/>
          </p:cNvCxnSpPr>
          <p:nvPr/>
        </p:nvCxnSpPr>
        <p:spPr>
          <a:xfrm>
            <a:off x="8795939" y="1639289"/>
            <a:ext cx="348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91AED09-0D88-4C42-B7A4-CD663F21D173}"/>
              </a:ext>
            </a:extLst>
          </p:cNvPr>
          <p:cNvCxnSpPr>
            <a:cxnSpLocks/>
            <a:endCxn id="34" idx="1"/>
          </p:cNvCxnSpPr>
          <p:nvPr/>
        </p:nvCxnSpPr>
        <p:spPr>
          <a:xfrm>
            <a:off x="-8092" y="3473245"/>
            <a:ext cx="352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8635FC6-2F5A-4D12-9BF2-16FE3A526A4C}"/>
              </a:ext>
            </a:extLst>
          </p:cNvPr>
          <p:cNvCxnSpPr>
            <a:cxnSpLocks/>
            <a:stCxn id="34" idx="3"/>
            <a:endCxn id="42" idx="1"/>
          </p:cNvCxnSpPr>
          <p:nvPr/>
        </p:nvCxnSpPr>
        <p:spPr>
          <a:xfrm>
            <a:off x="2800178" y="3479161"/>
            <a:ext cx="109650" cy="1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05DF07E-F8A3-4D40-91FD-1D28728AEA19}"/>
              </a:ext>
            </a:extLst>
          </p:cNvPr>
          <p:cNvCxnSpPr>
            <a:stCxn id="42" idx="3"/>
            <a:endCxn id="60" idx="1"/>
          </p:cNvCxnSpPr>
          <p:nvPr/>
        </p:nvCxnSpPr>
        <p:spPr>
          <a:xfrm>
            <a:off x="6402836" y="3489828"/>
            <a:ext cx="137469" cy="9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3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7C44-8BF1-4637-883A-F6ED6F6212A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C7937BC-3667-4F4A-B32A-42550851F7A3}"/>
              </a:ext>
            </a:extLst>
          </p:cNvPr>
          <p:cNvSpPr>
            <a:spLocks noGrp="1"/>
          </p:cNvSpPr>
          <p:nvPr>
            <p:ph idx="1"/>
          </p:nvPr>
        </p:nvSpPr>
        <p:spPr/>
        <p:txBody>
          <a:bodyPr/>
          <a:lstStyle/>
          <a:p>
            <a:endParaRPr lang="en-GB"/>
          </a:p>
        </p:txBody>
      </p:sp>
      <p:grpSp>
        <p:nvGrpSpPr>
          <p:cNvPr id="4" name="Group 3">
            <a:extLst>
              <a:ext uri="{FF2B5EF4-FFF2-40B4-BE49-F238E27FC236}">
                <a16:creationId xmlns:a16="http://schemas.microsoft.com/office/drawing/2014/main" id="{936DA868-EE05-4212-B551-D23DB23BEBDB}"/>
              </a:ext>
            </a:extLst>
          </p:cNvPr>
          <p:cNvGrpSpPr/>
          <p:nvPr/>
        </p:nvGrpSpPr>
        <p:grpSpPr>
          <a:xfrm>
            <a:off x="3401568" y="1993347"/>
            <a:ext cx="2455754" cy="1944919"/>
            <a:chOff x="3401568" y="2511507"/>
            <a:chExt cx="2455754" cy="1944919"/>
          </a:xfrm>
        </p:grpSpPr>
        <p:sp>
          <p:nvSpPr>
            <p:cNvPr id="5" name="Rectangle 4">
              <a:extLst>
                <a:ext uri="{FF2B5EF4-FFF2-40B4-BE49-F238E27FC236}">
                  <a16:creationId xmlns:a16="http://schemas.microsoft.com/office/drawing/2014/main" id="{C4CB87E2-C95E-4C3F-B1EA-35E7B2F32DE7}"/>
                </a:ext>
              </a:extLst>
            </p:cNvPr>
            <p:cNvSpPr/>
            <p:nvPr/>
          </p:nvSpPr>
          <p:spPr>
            <a:xfrm>
              <a:off x="3401568" y="2511552"/>
              <a:ext cx="2455754" cy="1908679"/>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Chart, box and whisker chart&#10;&#10;Description automatically generated">
              <a:extLst>
                <a:ext uri="{FF2B5EF4-FFF2-40B4-BE49-F238E27FC236}">
                  <a16:creationId xmlns:a16="http://schemas.microsoft.com/office/drawing/2014/main" id="{EC6D3325-15E4-4678-878F-09E2274C8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218" y="2751468"/>
              <a:ext cx="1110209" cy="1620000"/>
            </a:xfrm>
            <a:prstGeom prst="rect">
              <a:avLst/>
            </a:prstGeom>
          </p:spPr>
        </p:pic>
        <p:sp>
          <p:nvSpPr>
            <p:cNvPr id="7" name="Rectangle 6">
              <a:extLst>
                <a:ext uri="{FF2B5EF4-FFF2-40B4-BE49-F238E27FC236}">
                  <a16:creationId xmlns:a16="http://schemas.microsoft.com/office/drawing/2014/main" id="{9F36A232-64DE-4E9A-B731-A415FED8DCB0}"/>
                </a:ext>
              </a:extLst>
            </p:cNvPr>
            <p:cNvSpPr/>
            <p:nvPr/>
          </p:nvSpPr>
          <p:spPr>
            <a:xfrm>
              <a:off x="3401568" y="2511507"/>
              <a:ext cx="2455754" cy="264291"/>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 Harvard Clean Energy</a:t>
              </a:r>
            </a:p>
          </p:txBody>
        </p:sp>
        <p:sp>
          <p:nvSpPr>
            <p:cNvPr id="8" name="TextBox 7">
              <a:extLst>
                <a:ext uri="{FF2B5EF4-FFF2-40B4-BE49-F238E27FC236}">
                  <a16:creationId xmlns:a16="http://schemas.microsoft.com/office/drawing/2014/main" id="{048ACC36-30C6-402E-A6E0-A31E87383687}"/>
                </a:ext>
              </a:extLst>
            </p:cNvPr>
            <p:cNvSpPr txBox="1"/>
            <p:nvPr/>
          </p:nvSpPr>
          <p:spPr>
            <a:xfrm>
              <a:off x="4629445" y="2763655"/>
              <a:ext cx="1110209" cy="1692771"/>
            </a:xfrm>
            <a:prstGeom prst="rect">
              <a:avLst/>
            </a:prstGeom>
            <a:noFill/>
          </p:spPr>
          <p:txBody>
            <a:bodyPr wrap="square" rtlCol="0">
              <a:spAutoFit/>
            </a:bodyPr>
            <a:lstStyle/>
            <a:p>
              <a:r>
                <a:rPr lang="en-GB" sz="800" dirty="0"/>
                <a:t>Organic photovoltaic data tabulating molecular structures and corresponding power conversion efficiency values. Global max around 11.1%. EDBO optimiser performed well– able to learn relationship between structure and physical property.</a:t>
              </a:r>
            </a:p>
          </p:txBody>
        </p:sp>
      </p:grpSp>
      <p:grpSp>
        <p:nvGrpSpPr>
          <p:cNvPr id="9" name="Group 8">
            <a:extLst>
              <a:ext uri="{FF2B5EF4-FFF2-40B4-BE49-F238E27FC236}">
                <a16:creationId xmlns:a16="http://schemas.microsoft.com/office/drawing/2014/main" id="{5480F4FA-AF01-45B1-A0E8-13D25F5F15F1}"/>
              </a:ext>
            </a:extLst>
          </p:cNvPr>
          <p:cNvGrpSpPr/>
          <p:nvPr/>
        </p:nvGrpSpPr>
        <p:grpSpPr>
          <a:xfrm>
            <a:off x="4675632" y="1993347"/>
            <a:ext cx="3493008" cy="1944919"/>
            <a:chOff x="4675632" y="1993347"/>
            <a:chExt cx="3493008" cy="1944919"/>
          </a:xfrm>
        </p:grpSpPr>
        <p:sp>
          <p:nvSpPr>
            <p:cNvPr id="10" name="Rectangle 9">
              <a:extLst>
                <a:ext uri="{FF2B5EF4-FFF2-40B4-BE49-F238E27FC236}">
                  <a16:creationId xmlns:a16="http://schemas.microsoft.com/office/drawing/2014/main" id="{334157B3-F880-49D8-A538-9DB0903DD9BF}"/>
                </a:ext>
              </a:extLst>
            </p:cNvPr>
            <p:cNvSpPr/>
            <p:nvPr/>
          </p:nvSpPr>
          <p:spPr>
            <a:xfrm>
              <a:off x="4675632" y="1993347"/>
              <a:ext cx="3493008" cy="1944919"/>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Chart&#10;&#10;Description automatically generated">
              <a:extLst>
                <a:ext uri="{FF2B5EF4-FFF2-40B4-BE49-F238E27FC236}">
                  <a16:creationId xmlns:a16="http://schemas.microsoft.com/office/drawing/2014/main" id="{BC1DA46F-6F16-46DC-86B6-19809220F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351" y="2300359"/>
              <a:ext cx="1968426" cy="1620000"/>
            </a:xfrm>
            <a:prstGeom prst="rect">
              <a:avLst/>
            </a:prstGeom>
          </p:spPr>
        </p:pic>
        <p:sp>
          <p:nvSpPr>
            <p:cNvPr id="12" name="TextBox 11">
              <a:extLst>
                <a:ext uri="{FF2B5EF4-FFF2-40B4-BE49-F238E27FC236}">
                  <a16:creationId xmlns:a16="http://schemas.microsoft.com/office/drawing/2014/main" id="{0BF323AC-A227-4DDD-AEA4-96AD9D032DE9}"/>
                </a:ext>
              </a:extLst>
            </p:cNvPr>
            <p:cNvSpPr txBox="1"/>
            <p:nvPr/>
          </p:nvSpPr>
          <p:spPr>
            <a:xfrm>
              <a:off x="6698777" y="2346960"/>
              <a:ext cx="1396711" cy="1446550"/>
            </a:xfrm>
            <a:prstGeom prst="rect">
              <a:avLst/>
            </a:prstGeom>
            <a:noFill/>
          </p:spPr>
          <p:txBody>
            <a:bodyPr wrap="square" rtlCol="0">
              <a:spAutoFit/>
            </a:bodyPr>
            <a:lstStyle/>
            <a:p>
              <a:r>
                <a:rPr lang="en-GB" sz="800" dirty="0"/>
                <a:t>Yield here measured by Area Count (LC-MS). Initially, domain had “holes” due to certain disallowed component combinations, with a default of 0 – produced poor performance. Subsequently these were excluded from consideration, which improved average output.</a:t>
              </a:r>
            </a:p>
          </p:txBody>
        </p:sp>
        <p:sp>
          <p:nvSpPr>
            <p:cNvPr id="13" name="Rectangle 12">
              <a:extLst>
                <a:ext uri="{FF2B5EF4-FFF2-40B4-BE49-F238E27FC236}">
                  <a16:creationId xmlns:a16="http://schemas.microsoft.com/office/drawing/2014/main" id="{F07CD21A-8EEA-4787-9974-EBAD5A20DFFD}"/>
                </a:ext>
              </a:extLst>
            </p:cNvPr>
            <p:cNvSpPr/>
            <p:nvPr/>
          </p:nvSpPr>
          <p:spPr>
            <a:xfrm>
              <a:off x="4675632" y="1993347"/>
              <a:ext cx="3493008" cy="289105"/>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4) Nanomole-scale high-throughput screening</a:t>
              </a:r>
            </a:p>
          </p:txBody>
        </p:sp>
      </p:grpSp>
      <p:sp>
        <p:nvSpPr>
          <p:cNvPr id="27" name="Rectangle 26">
            <a:extLst>
              <a:ext uri="{FF2B5EF4-FFF2-40B4-BE49-F238E27FC236}">
                <a16:creationId xmlns:a16="http://schemas.microsoft.com/office/drawing/2014/main" id="{D93B5A85-5476-4599-8163-9EB6935BCF39}"/>
              </a:ext>
            </a:extLst>
          </p:cNvPr>
          <p:cNvSpPr/>
          <p:nvPr/>
        </p:nvSpPr>
        <p:spPr>
          <a:xfrm>
            <a:off x="6828625" y="799929"/>
            <a:ext cx="950687" cy="95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DC8047B0-90D0-4AC2-B509-4FD8CF428EB2}"/>
              </a:ext>
            </a:extLst>
          </p:cNvPr>
          <p:cNvGrpSpPr/>
          <p:nvPr/>
        </p:nvGrpSpPr>
        <p:grpSpPr>
          <a:xfrm>
            <a:off x="130865" y="1115568"/>
            <a:ext cx="2849227" cy="2871466"/>
            <a:chOff x="210113" y="1469136"/>
            <a:chExt cx="2849227" cy="2871466"/>
          </a:xfrm>
        </p:grpSpPr>
        <p:sp>
          <p:nvSpPr>
            <p:cNvPr id="15" name="Rectangle 14">
              <a:extLst>
                <a:ext uri="{FF2B5EF4-FFF2-40B4-BE49-F238E27FC236}">
                  <a16:creationId xmlns:a16="http://schemas.microsoft.com/office/drawing/2014/main" id="{BE6CD475-37C5-4725-AA1B-988D10814162}"/>
                </a:ext>
              </a:extLst>
            </p:cNvPr>
            <p:cNvSpPr/>
            <p:nvPr/>
          </p:nvSpPr>
          <p:spPr>
            <a:xfrm>
              <a:off x="210113" y="1469136"/>
              <a:ext cx="2849227" cy="2871466"/>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descr="Chart&#10;&#10;Description automatically generated">
              <a:extLst>
                <a:ext uri="{FF2B5EF4-FFF2-40B4-BE49-F238E27FC236}">
                  <a16:creationId xmlns:a16="http://schemas.microsoft.com/office/drawing/2014/main" id="{0DDEDB4D-A9A1-4347-8289-DA3C330ED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53" y="2751469"/>
              <a:ext cx="2659279" cy="1512000"/>
            </a:xfrm>
            <a:prstGeom prst="rect">
              <a:avLst/>
            </a:prstGeom>
          </p:spPr>
        </p:pic>
        <p:sp>
          <p:nvSpPr>
            <p:cNvPr id="17" name="TextBox 16">
              <a:extLst>
                <a:ext uri="{FF2B5EF4-FFF2-40B4-BE49-F238E27FC236}">
                  <a16:creationId xmlns:a16="http://schemas.microsoft.com/office/drawing/2014/main" id="{137B14EE-DCFA-4AB5-9B2C-9045AAAD7435}"/>
                </a:ext>
              </a:extLst>
            </p:cNvPr>
            <p:cNvSpPr txBox="1"/>
            <p:nvPr/>
          </p:nvSpPr>
          <p:spPr>
            <a:xfrm>
              <a:off x="210113" y="1749552"/>
              <a:ext cx="2797019" cy="707886"/>
            </a:xfrm>
            <a:prstGeom prst="rect">
              <a:avLst/>
            </a:prstGeom>
            <a:noFill/>
          </p:spPr>
          <p:txBody>
            <a:bodyPr wrap="square" rtlCol="0">
              <a:spAutoFit/>
            </a:bodyPr>
            <a:lstStyle/>
            <a:p>
              <a:r>
                <a:rPr lang="en-GB" sz="800" dirty="0"/>
                <a:t>Original paper that produced EDBO optimiser. Tested on Suzuki yield dataset with 50 random initialisations per configuration. Aim was to determine whether increasing batch size reduced performance significantly. Results indicate this is not the case – performance roughly stable.</a:t>
              </a:r>
            </a:p>
          </p:txBody>
        </p:sp>
        <p:sp>
          <p:nvSpPr>
            <p:cNvPr id="18" name="Rectangle 17">
              <a:extLst>
                <a:ext uri="{FF2B5EF4-FFF2-40B4-BE49-F238E27FC236}">
                  <a16:creationId xmlns:a16="http://schemas.microsoft.com/office/drawing/2014/main" id="{944B998C-4027-48B5-9FD7-F5B813269628}"/>
                </a:ext>
              </a:extLst>
            </p:cNvPr>
            <p:cNvSpPr/>
            <p:nvPr/>
          </p:nvSpPr>
          <p:spPr>
            <a:xfrm>
              <a:off x="210113" y="1469136"/>
              <a:ext cx="2849227" cy="280416"/>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 Suzuki reaction yield dataset</a:t>
              </a:r>
            </a:p>
          </p:txBody>
        </p:sp>
      </p:grpSp>
      <p:grpSp>
        <p:nvGrpSpPr>
          <p:cNvPr id="19" name="Group 18">
            <a:extLst>
              <a:ext uri="{FF2B5EF4-FFF2-40B4-BE49-F238E27FC236}">
                <a16:creationId xmlns:a16="http://schemas.microsoft.com/office/drawing/2014/main" id="{FC683420-83AA-4D2E-B30E-273812CC4B40}"/>
              </a:ext>
            </a:extLst>
          </p:cNvPr>
          <p:cNvGrpSpPr/>
          <p:nvPr/>
        </p:nvGrpSpPr>
        <p:grpSpPr>
          <a:xfrm>
            <a:off x="3163824" y="722668"/>
            <a:ext cx="3261360" cy="1768513"/>
            <a:chOff x="3163824" y="722668"/>
            <a:chExt cx="3261360" cy="1768513"/>
          </a:xfrm>
        </p:grpSpPr>
        <p:sp>
          <p:nvSpPr>
            <p:cNvPr id="20" name="Rectangle 19">
              <a:extLst>
                <a:ext uri="{FF2B5EF4-FFF2-40B4-BE49-F238E27FC236}">
                  <a16:creationId xmlns:a16="http://schemas.microsoft.com/office/drawing/2014/main" id="{154A4246-2B71-43BB-B5F5-3F536D8E46DA}"/>
                </a:ext>
              </a:extLst>
            </p:cNvPr>
            <p:cNvSpPr/>
            <p:nvPr/>
          </p:nvSpPr>
          <p:spPr>
            <a:xfrm>
              <a:off x="3163824" y="723046"/>
              <a:ext cx="3261360" cy="1768135"/>
            </a:xfrm>
            <a:prstGeom prst="rect">
              <a:avLst/>
            </a:prstGeom>
            <a:solidFill>
              <a:srgbClr val="F0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Chart&#10;&#10;Description automatically generated">
              <a:extLst>
                <a:ext uri="{FF2B5EF4-FFF2-40B4-BE49-F238E27FC236}">
                  <a16:creationId xmlns:a16="http://schemas.microsoft.com/office/drawing/2014/main" id="{1CE50F38-9E1D-4E70-9BE6-2A598CC0F4B8}"/>
                </a:ext>
              </a:extLst>
            </p:cNvPr>
            <p:cNvPicPr>
              <a:picLocks noChangeAspect="1"/>
            </p:cNvPicPr>
            <p:nvPr/>
          </p:nvPicPr>
          <p:blipFill rotWithShape="1">
            <a:blip r:embed="rId5">
              <a:extLst>
                <a:ext uri="{28A0092B-C50C-407E-A947-70E740481C1C}">
                  <a14:useLocalDpi xmlns:a14="http://schemas.microsoft.com/office/drawing/2010/main" val="0"/>
                </a:ext>
              </a:extLst>
            </a:blip>
            <a:srcRect l="7873" t="8636" r="7470" b="5016"/>
            <a:stretch/>
          </p:blipFill>
          <p:spPr>
            <a:xfrm>
              <a:off x="3170146" y="971062"/>
              <a:ext cx="1976486" cy="1512000"/>
            </a:xfrm>
            <a:prstGeom prst="rect">
              <a:avLst/>
            </a:prstGeom>
          </p:spPr>
        </p:pic>
        <p:sp>
          <p:nvSpPr>
            <p:cNvPr id="22" name="TextBox 21">
              <a:extLst>
                <a:ext uri="{FF2B5EF4-FFF2-40B4-BE49-F238E27FC236}">
                  <a16:creationId xmlns:a16="http://schemas.microsoft.com/office/drawing/2014/main" id="{6C7CD3E2-FC05-4226-93CE-BD7F2DC4AC08}"/>
                </a:ext>
              </a:extLst>
            </p:cNvPr>
            <p:cNvSpPr txBox="1"/>
            <p:nvPr/>
          </p:nvSpPr>
          <p:spPr>
            <a:xfrm>
              <a:off x="5146632" y="946237"/>
              <a:ext cx="1197785" cy="1200329"/>
            </a:xfrm>
            <a:prstGeom prst="rect">
              <a:avLst/>
            </a:prstGeom>
            <a:noFill/>
          </p:spPr>
          <p:txBody>
            <a:bodyPr wrap="square" rtlCol="0">
              <a:spAutoFit/>
            </a:bodyPr>
            <a:lstStyle/>
            <a:p>
              <a:r>
                <a:rPr lang="en-GB" sz="800" dirty="0"/>
                <a:t>From initial observations, construct statistical model. Then choose new observation based on heuristic:</a:t>
              </a:r>
            </a:p>
            <a:p>
              <a:pPr marL="228600" indent="-228600">
                <a:buAutoNum type="arabicParenR"/>
              </a:pPr>
              <a:r>
                <a:rPr lang="en-GB" sz="800" dirty="0"/>
                <a:t>Max uncertainty</a:t>
              </a:r>
            </a:p>
            <a:p>
              <a:pPr marL="228600" indent="-228600">
                <a:buAutoNum type="arabicParenR"/>
              </a:pPr>
              <a:r>
                <a:rPr lang="en-GB" sz="800" dirty="0"/>
                <a:t>Max mean</a:t>
              </a:r>
            </a:p>
            <a:p>
              <a:pPr marL="228600" indent="-228600">
                <a:buAutoNum type="arabicParenR"/>
              </a:pPr>
              <a:r>
                <a:rPr lang="en-GB" sz="800" dirty="0"/>
                <a:t>Max mean + uncertainty</a:t>
              </a:r>
            </a:p>
          </p:txBody>
        </p:sp>
        <p:sp>
          <p:nvSpPr>
            <p:cNvPr id="23" name="Rectangle 22">
              <a:extLst>
                <a:ext uri="{FF2B5EF4-FFF2-40B4-BE49-F238E27FC236}">
                  <a16:creationId xmlns:a16="http://schemas.microsoft.com/office/drawing/2014/main" id="{54FA9BDF-3BEF-445C-99B0-2CDE0E3F3A49}"/>
                </a:ext>
              </a:extLst>
            </p:cNvPr>
            <p:cNvSpPr/>
            <p:nvPr/>
          </p:nvSpPr>
          <p:spPr>
            <a:xfrm>
              <a:off x="3163824" y="722668"/>
              <a:ext cx="3261360" cy="234403"/>
            </a:xfrm>
            <a:prstGeom prst="rect">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 Intro to Bayesian Optimisation</a:t>
              </a:r>
            </a:p>
          </p:txBody>
        </p:sp>
      </p:grpSp>
      <p:sp>
        <p:nvSpPr>
          <p:cNvPr id="24" name="Pentagon 23">
            <a:extLst>
              <a:ext uri="{FF2B5EF4-FFF2-40B4-BE49-F238E27FC236}">
                <a16:creationId xmlns:a16="http://schemas.microsoft.com/office/drawing/2014/main" id="{0B236ADA-C213-4F43-8BBD-195C3575BA38}"/>
              </a:ext>
            </a:extLst>
          </p:cNvPr>
          <p:cNvSpPr/>
          <p:nvPr/>
        </p:nvSpPr>
        <p:spPr>
          <a:xfrm>
            <a:off x="6828971" y="841829"/>
            <a:ext cx="950686" cy="905415"/>
          </a:xfrm>
          <a:prstGeom prst="pentagon">
            <a:avLst/>
          </a:prstGeom>
          <a:solidFill>
            <a:srgbClr val="7D91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551245EC-EF8D-4CC6-B269-AD157DE5083B}"/>
              </a:ext>
            </a:extLst>
          </p:cNvPr>
          <p:cNvCxnSpPr>
            <a:stCxn id="24" idx="0"/>
            <a:endCxn id="24" idx="3"/>
          </p:cNvCxnSpPr>
          <p:nvPr/>
        </p:nvCxnSpPr>
        <p:spPr>
          <a:xfrm>
            <a:off x="7304314" y="841829"/>
            <a:ext cx="0" cy="90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309DED-9E21-4CC9-9CDF-0F581B4D7150}"/>
              </a:ext>
            </a:extLst>
          </p:cNvPr>
          <p:cNvCxnSpPr>
            <a:stCxn id="27" idx="1"/>
            <a:endCxn id="27" idx="3"/>
          </p:cNvCxnSpPr>
          <p:nvPr/>
        </p:nvCxnSpPr>
        <p:spPr>
          <a:xfrm>
            <a:off x="6828625" y="1275273"/>
            <a:ext cx="9506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050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eae611fa-2a22-425e-b9c2-41378954ef7d"/>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6A4D2936594941A936EB53E858653C" ma:contentTypeVersion="12" ma:contentTypeDescription="Create a new document." ma:contentTypeScope="" ma:versionID="c54b1287aa9b54d8afe5ee7788f58fc0">
  <xsd:schema xmlns:xsd="http://www.w3.org/2001/XMLSchema" xmlns:xs="http://www.w3.org/2001/XMLSchema" xmlns:p="http://schemas.microsoft.com/office/2006/metadata/properties" xmlns:ns2="3a6fdbca-bc27-4904-854a-21c05c0cf759" xmlns:ns3="0b5008e6-2d13-4b71-897a-0943817a2785" targetNamespace="http://schemas.microsoft.com/office/2006/metadata/properties" ma:root="true" ma:fieldsID="ed68bf5e4e70b80f68c809a70c916f19" ns2:_="" ns3:_="">
    <xsd:import namespace="3a6fdbca-bc27-4904-854a-21c05c0cf759"/>
    <xsd:import namespace="0b5008e6-2d13-4b71-897a-0943817a278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6fdbca-bc27-4904-854a-21c05c0cf7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b5008e6-2d13-4b71-897a-0943817a278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F0C3C3-CC82-44CE-8334-5C620A3902FC}">
  <ds:schemaRefs>
    <ds:schemaRef ds:uri="http://schemas.microsoft.com/sharepoint/v3/contenttype/forms"/>
  </ds:schemaRefs>
</ds:datastoreItem>
</file>

<file path=customXml/itemProps2.xml><?xml version="1.0" encoding="utf-8"?>
<ds:datastoreItem xmlns:ds="http://schemas.openxmlformats.org/officeDocument/2006/customXml" ds:itemID="{8D013CA4-C441-47AB-A883-DC40A7909F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6fdbca-bc27-4904-854a-21c05c0cf759"/>
    <ds:schemaRef ds:uri="0b5008e6-2d13-4b71-897a-0943817a27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0CEA50-0B59-47A0-9C92-486C79E9C5C4}">
  <ds:schemaRefs>
    <ds:schemaRef ds:uri="http://purl.org/dc/elements/1.1/"/>
    <ds:schemaRef ds:uri="http://schemas.microsoft.com/office/2006/metadata/properties"/>
    <ds:schemaRef ds:uri="0b5008e6-2d13-4b71-897a-0943817a278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3a6fdbca-bc27-4904-854a-21c05c0cf75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4990</TotalTime>
  <Words>605</Words>
  <Application>Microsoft Office PowerPoint</Application>
  <PresentationFormat>On-screen Show (16:9)</PresentationFormat>
  <Paragraphs>53</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Tahoma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 Knight</dc:creator>
  <cp:lastModifiedBy>Rubaiyat</cp:lastModifiedBy>
  <cp:revision>39</cp:revision>
  <dcterms:created xsi:type="dcterms:W3CDTF">2021-07-01T09:19:43Z</dcterms:created>
  <dcterms:modified xsi:type="dcterms:W3CDTF">2021-08-23T19:48:40Z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0x010100C66A4D2936594941A936EB53E858653C</vt:lpwstr>
  </property>
</Properties>
</file>