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
      <p:font typeface="Tahoma" panose="020B0604030504040204" pitchFamily="3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4EDD"/>
    <a:srgbClr val="4CC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2"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b172a795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b172a7951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eb172a7951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7C0D0">
            <a:alpha val="49803"/>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hyperlink" Target="https://doi.org/10.1021/jz200866s"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hyperlink" Target="https://doi.org/10.1038/s41586-021-03213-y" TargetMode="External"/><Relationship Id="rId4" Type="http://schemas.openxmlformats.org/officeDocument/2006/relationships/image" Target="../media/image2.png"/><Relationship Id="rId9" Type="http://schemas.openxmlformats.org/officeDocument/2006/relationships/hyperlink" Target="https://doi.org/10.1126/science.1259203"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C0D0"/>
        </a:solidFill>
        <a:effectLst/>
      </p:bgPr>
    </p:bg>
    <p:spTree>
      <p:nvGrpSpPr>
        <p:cNvPr id="1" name="Shape 129"/>
        <p:cNvGrpSpPr/>
        <p:nvPr/>
      </p:nvGrpSpPr>
      <p:grpSpPr>
        <a:xfrm>
          <a:off x="0" y="0"/>
          <a:ext cx="0" cy="0"/>
          <a:chOff x="0" y="0"/>
          <a:chExt cx="0" cy="0"/>
        </a:xfrm>
      </p:grpSpPr>
      <p:sp>
        <p:nvSpPr>
          <p:cNvPr id="130" name="Google Shape;130;p25"/>
          <p:cNvSpPr/>
          <p:nvPr/>
        </p:nvSpPr>
        <p:spPr>
          <a:xfrm>
            <a:off x="-8092" y="-6723"/>
            <a:ext cx="9152092" cy="680846"/>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25"/>
          <p:cNvSpPr/>
          <p:nvPr/>
        </p:nvSpPr>
        <p:spPr>
          <a:xfrm>
            <a:off x="-8092" y="4467831"/>
            <a:ext cx="9152092" cy="681267"/>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Google Shape;132;p25" descr="A picture containing text, room, gambling house&#10;&#10;Description automatically generated"/>
          <p:cNvPicPr preferRelativeResize="0"/>
          <p:nvPr/>
        </p:nvPicPr>
        <p:blipFill rotWithShape="1">
          <a:blip r:embed="rId3">
            <a:alphaModFix/>
          </a:blip>
          <a:srcRect/>
          <a:stretch/>
        </p:blipFill>
        <p:spPr>
          <a:xfrm>
            <a:off x="5288677" y="43551"/>
            <a:ext cx="568645" cy="568645"/>
          </a:xfrm>
          <a:prstGeom prst="rect">
            <a:avLst/>
          </a:prstGeom>
          <a:noFill/>
          <a:ln>
            <a:noFill/>
          </a:ln>
        </p:spPr>
      </p:pic>
      <p:sp>
        <p:nvSpPr>
          <p:cNvPr id="133" name="Google Shape;133;p25"/>
          <p:cNvSpPr txBox="1"/>
          <p:nvPr/>
        </p:nvSpPr>
        <p:spPr>
          <a:xfrm>
            <a:off x="873840" y="-18374"/>
            <a:ext cx="2412840" cy="6924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800" b="1" i="0" u="none" strike="noStrike" cap="none">
                <a:solidFill>
                  <a:schemeClr val="lt1"/>
                </a:solidFill>
                <a:latin typeface="Tahoma"/>
                <a:ea typeface="Tahoma"/>
                <a:cs typeface="Tahoma"/>
                <a:sym typeface="Tahoma"/>
              </a:rPr>
              <a:t>&lt;&lt;Poster Title&gt;&gt;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&lt;&lt;Poster Author &amp; Affiliation&gt;&gt;</a:t>
            </a:r>
            <a:endParaRPr/>
          </a:p>
          <a:p>
            <a:pPr marL="0" marR="0" lvl="0" indent="0" algn="ctr" rtl="0">
              <a:spcBef>
                <a:spcPts val="0"/>
              </a:spcBef>
              <a:spcAft>
                <a:spcPts val="0"/>
              </a:spcAft>
              <a:buNone/>
            </a:pPr>
            <a:r>
              <a:rPr lang="en" sz="1050" b="1" i="0" u="none" strike="noStrike" cap="none">
                <a:solidFill>
                  <a:schemeClr val="lt1"/>
                </a:solidFill>
                <a:latin typeface="Tahoma"/>
                <a:ea typeface="Tahoma"/>
                <a:cs typeface="Tahoma"/>
                <a:sym typeface="Tahoma"/>
              </a:rPr>
              <a:t>&lt;&lt;Email Address&gt;</a:t>
            </a:r>
            <a:endParaRPr/>
          </a:p>
        </p:txBody>
      </p:sp>
      <p:grpSp>
        <p:nvGrpSpPr>
          <p:cNvPr id="134" name="Google Shape;134;p25"/>
          <p:cNvGrpSpPr/>
          <p:nvPr/>
        </p:nvGrpSpPr>
        <p:grpSpPr>
          <a:xfrm>
            <a:off x="211093" y="4554336"/>
            <a:ext cx="3123645" cy="513244"/>
            <a:chOff x="59958" y="4546396"/>
            <a:chExt cx="3123645" cy="513244"/>
          </a:xfrm>
        </p:grpSpPr>
        <p:pic>
          <p:nvPicPr>
            <p:cNvPr id="135" name="Google Shape;135;p25" descr="Icon&#10;&#10;Description automatically generated"/>
            <p:cNvPicPr preferRelativeResize="0"/>
            <p:nvPr/>
          </p:nvPicPr>
          <p:blipFill rotWithShape="1">
            <a:blip r:embed="rId4">
              <a:alphaModFix/>
            </a:blip>
            <a:srcRect/>
            <a:stretch/>
          </p:blipFill>
          <p:spPr>
            <a:xfrm>
              <a:off x="59958" y="4546396"/>
              <a:ext cx="501308" cy="513244"/>
            </a:xfrm>
            <a:prstGeom prst="rect">
              <a:avLst/>
            </a:prstGeom>
            <a:noFill/>
            <a:ln>
              <a:noFill/>
            </a:ln>
          </p:spPr>
        </p:pic>
        <p:sp>
          <p:nvSpPr>
            <p:cNvPr id="136" name="Google Shape;136;p25"/>
            <p:cNvSpPr txBox="1"/>
            <p:nvPr/>
          </p:nvSpPr>
          <p:spPr>
            <a:xfrm>
              <a:off x="533519" y="4613832"/>
              <a:ext cx="26500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0" u="none" strike="noStrike" cap="none">
                  <a:solidFill>
                    <a:schemeClr val="lt1"/>
                  </a:solidFill>
                  <a:latin typeface="Tahoma"/>
                  <a:ea typeface="Tahoma"/>
                  <a:cs typeface="Tahoma"/>
                  <a:sym typeface="Tahoma"/>
                </a:rPr>
                <a:t>AI</a:t>
              </a:r>
              <a:r>
                <a:rPr lang="en" sz="1800" b="1" i="0" u="none" strike="noStrike" cap="none" baseline="30000">
                  <a:solidFill>
                    <a:schemeClr val="lt1"/>
                  </a:solidFill>
                  <a:latin typeface="Tahoma"/>
                  <a:ea typeface="Tahoma"/>
                  <a:cs typeface="Tahoma"/>
                  <a:sym typeface="Tahoma"/>
                </a:rPr>
                <a:t>3 </a:t>
              </a:r>
              <a:r>
                <a:rPr lang="en" sz="1800" b="1" i="0" u="none" strike="noStrike" cap="none">
                  <a:solidFill>
                    <a:schemeClr val="lt1"/>
                  </a:solidFill>
                  <a:latin typeface="Tahoma"/>
                  <a:ea typeface="Tahoma"/>
                  <a:cs typeface="Tahoma"/>
                  <a:sym typeface="Tahoma"/>
                </a:rPr>
                <a:t>Science</a:t>
              </a:r>
              <a:r>
                <a:rPr lang="en" sz="1800" b="1" i="0" u="none" strike="noStrike" cap="none" baseline="30000">
                  <a:solidFill>
                    <a:schemeClr val="lt1"/>
                  </a:solidFill>
                  <a:latin typeface="Tahoma"/>
                  <a:ea typeface="Tahoma"/>
                  <a:cs typeface="Tahoma"/>
                  <a:sym typeface="Tahoma"/>
                </a:rPr>
                <a:t> </a:t>
              </a:r>
              <a:r>
                <a:rPr lang="en" sz="1800" b="1" i="0" u="none" strike="noStrike" cap="none">
                  <a:solidFill>
                    <a:schemeClr val="lt1"/>
                  </a:solidFill>
                  <a:latin typeface="Tahoma"/>
                  <a:ea typeface="Tahoma"/>
                  <a:cs typeface="Tahoma"/>
                  <a:sym typeface="Tahoma"/>
                </a:rPr>
                <a:t>Network</a:t>
              </a:r>
              <a:r>
                <a:rPr lang="en" sz="1800" b="1" i="0" u="none" strike="noStrike" cap="none" baseline="30000">
                  <a:solidFill>
                    <a:schemeClr val="lt1"/>
                  </a:solidFill>
                  <a:latin typeface="Tahoma"/>
                  <a:ea typeface="Tahoma"/>
                  <a:cs typeface="Tahoma"/>
                  <a:sym typeface="Tahoma"/>
                </a:rPr>
                <a:t>+</a:t>
              </a:r>
              <a:endParaRPr/>
            </a:p>
          </p:txBody>
        </p:sp>
      </p:grpSp>
      <p:pic>
        <p:nvPicPr>
          <p:cNvPr id="137" name="Google Shape;137;p25" descr="A picture containing text, clipart&#10;&#10;Description automatically generated"/>
          <p:cNvPicPr preferRelativeResize="0"/>
          <p:nvPr/>
        </p:nvPicPr>
        <p:blipFill rotWithShape="1">
          <a:blip r:embed="rId5">
            <a:alphaModFix/>
          </a:blip>
          <a:srcRect/>
          <a:stretch/>
        </p:blipFill>
        <p:spPr>
          <a:xfrm>
            <a:off x="3945708" y="4566544"/>
            <a:ext cx="1292340" cy="488828"/>
          </a:xfrm>
          <a:prstGeom prst="rect">
            <a:avLst/>
          </a:prstGeom>
          <a:noFill/>
          <a:ln>
            <a:noFill/>
          </a:ln>
        </p:spPr>
      </p:pic>
      <p:pic>
        <p:nvPicPr>
          <p:cNvPr id="138" name="Google Shape;138;p25"/>
          <p:cNvPicPr preferRelativeResize="0"/>
          <p:nvPr/>
        </p:nvPicPr>
        <p:blipFill rotWithShape="1">
          <a:blip r:embed="rId6">
            <a:alphaModFix/>
          </a:blip>
          <a:srcRect/>
          <a:stretch/>
        </p:blipFill>
        <p:spPr>
          <a:xfrm>
            <a:off x="6362681" y="4621772"/>
            <a:ext cx="2562271" cy="386728"/>
          </a:xfrm>
          <a:prstGeom prst="rect">
            <a:avLst/>
          </a:prstGeom>
          <a:noFill/>
          <a:ln>
            <a:noFill/>
          </a:ln>
        </p:spPr>
      </p:pic>
      <p:sp>
        <p:nvSpPr>
          <p:cNvPr id="139" name="Google Shape;139;p25"/>
          <p:cNvSpPr txBox="1"/>
          <p:nvPr/>
        </p:nvSpPr>
        <p:spPr>
          <a:xfrm>
            <a:off x="6144491" y="154386"/>
            <a:ext cx="278046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600">
                <a:solidFill>
                  <a:schemeClr val="lt1"/>
                </a:solidFill>
                <a:latin typeface="Calibri"/>
                <a:ea typeface="Calibri"/>
                <a:cs typeface="Calibri"/>
                <a:sym typeface="Calibri"/>
              </a:rPr>
              <a:t>Leave blank for sponsor logos</a:t>
            </a:r>
            <a:endParaRPr/>
          </a:p>
        </p:txBody>
      </p:sp>
      <p:grpSp>
        <p:nvGrpSpPr>
          <p:cNvPr id="140" name="Google Shape;140;p25"/>
          <p:cNvGrpSpPr/>
          <p:nvPr/>
        </p:nvGrpSpPr>
        <p:grpSpPr>
          <a:xfrm>
            <a:off x="341824" y="2623113"/>
            <a:ext cx="2519872" cy="1754537"/>
            <a:chOff x="344424" y="2615101"/>
            <a:chExt cx="2519872" cy="1754537"/>
          </a:xfrm>
        </p:grpSpPr>
        <p:sp>
          <p:nvSpPr>
            <p:cNvPr id="141" name="Google Shape;141;p25"/>
            <p:cNvSpPr/>
            <p:nvPr/>
          </p:nvSpPr>
          <p:spPr>
            <a:xfrm>
              <a:off x="344425" y="2615150"/>
              <a:ext cx="24558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5"/>
            <p:cNvSpPr/>
            <p:nvPr/>
          </p:nvSpPr>
          <p:spPr>
            <a:xfrm>
              <a:off x="344424" y="2615101"/>
              <a:ext cx="2455754" cy="26067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Harvard Clean Energy</a:t>
              </a:r>
              <a:endParaRPr dirty="0"/>
            </a:p>
          </p:txBody>
        </p:sp>
        <p:sp>
          <p:nvSpPr>
            <p:cNvPr id="144" name="Google Shape;144;p25"/>
            <p:cNvSpPr txBox="1"/>
            <p:nvPr/>
          </p:nvSpPr>
          <p:spPr>
            <a:xfrm>
              <a:off x="1063497" y="2830796"/>
              <a:ext cx="1800799" cy="1538842"/>
            </a:xfrm>
            <a:prstGeom prst="rect">
              <a:avLst/>
            </a:prstGeom>
            <a:noFill/>
            <a:ln>
              <a:noFill/>
            </a:ln>
          </p:spPr>
          <p:txBody>
            <a:bodyPr spcFirstLastPara="1" wrap="square" lIns="91425" tIns="45700" rIns="91425" bIns="45700" anchor="t" anchorCtr="0">
              <a:spAutoFit/>
            </a:bodyPr>
            <a:lstStyle/>
            <a:p>
              <a:r>
                <a:rPr lang="en" sz="900" dirty="0">
                  <a:solidFill>
                    <a:schemeClr val="dk1"/>
                  </a:solidFill>
                  <a:latin typeface="Calibri"/>
                  <a:ea typeface="Calibri"/>
                  <a:cs typeface="Calibri"/>
                  <a:sym typeface="Calibri"/>
                </a:rPr>
                <a:t>Organic photovoltaic data tabulating molecular structures and power conversion efficiency. Global max c. 11.1%. EI took ~ 4 times as long as TS, but produced similar results.</a:t>
              </a:r>
            </a:p>
            <a:p>
              <a:r>
                <a:rPr lang="en" sz="500" dirty="0">
                  <a:solidFill>
                    <a:schemeClr val="dk1"/>
                  </a:solidFill>
                  <a:effectLst/>
                  <a:latin typeface="Calibri"/>
                  <a:cs typeface="Calibri"/>
                  <a:sym typeface="Calibri"/>
                </a:rPr>
                <a:t>Reference: </a:t>
              </a:r>
              <a:r>
                <a:rPr lang="en-GB" sz="500" dirty="0" err="1">
                  <a:effectLst/>
                  <a:latin typeface="Calibri" panose="020F0502020204030204" pitchFamily="34" charset="0"/>
                  <a:cs typeface="Calibri" panose="020F0502020204030204" pitchFamily="34" charset="0"/>
                </a:rPr>
                <a:t>Hachmann</a:t>
              </a:r>
              <a:r>
                <a:rPr lang="en-GB" sz="500" dirty="0">
                  <a:effectLst/>
                  <a:latin typeface="Calibri" panose="020F0502020204030204" pitchFamily="34" charset="0"/>
                  <a:cs typeface="Calibri" panose="020F0502020204030204" pitchFamily="34" charset="0"/>
                </a:rPr>
                <a:t>, J., Olivares-Amaya, R., </a:t>
              </a:r>
              <a:r>
                <a:rPr lang="en-GB" sz="500" dirty="0" err="1">
                  <a:effectLst/>
                  <a:latin typeface="Calibri" panose="020F0502020204030204" pitchFamily="34" charset="0"/>
                  <a:cs typeface="Calibri" panose="020F0502020204030204" pitchFamily="34" charset="0"/>
                </a:rPr>
                <a:t>Atahan-Evrenk</a:t>
              </a:r>
              <a:r>
                <a:rPr lang="en-GB" sz="500" dirty="0">
                  <a:effectLst/>
                  <a:latin typeface="Calibri" panose="020F0502020204030204" pitchFamily="34" charset="0"/>
                  <a:cs typeface="Calibri" panose="020F0502020204030204" pitchFamily="34" charset="0"/>
                </a:rPr>
                <a:t>, S., Amador-</a:t>
              </a:r>
              <a:r>
                <a:rPr lang="en-GB" sz="500" dirty="0" err="1">
                  <a:effectLst/>
                  <a:latin typeface="Calibri" panose="020F0502020204030204" pitchFamily="34" charset="0"/>
                  <a:cs typeface="Calibri" panose="020F0502020204030204" pitchFamily="34" charset="0"/>
                </a:rPr>
                <a:t>Bedolla</a:t>
              </a:r>
              <a:r>
                <a:rPr lang="en-GB" sz="500" dirty="0">
                  <a:effectLst/>
                  <a:latin typeface="Calibri" panose="020F0502020204030204" pitchFamily="34" charset="0"/>
                  <a:cs typeface="Calibri" panose="020F0502020204030204" pitchFamily="34" charset="0"/>
                </a:rPr>
                <a:t>, C., Sánchez-Carrera, R.S., Gold-Parker, A., Vogt, L., Brockway, A.M., </a:t>
              </a:r>
              <a:r>
                <a:rPr lang="en-GB" sz="500" dirty="0" err="1">
                  <a:effectLst/>
                  <a:latin typeface="Calibri" panose="020F0502020204030204" pitchFamily="34" charset="0"/>
                  <a:cs typeface="Calibri" panose="020F0502020204030204" pitchFamily="34" charset="0"/>
                </a:rPr>
                <a:t>Aspuru-Guzik</a:t>
              </a:r>
              <a:r>
                <a:rPr lang="en-GB" sz="500" dirty="0">
                  <a:effectLst/>
                  <a:latin typeface="Calibri" panose="020F0502020204030204" pitchFamily="34" charset="0"/>
                  <a:cs typeface="Calibri" panose="020F0502020204030204" pitchFamily="34" charset="0"/>
                </a:rPr>
                <a:t>, A., 2011. The Harvard Clean Energy Project: Large-Scale Computational Screening and Design of Organic Photovoltaics on the World Community Grid. J. Phys. Chem. Lett. 2, 2241–2251. </a:t>
              </a:r>
              <a:r>
                <a:rPr lang="en-GB" sz="500" dirty="0">
                  <a:effectLst/>
                  <a:latin typeface="Calibri" panose="020F0502020204030204" pitchFamily="34" charset="0"/>
                  <a:cs typeface="Calibri" panose="020F0502020204030204" pitchFamily="34" charset="0"/>
                  <a:hlinkClick r:id="rId7"/>
                </a:rPr>
                <a:t>https://doi.org/10.1021/jz200866s</a:t>
              </a:r>
              <a:endParaRPr lang="en" sz="5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grpSp>
      <p:grpSp>
        <p:nvGrpSpPr>
          <p:cNvPr id="145" name="Google Shape;145;p25"/>
          <p:cNvGrpSpPr/>
          <p:nvPr/>
        </p:nvGrpSpPr>
        <p:grpSpPr>
          <a:xfrm>
            <a:off x="2889692" y="2629925"/>
            <a:ext cx="3607839" cy="1956025"/>
            <a:chOff x="2888492" y="2615175"/>
            <a:chExt cx="3607839" cy="1956025"/>
          </a:xfrm>
        </p:grpSpPr>
        <p:sp>
          <p:nvSpPr>
            <p:cNvPr id="146" name="Google Shape;146;p25"/>
            <p:cNvSpPr/>
            <p:nvPr/>
          </p:nvSpPr>
          <p:spPr>
            <a:xfrm>
              <a:off x="2912350" y="2615175"/>
              <a:ext cx="34929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25" descr="Chart&#10;&#10;Description automatically generated"/>
            <p:cNvPicPr preferRelativeResize="0"/>
            <p:nvPr/>
          </p:nvPicPr>
          <p:blipFill rotWithShape="1">
            <a:blip r:embed="rId8">
              <a:alphaModFix/>
            </a:blip>
            <a:srcRect r="7208"/>
            <a:stretch/>
          </p:blipFill>
          <p:spPr>
            <a:xfrm>
              <a:off x="2888492" y="2859778"/>
              <a:ext cx="1875190" cy="1453925"/>
            </a:xfrm>
            <a:prstGeom prst="rect">
              <a:avLst/>
            </a:prstGeom>
            <a:noFill/>
            <a:ln>
              <a:noFill/>
            </a:ln>
          </p:spPr>
        </p:pic>
        <p:sp>
          <p:nvSpPr>
            <p:cNvPr id="148" name="Google Shape;148;p25"/>
            <p:cNvSpPr txBox="1"/>
            <p:nvPr/>
          </p:nvSpPr>
          <p:spPr>
            <a:xfrm>
              <a:off x="4686066" y="2816914"/>
              <a:ext cx="1810265" cy="1754286"/>
            </a:xfrm>
            <a:prstGeom prst="rect">
              <a:avLst/>
            </a:prstGeom>
            <a:noFill/>
            <a:ln>
              <a:noFill/>
            </a:ln>
          </p:spPr>
          <p:txBody>
            <a:bodyPr spcFirstLastPara="1" wrap="square" lIns="91425" tIns="45700" rIns="91425" bIns="45700" anchor="t" anchorCtr="0">
              <a:spAutoFit/>
            </a:bodyPr>
            <a:lstStyle/>
            <a:p>
              <a:r>
                <a:rPr lang="en-GB" sz="900" dirty="0">
                  <a:solidFill>
                    <a:schemeClr val="dk1"/>
                  </a:solidFill>
                  <a:latin typeface="Calibri" panose="020F0502020204030204" pitchFamily="34" charset="0"/>
                  <a:ea typeface="Calibri"/>
                  <a:cs typeface="Calibri" panose="020F0502020204030204" pitchFamily="34" charset="0"/>
                  <a:sym typeface="Calibri"/>
                </a:rPr>
                <a:t>Optimising Area Count (LC-MS). Initial domain had “holes” due to disallowed combinations, so gave 0 as default.</a:t>
              </a:r>
              <a:r>
                <a:rPr lang="en-GB" sz="900" dirty="0">
                  <a:latin typeface="Calibri" panose="020F0502020204030204" pitchFamily="34" charset="0"/>
                  <a:ea typeface="Calibri"/>
                  <a:cs typeface="Calibri" panose="020F0502020204030204" pitchFamily="34" charset="0"/>
                </a:rPr>
                <a:t> </a:t>
              </a:r>
              <a:r>
                <a:rPr lang="en-GB" sz="900" dirty="0">
                  <a:solidFill>
                    <a:schemeClr val="dk1"/>
                  </a:solidFill>
                  <a:latin typeface="Calibri" panose="020F0502020204030204" pitchFamily="34" charset="0"/>
                  <a:ea typeface="Calibri"/>
                  <a:cs typeface="Calibri" panose="020F0502020204030204" pitchFamily="34" charset="0"/>
                  <a:sym typeface="Calibri"/>
                </a:rPr>
                <a:t>Produced poor results! Subsequently these combinations were excluded – performance markedly improved.</a:t>
              </a:r>
            </a:p>
            <a:p>
              <a:r>
                <a:rPr lang="en-GB" sz="500" dirty="0">
                  <a:solidFill>
                    <a:schemeClr val="dk1"/>
                  </a:solidFill>
                  <a:latin typeface="Calibri" panose="020F0502020204030204" pitchFamily="34" charset="0"/>
                  <a:cs typeface="Calibri" panose="020F0502020204030204" pitchFamily="34" charset="0"/>
                  <a:sym typeface="Calibri"/>
                </a:rPr>
                <a:t>Reference: </a:t>
              </a:r>
              <a:r>
                <a:rPr lang="en-GB" sz="500" dirty="0">
                  <a:effectLst/>
                  <a:latin typeface="Calibri" panose="020F0502020204030204" pitchFamily="34" charset="0"/>
                  <a:cs typeface="Calibri" panose="020F0502020204030204" pitchFamily="34" charset="0"/>
                </a:rPr>
                <a:t>(1)  </a:t>
              </a:r>
              <a:r>
                <a:rPr lang="en-GB" sz="500" dirty="0" err="1">
                  <a:effectLst/>
                  <a:latin typeface="Calibri" panose="020F0502020204030204" pitchFamily="34" charset="0"/>
                  <a:cs typeface="Calibri" panose="020F0502020204030204" pitchFamily="34" charset="0"/>
                </a:rPr>
                <a:t>Santanilla</a:t>
              </a:r>
              <a:r>
                <a:rPr lang="en-GB" sz="500" dirty="0">
                  <a:effectLst/>
                  <a:latin typeface="Calibri" panose="020F0502020204030204" pitchFamily="34" charset="0"/>
                  <a:cs typeface="Calibri" panose="020F0502020204030204" pitchFamily="34" charset="0"/>
                </a:rPr>
                <a:t>, A. B.; Regalado, E. L.; Pereira, T.; Shevlin, M.; Bateman, K.; Campeau, L.-C.; </a:t>
              </a:r>
              <a:r>
                <a:rPr lang="en-GB" sz="500" dirty="0" err="1">
                  <a:effectLst/>
                  <a:latin typeface="Calibri" panose="020F0502020204030204" pitchFamily="34" charset="0"/>
                  <a:cs typeface="Calibri" panose="020F0502020204030204" pitchFamily="34" charset="0"/>
                </a:rPr>
                <a:t>Schneeweis</a:t>
              </a:r>
              <a:r>
                <a:rPr lang="en-GB" sz="500" dirty="0">
                  <a:effectLst/>
                  <a:latin typeface="Calibri" panose="020F0502020204030204" pitchFamily="34" charset="0"/>
                  <a:cs typeface="Calibri" panose="020F0502020204030204" pitchFamily="34" charset="0"/>
                </a:rPr>
                <a:t>, J.; </a:t>
              </a:r>
              <a:r>
                <a:rPr lang="en-GB" sz="500" dirty="0" err="1">
                  <a:effectLst/>
                  <a:latin typeface="Calibri" panose="020F0502020204030204" pitchFamily="34" charset="0"/>
                  <a:cs typeface="Calibri" panose="020F0502020204030204" pitchFamily="34" charset="0"/>
                </a:rPr>
                <a:t>Berritt</a:t>
              </a:r>
              <a:r>
                <a:rPr lang="en-GB" sz="500" dirty="0">
                  <a:effectLst/>
                  <a:latin typeface="Calibri" panose="020F0502020204030204" pitchFamily="34" charset="0"/>
                  <a:cs typeface="Calibri" panose="020F0502020204030204" pitchFamily="34" charset="0"/>
                </a:rPr>
                <a:t>, S.; Shi, Z.-C.; </a:t>
              </a:r>
              <a:r>
                <a:rPr lang="en-GB" sz="500" dirty="0" err="1">
                  <a:effectLst/>
                  <a:latin typeface="Calibri" panose="020F0502020204030204" pitchFamily="34" charset="0"/>
                  <a:cs typeface="Calibri" panose="020F0502020204030204" pitchFamily="34" charset="0"/>
                </a:rPr>
                <a:t>Nantermet</a:t>
              </a:r>
              <a:r>
                <a:rPr lang="en-GB" sz="500" dirty="0">
                  <a:effectLst/>
                  <a:latin typeface="Calibri" panose="020F0502020204030204" pitchFamily="34" charset="0"/>
                  <a:cs typeface="Calibri" panose="020F0502020204030204" pitchFamily="34" charset="0"/>
                </a:rPr>
                <a:t>, P.; Liu, Y.; Helmy, R.; Welch, C. J.; </a:t>
              </a:r>
              <a:r>
                <a:rPr lang="en-GB" sz="500" dirty="0" err="1">
                  <a:effectLst/>
                  <a:latin typeface="Calibri" panose="020F0502020204030204" pitchFamily="34" charset="0"/>
                  <a:cs typeface="Calibri" panose="020F0502020204030204" pitchFamily="34" charset="0"/>
                </a:rPr>
                <a:t>Vachal</a:t>
              </a:r>
              <a:r>
                <a:rPr lang="en-GB" sz="500" dirty="0">
                  <a:effectLst/>
                  <a:latin typeface="Calibri" panose="020F0502020204030204" pitchFamily="34" charset="0"/>
                  <a:cs typeface="Calibri" panose="020F0502020204030204" pitchFamily="34" charset="0"/>
                </a:rPr>
                <a:t>, P.; Davies, I. W.; </a:t>
              </a:r>
              <a:r>
                <a:rPr lang="en-GB" sz="500" dirty="0" err="1">
                  <a:effectLst/>
                  <a:latin typeface="Calibri" panose="020F0502020204030204" pitchFamily="34" charset="0"/>
                  <a:cs typeface="Calibri" panose="020F0502020204030204" pitchFamily="34" charset="0"/>
                </a:rPr>
                <a:t>Cernak</a:t>
              </a:r>
              <a:r>
                <a:rPr lang="en-GB" sz="500" dirty="0">
                  <a:effectLst/>
                  <a:latin typeface="Calibri" panose="020F0502020204030204" pitchFamily="34" charset="0"/>
                  <a:cs typeface="Calibri" panose="020F0502020204030204" pitchFamily="34" charset="0"/>
                </a:rPr>
                <a:t>, T.; Dreher, S. D. Nanomole-Scale High-Throughput Chemistry for the Synthesis of Complex Molecules. </a:t>
              </a:r>
              <a:r>
                <a:rPr lang="en-GB" sz="500" i="1" dirty="0">
                  <a:effectLst/>
                  <a:latin typeface="Calibri" panose="020F0502020204030204" pitchFamily="34" charset="0"/>
                  <a:cs typeface="Calibri" panose="020F0502020204030204" pitchFamily="34" charset="0"/>
                </a:rPr>
                <a:t>Science</a:t>
              </a:r>
              <a:r>
                <a:rPr lang="en-GB" sz="500" dirty="0">
                  <a:effectLst/>
                  <a:latin typeface="Calibri" panose="020F0502020204030204" pitchFamily="34" charset="0"/>
                  <a:cs typeface="Calibri" panose="020F0502020204030204" pitchFamily="34" charset="0"/>
                </a:rPr>
                <a:t> </a:t>
              </a:r>
              <a:r>
                <a:rPr lang="en-GB" sz="500" b="1" dirty="0">
                  <a:effectLst/>
                  <a:latin typeface="Calibri" panose="020F0502020204030204" pitchFamily="34" charset="0"/>
                  <a:cs typeface="Calibri" panose="020F0502020204030204" pitchFamily="34" charset="0"/>
                </a:rPr>
                <a:t>2015</a:t>
              </a:r>
              <a:r>
                <a:rPr lang="en-GB" sz="500" dirty="0">
                  <a:effectLst/>
                  <a:latin typeface="Calibri" panose="020F0502020204030204" pitchFamily="34" charset="0"/>
                  <a:cs typeface="Calibri" panose="020F0502020204030204" pitchFamily="34" charset="0"/>
                </a:rPr>
                <a:t>, </a:t>
              </a:r>
              <a:r>
                <a:rPr lang="en-GB" sz="500" i="1" dirty="0">
                  <a:effectLst/>
                  <a:latin typeface="Calibri" panose="020F0502020204030204" pitchFamily="34" charset="0"/>
                  <a:cs typeface="Calibri" panose="020F0502020204030204" pitchFamily="34" charset="0"/>
                </a:rPr>
                <a:t>347</a:t>
              </a:r>
              <a:r>
                <a:rPr lang="en-GB" sz="500" dirty="0">
                  <a:effectLst/>
                  <a:latin typeface="Calibri" panose="020F0502020204030204" pitchFamily="34" charset="0"/>
                  <a:cs typeface="Calibri" panose="020F0502020204030204" pitchFamily="34" charset="0"/>
                </a:rPr>
                <a:t> (6217), 49–53. </a:t>
              </a:r>
              <a:r>
                <a:rPr lang="en-GB" sz="500" dirty="0">
                  <a:effectLst/>
                  <a:latin typeface="Calibri" panose="020F0502020204030204" pitchFamily="34" charset="0"/>
                  <a:cs typeface="Calibri" panose="020F0502020204030204" pitchFamily="34" charset="0"/>
                  <a:hlinkClick r:id="rId9"/>
                </a:rPr>
                <a:t>https://doi.org/10.1126/science.1259203</a:t>
              </a:r>
              <a:r>
                <a:rPr lang="en-GB" sz="500" dirty="0">
                  <a:effectLst/>
                  <a:latin typeface="Calibri" panose="020F0502020204030204" pitchFamily="34" charset="0"/>
                  <a:cs typeface="Calibri" panose="020F0502020204030204" pitchFamily="34" charset="0"/>
                </a:rPr>
                <a:t>.</a:t>
              </a:r>
            </a:p>
            <a:p>
              <a:endParaRPr lang="en-GB" sz="5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sp>
          <p:nvSpPr>
            <p:cNvPr id="149" name="Google Shape;149;p25"/>
            <p:cNvSpPr/>
            <p:nvPr/>
          </p:nvSpPr>
          <p:spPr>
            <a:xfrm>
              <a:off x="2912352" y="2615184"/>
              <a:ext cx="3493008" cy="257968"/>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Nanomole-scale high-throughput screening</a:t>
              </a:r>
              <a:endParaRPr dirty="0"/>
            </a:p>
          </p:txBody>
        </p:sp>
      </p:grpSp>
      <p:grpSp>
        <p:nvGrpSpPr>
          <p:cNvPr id="150" name="Google Shape;150;p25"/>
          <p:cNvGrpSpPr/>
          <p:nvPr/>
        </p:nvGrpSpPr>
        <p:grpSpPr>
          <a:xfrm>
            <a:off x="4128671" y="784029"/>
            <a:ext cx="4664668" cy="1889183"/>
            <a:chOff x="4131271" y="791065"/>
            <a:chExt cx="4664668" cy="1889183"/>
          </a:xfrm>
        </p:grpSpPr>
        <p:sp>
          <p:nvSpPr>
            <p:cNvPr id="151" name="Google Shape;151;p25"/>
            <p:cNvSpPr/>
            <p:nvPr/>
          </p:nvSpPr>
          <p:spPr>
            <a:xfrm>
              <a:off x="4164646" y="791065"/>
              <a:ext cx="4631293" cy="1726564"/>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5"/>
            <p:cNvSpPr txBox="1"/>
            <p:nvPr/>
          </p:nvSpPr>
          <p:spPr>
            <a:xfrm>
              <a:off x="4131271" y="1033684"/>
              <a:ext cx="2012055" cy="1646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Original paper that designed the EDBO optimiser. Tested on Suzuki yield dataset with 50 random initialisations per configuration. Aim was to determine dependence on batch size. Results indicate stable performance. Expected improvement consistently outperforms thompson sampling.</a:t>
              </a:r>
            </a:p>
            <a:p>
              <a:r>
                <a:rPr lang="en" sz="500" dirty="0">
                  <a:solidFill>
                    <a:schemeClr val="dk1"/>
                  </a:solidFill>
                  <a:latin typeface="Calibri"/>
                  <a:ea typeface="Calibri"/>
                  <a:cs typeface="Calibri"/>
                  <a:sym typeface="Calibri"/>
                </a:rPr>
                <a:t>Reference:</a:t>
              </a:r>
              <a:r>
                <a:rPr lang="en" sz="500" dirty="0">
                  <a:solidFill>
                    <a:schemeClr val="dk1"/>
                  </a:solidFill>
                  <a:latin typeface="Calibri" panose="020F0502020204030204" pitchFamily="34" charset="0"/>
                  <a:ea typeface="Calibri"/>
                  <a:cs typeface="Calibri" panose="020F0502020204030204" pitchFamily="34" charset="0"/>
                  <a:sym typeface="Calibri"/>
                </a:rPr>
                <a:t> </a:t>
              </a:r>
              <a:r>
                <a:rPr lang="en-GB" sz="500" dirty="0">
                  <a:effectLst/>
                  <a:latin typeface="Calibri" panose="020F0502020204030204" pitchFamily="34" charset="0"/>
                  <a:cs typeface="Calibri" panose="020F0502020204030204" pitchFamily="34" charset="0"/>
                </a:rPr>
                <a:t>Shields, B.J., Stevens, J., Li, J., </a:t>
              </a:r>
              <a:r>
                <a:rPr lang="en-GB" sz="500" dirty="0" err="1">
                  <a:effectLst/>
                  <a:latin typeface="Calibri" panose="020F0502020204030204" pitchFamily="34" charset="0"/>
                  <a:cs typeface="Calibri" panose="020F0502020204030204" pitchFamily="34" charset="0"/>
                </a:rPr>
                <a:t>Parasram</a:t>
              </a:r>
              <a:r>
                <a:rPr lang="en-GB" sz="500" dirty="0">
                  <a:effectLst/>
                  <a:latin typeface="Calibri" panose="020F0502020204030204" pitchFamily="34" charset="0"/>
                  <a:cs typeface="Calibri" panose="020F0502020204030204" pitchFamily="34" charset="0"/>
                </a:rPr>
                <a:t>, M., </a:t>
              </a:r>
              <a:r>
                <a:rPr lang="en-GB" sz="500" dirty="0" err="1">
                  <a:effectLst/>
                  <a:latin typeface="Calibri" panose="020F0502020204030204" pitchFamily="34" charset="0"/>
                  <a:cs typeface="Calibri" panose="020F0502020204030204" pitchFamily="34" charset="0"/>
                </a:rPr>
                <a:t>Damani</a:t>
              </a:r>
              <a:r>
                <a:rPr lang="en-GB" sz="500" dirty="0">
                  <a:effectLst/>
                  <a:latin typeface="Calibri" panose="020F0502020204030204" pitchFamily="34" charset="0"/>
                  <a:cs typeface="Calibri" panose="020F0502020204030204" pitchFamily="34" charset="0"/>
                </a:rPr>
                <a:t>, F., Alvarado, J.I.M., Janey, J.M., Adams, R.P., Doyle, A.G., 2021. Bayesian reaction optimization as a tool for chemical synthesis. Nature 590, 89–96. </a:t>
              </a:r>
              <a:r>
                <a:rPr lang="en-GB" sz="500" dirty="0">
                  <a:effectLst/>
                  <a:latin typeface="Calibri" panose="020F0502020204030204" pitchFamily="34" charset="0"/>
                  <a:cs typeface="Calibri" panose="020F0502020204030204" pitchFamily="34" charset="0"/>
                  <a:hlinkClick r:id="rId10"/>
                </a:rPr>
                <a:t>https://doi.org/10.1038/s41586-021-03213-y</a:t>
              </a:r>
              <a:endParaRPr lang="en-GB" sz="400" dirty="0">
                <a:effectLst/>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lang="en" sz="900" dirty="0">
                <a:solidFill>
                  <a:schemeClr val="dk1"/>
                </a:solidFill>
                <a:latin typeface="Calibri"/>
                <a:ea typeface="Calibri"/>
                <a:cs typeface="Calibri"/>
                <a:sym typeface="Calibri"/>
              </a:endParaRPr>
            </a:p>
          </p:txBody>
        </p:sp>
        <p:sp>
          <p:nvSpPr>
            <p:cNvPr id="154" name="Google Shape;154;p25"/>
            <p:cNvSpPr/>
            <p:nvPr/>
          </p:nvSpPr>
          <p:spPr>
            <a:xfrm>
              <a:off x="4165481" y="795312"/>
              <a:ext cx="4629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Suzuki reaction yield dataset</a:t>
              </a:r>
              <a:endParaRPr dirty="0"/>
            </a:p>
          </p:txBody>
        </p:sp>
      </p:grpSp>
      <p:grpSp>
        <p:nvGrpSpPr>
          <p:cNvPr id="155" name="Google Shape;155;p25"/>
          <p:cNvGrpSpPr/>
          <p:nvPr/>
        </p:nvGrpSpPr>
        <p:grpSpPr>
          <a:xfrm>
            <a:off x="6522465" y="2623150"/>
            <a:ext cx="2271600" cy="1728000"/>
            <a:chOff x="6212645" y="2554178"/>
            <a:chExt cx="2271600" cy="1728000"/>
          </a:xfrm>
        </p:grpSpPr>
        <p:sp>
          <p:nvSpPr>
            <p:cNvPr id="156" name="Google Shape;156;p25"/>
            <p:cNvSpPr/>
            <p:nvPr/>
          </p:nvSpPr>
          <p:spPr>
            <a:xfrm>
              <a:off x="6212758" y="2554178"/>
              <a:ext cx="2270761"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25"/>
            <p:cNvSpPr/>
            <p:nvPr/>
          </p:nvSpPr>
          <p:spPr>
            <a:xfrm>
              <a:off x="6212645" y="2554179"/>
              <a:ext cx="2271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Conclusions</a:t>
              </a:r>
              <a:endParaRPr dirty="0"/>
            </a:p>
          </p:txBody>
        </p:sp>
        <p:sp>
          <p:nvSpPr>
            <p:cNvPr id="158" name="Google Shape;158;p25"/>
            <p:cNvSpPr txBox="1"/>
            <p:nvPr/>
          </p:nvSpPr>
          <p:spPr>
            <a:xfrm>
              <a:off x="6227885" y="2777859"/>
              <a:ext cx="21948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Bayesian optimisation is a promising technique with the potential to be used across a wide variety of problems. Only small modifications were required to transfer an algorithm built for reaction yield optimisation into a very different domain. Future work could explore noisy objective functions, ‘generative’ optimisation, time-dependent objective functions, or other problem domains.</a:t>
              </a:r>
              <a:endParaRPr dirty="0"/>
            </a:p>
          </p:txBody>
        </p:sp>
      </p:grpSp>
      <p:grpSp>
        <p:nvGrpSpPr>
          <p:cNvPr id="159" name="Google Shape;159;p25"/>
          <p:cNvGrpSpPr/>
          <p:nvPr/>
        </p:nvGrpSpPr>
        <p:grpSpPr>
          <a:xfrm>
            <a:off x="341815" y="788669"/>
            <a:ext cx="3704400" cy="1728000"/>
            <a:chOff x="340440" y="776007"/>
            <a:chExt cx="3704400" cy="1728000"/>
          </a:xfrm>
        </p:grpSpPr>
        <p:sp>
          <p:nvSpPr>
            <p:cNvPr id="160" name="Google Shape;160;p25"/>
            <p:cNvSpPr/>
            <p:nvPr/>
          </p:nvSpPr>
          <p:spPr>
            <a:xfrm>
              <a:off x="344424" y="776368"/>
              <a:ext cx="3699336" cy="1727639"/>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25"/>
            <p:cNvSpPr txBox="1"/>
            <p:nvPr/>
          </p:nvSpPr>
          <p:spPr>
            <a:xfrm>
              <a:off x="2181240" y="1024173"/>
              <a:ext cx="1830504" cy="13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From initial observations, construct </a:t>
              </a:r>
              <a:r>
                <a:rPr lang="en" sz="900" b="1" dirty="0">
                  <a:solidFill>
                    <a:schemeClr val="dk1"/>
                  </a:solidFill>
                  <a:latin typeface="Calibri"/>
                  <a:ea typeface="Calibri"/>
                  <a:cs typeface="Calibri"/>
                  <a:sym typeface="Calibri"/>
                </a:rPr>
                <a:t>statistical model</a:t>
              </a:r>
              <a:r>
                <a:rPr lang="en" sz="900" dirty="0">
                  <a:solidFill>
                    <a:schemeClr val="dk1"/>
                  </a:solidFill>
                  <a:latin typeface="Calibri"/>
                  <a:ea typeface="Calibri"/>
                  <a:cs typeface="Calibri"/>
                  <a:sym typeface="Calibri"/>
                </a:rPr>
                <a:t>. Then choose new observation based on </a:t>
              </a:r>
              <a:r>
                <a:rPr lang="en" sz="900" b="1" dirty="0">
                  <a:solidFill>
                    <a:schemeClr val="dk1"/>
                  </a:solidFill>
                  <a:latin typeface="Calibri"/>
                  <a:ea typeface="Calibri"/>
                  <a:cs typeface="Calibri"/>
                  <a:sym typeface="Calibri"/>
                </a:rPr>
                <a:t>acquisition function</a:t>
              </a:r>
              <a:r>
                <a:rPr lang="en" sz="900" dirty="0">
                  <a:solidFill>
                    <a:schemeClr val="dk1"/>
                  </a:solidFill>
                  <a:latin typeface="Calibri"/>
                  <a:ea typeface="Calibri"/>
                  <a:cs typeface="Calibri"/>
                  <a:sym typeface="Calibri"/>
                </a:rPr>
                <a:t>:</a:t>
              </a:r>
              <a:endParaRPr sz="900" b="1"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uncertainty</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 + uncertainty</a:t>
              </a:r>
              <a:endParaRPr dirty="0"/>
            </a:p>
            <a:p>
              <a:pPr marL="0" marR="0" lvl="0" indent="0" algn="l" rtl="0">
                <a:spcBef>
                  <a:spcPts val="0"/>
                </a:spcBef>
                <a:spcAft>
                  <a:spcPts val="0"/>
                </a:spcAft>
                <a:buNone/>
              </a:pPr>
              <a:r>
                <a:rPr lang="en" sz="900" dirty="0">
                  <a:solidFill>
                    <a:schemeClr val="dk1"/>
                  </a:solidFill>
                  <a:latin typeface="Calibri"/>
                  <a:ea typeface="Calibri"/>
                  <a:cs typeface="Calibri"/>
                  <a:sym typeface="Calibri"/>
                </a:rPr>
                <a:t>In practice a balanced approach like </a:t>
              </a:r>
              <a:r>
                <a:rPr lang="en" sz="900" b="1" dirty="0">
                  <a:solidFill>
                    <a:schemeClr val="dk1"/>
                  </a:solidFill>
                  <a:latin typeface="Calibri"/>
                  <a:ea typeface="Calibri"/>
                  <a:cs typeface="Calibri"/>
                  <a:sym typeface="Calibri"/>
                </a:rPr>
                <a:t>3</a:t>
              </a:r>
              <a:r>
                <a:rPr lang="en" sz="900" dirty="0">
                  <a:solidFill>
                    <a:schemeClr val="dk1"/>
                  </a:solidFill>
                  <a:latin typeface="Calibri"/>
                  <a:ea typeface="Calibri"/>
                  <a:cs typeface="Calibri"/>
                  <a:sym typeface="Calibri"/>
                </a:rPr>
                <a:t> is preferred.</a:t>
              </a:r>
              <a:endParaRPr dirty="0"/>
            </a:p>
          </p:txBody>
        </p:sp>
        <p:sp>
          <p:nvSpPr>
            <p:cNvPr id="162" name="Google Shape;162;p25"/>
            <p:cNvSpPr/>
            <p:nvPr/>
          </p:nvSpPr>
          <p:spPr>
            <a:xfrm>
              <a:off x="340440" y="776007"/>
              <a:ext cx="3704400" cy="250171"/>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Introduction to Bayesian Optimisation</a:t>
              </a:r>
              <a:endParaRPr dirty="0"/>
            </a:p>
          </p:txBody>
        </p:sp>
      </p:grpSp>
      <p:pic>
        <p:nvPicPr>
          <p:cNvPr id="5" name="Picture 4" descr="Chart&#10;&#10;Description automatically generated">
            <a:extLst>
              <a:ext uri="{FF2B5EF4-FFF2-40B4-BE49-F238E27FC236}">
                <a16:creationId xmlns:a16="http://schemas.microsoft.com/office/drawing/2014/main" id="{16940CD5-E61E-42AA-8A05-97AE2FFF6C17}"/>
              </a:ext>
            </a:extLst>
          </p:cNvPr>
          <p:cNvPicPr>
            <a:picLocks noChangeAspect="1"/>
          </p:cNvPicPr>
          <p:nvPr/>
        </p:nvPicPr>
        <p:blipFill rotWithShape="1">
          <a:blip r:embed="rId11"/>
          <a:srcRect l="7275" t="9941" r="8086" b="5366"/>
          <a:stretch/>
        </p:blipFill>
        <p:spPr>
          <a:xfrm>
            <a:off x="357193" y="1056394"/>
            <a:ext cx="1918805" cy="1440000"/>
          </a:xfrm>
          <a:prstGeom prst="rect">
            <a:avLst/>
          </a:prstGeom>
        </p:spPr>
      </p:pic>
      <p:pic>
        <p:nvPicPr>
          <p:cNvPr id="7" name="Picture 6" descr="Chart&#10;&#10;Description automatically generated">
            <a:extLst>
              <a:ext uri="{FF2B5EF4-FFF2-40B4-BE49-F238E27FC236}">
                <a16:creationId xmlns:a16="http://schemas.microsoft.com/office/drawing/2014/main" id="{B4F24207-205D-4F4E-B775-4D26BB784687}"/>
              </a:ext>
            </a:extLst>
          </p:cNvPr>
          <p:cNvPicPr>
            <a:picLocks noChangeAspect="1"/>
          </p:cNvPicPr>
          <p:nvPr/>
        </p:nvPicPr>
        <p:blipFill rotWithShape="1">
          <a:blip r:embed="rId12"/>
          <a:srcRect l="647" t="3393" r="2786" b="7465"/>
          <a:stretch/>
        </p:blipFill>
        <p:spPr>
          <a:xfrm>
            <a:off x="6032269" y="1068191"/>
            <a:ext cx="2747248" cy="1440000"/>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DB70D7E7-E904-4450-BECC-4B1761820BB6}"/>
              </a:ext>
            </a:extLst>
          </p:cNvPr>
          <p:cNvPicPr>
            <a:picLocks noChangeAspect="1"/>
          </p:cNvPicPr>
          <p:nvPr/>
        </p:nvPicPr>
        <p:blipFill rotWithShape="1">
          <a:blip r:embed="rId13"/>
          <a:srcRect r="16573"/>
          <a:stretch/>
        </p:blipFill>
        <p:spPr>
          <a:xfrm>
            <a:off x="340681" y="2897120"/>
            <a:ext cx="852919" cy="1476000"/>
          </a:xfrm>
          <a:prstGeom prst="rect">
            <a:avLst/>
          </a:prstGeom>
        </p:spPr>
      </p:pic>
      <p:pic>
        <p:nvPicPr>
          <p:cNvPr id="11" name="Picture 10" descr="A picture containing text, stationary, envelope, businesscard&#10;&#10;Description automatically generated">
            <a:extLst>
              <a:ext uri="{FF2B5EF4-FFF2-40B4-BE49-F238E27FC236}">
                <a16:creationId xmlns:a16="http://schemas.microsoft.com/office/drawing/2014/main" id="{85B18E00-7D5B-42BA-A042-526ACE9D29E3}"/>
              </a:ext>
            </a:extLst>
          </p:cNvPr>
          <p:cNvPicPr>
            <a:picLocks noChangeAspect="1"/>
          </p:cNvPicPr>
          <p:nvPr/>
        </p:nvPicPr>
        <p:blipFill>
          <a:blip r:embed="rId14"/>
          <a:stretch>
            <a:fillRect/>
          </a:stretch>
        </p:blipFill>
        <p:spPr>
          <a:xfrm>
            <a:off x="3816044" y="814815"/>
            <a:ext cx="208709" cy="198000"/>
          </a:xfrm>
          <a:prstGeom prst="rect">
            <a:avLst/>
          </a:prstGeom>
        </p:spPr>
      </p:pic>
      <p:pic>
        <p:nvPicPr>
          <p:cNvPr id="13" name="Picture 12" descr="A picture containing text, businesscard, stationary, envelope&#10;&#10;Description automatically generated">
            <a:extLst>
              <a:ext uri="{FF2B5EF4-FFF2-40B4-BE49-F238E27FC236}">
                <a16:creationId xmlns:a16="http://schemas.microsoft.com/office/drawing/2014/main" id="{D7ADDFC3-0746-40DB-B5DA-E61AA4F44863}"/>
              </a:ext>
            </a:extLst>
          </p:cNvPr>
          <p:cNvPicPr>
            <a:picLocks noChangeAspect="1"/>
          </p:cNvPicPr>
          <p:nvPr/>
        </p:nvPicPr>
        <p:blipFill>
          <a:blip r:embed="rId15"/>
          <a:stretch>
            <a:fillRect/>
          </a:stretch>
        </p:blipFill>
        <p:spPr>
          <a:xfrm>
            <a:off x="8569194" y="819296"/>
            <a:ext cx="197160" cy="198000"/>
          </a:xfrm>
          <a:prstGeom prst="rect">
            <a:avLst/>
          </a:prstGeom>
        </p:spPr>
      </p:pic>
      <p:pic>
        <p:nvPicPr>
          <p:cNvPr id="15" name="Picture 14" descr="A picture containing text, stationary, businesscard, envelope&#10;&#10;Description automatically generated">
            <a:extLst>
              <a:ext uri="{FF2B5EF4-FFF2-40B4-BE49-F238E27FC236}">
                <a16:creationId xmlns:a16="http://schemas.microsoft.com/office/drawing/2014/main" id="{896AD878-70FE-40D8-89FE-D4F9D16D773E}"/>
              </a:ext>
            </a:extLst>
          </p:cNvPr>
          <p:cNvPicPr>
            <a:picLocks noChangeAspect="1"/>
          </p:cNvPicPr>
          <p:nvPr/>
        </p:nvPicPr>
        <p:blipFill>
          <a:blip r:embed="rId16"/>
          <a:stretch>
            <a:fillRect/>
          </a:stretch>
        </p:blipFill>
        <p:spPr>
          <a:xfrm>
            <a:off x="2562332" y="2664555"/>
            <a:ext cx="209605" cy="198000"/>
          </a:xfrm>
          <a:prstGeom prst="rect">
            <a:avLst/>
          </a:prstGeom>
        </p:spPr>
      </p:pic>
      <p:pic>
        <p:nvPicPr>
          <p:cNvPr id="17" name="Picture 16" descr="Shape&#10;&#10;Description automatically generated">
            <a:extLst>
              <a:ext uri="{FF2B5EF4-FFF2-40B4-BE49-F238E27FC236}">
                <a16:creationId xmlns:a16="http://schemas.microsoft.com/office/drawing/2014/main" id="{1A6AF5D0-E96D-4510-852D-C95B675B59D2}"/>
              </a:ext>
            </a:extLst>
          </p:cNvPr>
          <p:cNvPicPr>
            <a:picLocks noChangeAspect="1"/>
          </p:cNvPicPr>
          <p:nvPr/>
        </p:nvPicPr>
        <p:blipFill>
          <a:blip r:embed="rId17"/>
          <a:stretch>
            <a:fillRect/>
          </a:stretch>
        </p:blipFill>
        <p:spPr>
          <a:xfrm>
            <a:off x="6173463" y="2666640"/>
            <a:ext cx="203564" cy="198000"/>
          </a:xfrm>
          <a:prstGeom prst="rect">
            <a:avLst/>
          </a:prstGeom>
        </p:spPr>
      </p:pic>
      <p:pic>
        <p:nvPicPr>
          <p:cNvPr id="19" name="Picture 18" descr="Shape&#10;&#10;Description automatically generated">
            <a:extLst>
              <a:ext uri="{FF2B5EF4-FFF2-40B4-BE49-F238E27FC236}">
                <a16:creationId xmlns:a16="http://schemas.microsoft.com/office/drawing/2014/main" id="{F1F69D76-94B8-44AC-909E-E09A8EDFF20A}"/>
              </a:ext>
            </a:extLst>
          </p:cNvPr>
          <p:cNvPicPr>
            <a:picLocks noChangeAspect="1"/>
          </p:cNvPicPr>
          <p:nvPr/>
        </p:nvPicPr>
        <p:blipFill>
          <a:blip r:embed="rId18"/>
          <a:stretch>
            <a:fillRect/>
          </a:stretch>
        </p:blipFill>
        <p:spPr>
          <a:xfrm>
            <a:off x="8565657" y="2663423"/>
            <a:ext cx="205564" cy="198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TotalTime>
  <Words>524</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Tahoma</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Rubaiyat Khondaker</dc:creator>
  <cp:lastModifiedBy>Rubaiyat</cp:lastModifiedBy>
  <cp:revision>9</cp:revision>
  <dcterms:modified xsi:type="dcterms:W3CDTF">2021-08-24T16:28:16Z</dcterms:modified>
</cp:coreProperties>
</file>