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60" r:id="rId4"/>
    <p:sldId id="261" r:id="rId5"/>
    <p:sldId id="262" r:id="rId6"/>
    <p:sldId id="264" r:id="rId7"/>
    <p:sldId id="265" r:id="rId8"/>
    <p:sldId id="266" r:id="rId9"/>
    <p:sldId id="267" r:id="rId10"/>
    <p:sldId id="263"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24F89-9B3E-4FD4-A3ED-8B53EEAD917F}"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AB981-14FD-4C5A-9864-D66990A0FE82}" type="slidenum">
              <a:rPr lang="en-IN" smtClean="0"/>
              <a:t>‹#›</a:t>
            </a:fld>
            <a:endParaRPr lang="en-IN"/>
          </a:p>
        </p:txBody>
      </p:sp>
    </p:spTree>
    <p:extLst>
      <p:ext uri="{BB962C8B-B14F-4D97-AF65-F5344CB8AC3E}">
        <p14:creationId xmlns:p14="http://schemas.microsoft.com/office/powerpoint/2010/main" val="194704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FD93-AF90-7C74-5229-CA69B63FA6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AF56B7-629A-0002-FA85-5A5E461CE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935937-CDAC-01A9-A35F-95228A7AD256}"/>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5" name="Footer Placeholder 4">
            <a:extLst>
              <a:ext uri="{FF2B5EF4-FFF2-40B4-BE49-F238E27FC236}">
                <a16:creationId xmlns:a16="http://schemas.microsoft.com/office/drawing/2014/main" id="{7088ADEB-5E1B-4667-D16A-8AC222978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BC8C7-DCEF-813A-AC07-04DF923EA560}"/>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382326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A498-F109-FE3C-181F-118AB3E05E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BC82ED-F840-632F-0909-141D8B4493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235B8-415C-17BD-E083-1A6DD00B6140}"/>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5" name="Footer Placeholder 4">
            <a:extLst>
              <a:ext uri="{FF2B5EF4-FFF2-40B4-BE49-F238E27FC236}">
                <a16:creationId xmlns:a16="http://schemas.microsoft.com/office/drawing/2014/main" id="{74272A69-57C4-1B45-F80F-9823E1D0A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32DC9-3F2D-FA21-2220-5B4F002FB146}"/>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116856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D888D-E716-35BD-CF56-A62CB82C39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BCEF2-EC3B-9640-FDAA-B4CD43A76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0A6A2-F071-34AF-EAE3-37BD99D45924}"/>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5" name="Footer Placeholder 4">
            <a:extLst>
              <a:ext uri="{FF2B5EF4-FFF2-40B4-BE49-F238E27FC236}">
                <a16:creationId xmlns:a16="http://schemas.microsoft.com/office/drawing/2014/main" id="{EE09681D-3F9E-9812-E832-20BC23E82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5B3CE-9E70-8AF5-2860-745554354AD1}"/>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152247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4BAE-CCAD-0D82-EEC4-59981A51B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96268-8FAB-59CC-9D89-D6AD1B3EF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FDD92-ED71-7893-2EA6-93918B17F807}"/>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5" name="Footer Placeholder 4">
            <a:extLst>
              <a:ext uri="{FF2B5EF4-FFF2-40B4-BE49-F238E27FC236}">
                <a16:creationId xmlns:a16="http://schemas.microsoft.com/office/drawing/2014/main" id="{AACBE1FD-4CB3-5546-4CBE-2D4FE4418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34CC0-F9E9-059D-7DCE-73FE472DF444}"/>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9868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A584-900F-A285-F24C-CC89DC079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E9E027-DE19-0688-F143-332793076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F9887-7CA3-4B9C-21DB-DE00D3C7D0F5}"/>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5" name="Footer Placeholder 4">
            <a:extLst>
              <a:ext uri="{FF2B5EF4-FFF2-40B4-BE49-F238E27FC236}">
                <a16:creationId xmlns:a16="http://schemas.microsoft.com/office/drawing/2014/main" id="{2305A992-7713-5751-5724-CF6924279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16399-2F74-82B1-6159-6EDD28ECC2DD}"/>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186117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8FA7-19FA-1EB8-F401-9C3B211562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6D8D87-67E0-0B2C-84B7-B06D511E25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2AA301-2413-3A61-BF8E-6C9BA379C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992115-AFCB-1D13-50ED-AA2E3CE85822}"/>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6" name="Footer Placeholder 5">
            <a:extLst>
              <a:ext uri="{FF2B5EF4-FFF2-40B4-BE49-F238E27FC236}">
                <a16:creationId xmlns:a16="http://schemas.microsoft.com/office/drawing/2014/main" id="{3F28565E-C5DC-7F76-AA9B-583A416AE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1EEF0F-54DF-1576-A3EE-37F651D0FABE}"/>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11385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0751-386F-B5BF-C2BD-4308039476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6D929-9858-F294-CCA6-E8C1F1F9F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A1E4E-5A53-3EF9-EC04-3E1EF89216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498063-0C03-D960-8C46-DF8AE2553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7499F-1187-526C-B677-47223A39B6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64F79C-CD67-2354-6FEE-A215233EBD59}"/>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8" name="Footer Placeholder 7">
            <a:extLst>
              <a:ext uri="{FF2B5EF4-FFF2-40B4-BE49-F238E27FC236}">
                <a16:creationId xmlns:a16="http://schemas.microsoft.com/office/drawing/2014/main" id="{36E9FFF1-779E-1A40-B617-289F6D7A63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C05EAF-8E79-0339-42B5-4F5C373E8FFE}"/>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199870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BEC6-5CD8-64E0-9306-5A964E615D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4D5FC3-9563-EEE6-CFAB-206F1C85F678}"/>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4" name="Footer Placeholder 3">
            <a:extLst>
              <a:ext uri="{FF2B5EF4-FFF2-40B4-BE49-F238E27FC236}">
                <a16:creationId xmlns:a16="http://schemas.microsoft.com/office/drawing/2014/main" id="{2772C5A4-89A3-026A-C94D-95C61AB0F0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665061-A3D8-918F-FBCA-EAF9F4973B17}"/>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130259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A6CF6-E0D2-31FD-E4F3-2750E8CDBA41}"/>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3" name="Footer Placeholder 2">
            <a:extLst>
              <a:ext uri="{FF2B5EF4-FFF2-40B4-BE49-F238E27FC236}">
                <a16:creationId xmlns:a16="http://schemas.microsoft.com/office/drawing/2014/main" id="{F3B46962-6701-C5C6-AC91-514E4E9A25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08D561-AAD0-ED44-538C-3F49DD86D4FD}"/>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81044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D655-547B-C1DF-3ABA-921EDFD1E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C4DB25-0EF5-3D82-2648-EABA5E701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15256B-02EE-FBD4-4DA5-F9F2DAE1D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2F4FA-2401-786E-6B7D-31EA8287A0CD}"/>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6" name="Footer Placeholder 5">
            <a:extLst>
              <a:ext uri="{FF2B5EF4-FFF2-40B4-BE49-F238E27FC236}">
                <a16:creationId xmlns:a16="http://schemas.microsoft.com/office/drawing/2014/main" id="{8D78C152-6AA6-CE6A-41B7-2DF5F171A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349279-1713-7EC4-83C7-B6F1FCFD3725}"/>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393934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D013-C7CA-40C4-9D5C-73E84F17B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DBCAA2-82C9-08AA-BD9E-18AF1E0C2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0A5751-4FCF-05F7-6D14-2E72305D3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F1C6B-2CA3-BE03-B886-2611590AE2A3}"/>
              </a:ext>
            </a:extLst>
          </p:cNvPr>
          <p:cNvSpPr>
            <a:spLocks noGrp="1"/>
          </p:cNvSpPr>
          <p:nvPr>
            <p:ph type="dt" sz="half" idx="10"/>
          </p:nvPr>
        </p:nvSpPr>
        <p:spPr/>
        <p:txBody>
          <a:bodyPr/>
          <a:lstStyle/>
          <a:p>
            <a:fld id="{8034A0D3-A278-4461-AA4A-D2338B7F7A9E}" type="datetimeFigureOut">
              <a:rPr lang="en-IN" smtClean="0"/>
              <a:t>19-07-2024</a:t>
            </a:fld>
            <a:endParaRPr lang="en-IN"/>
          </a:p>
        </p:txBody>
      </p:sp>
      <p:sp>
        <p:nvSpPr>
          <p:cNvPr id="6" name="Footer Placeholder 5">
            <a:extLst>
              <a:ext uri="{FF2B5EF4-FFF2-40B4-BE49-F238E27FC236}">
                <a16:creationId xmlns:a16="http://schemas.microsoft.com/office/drawing/2014/main" id="{BD19A582-8442-E39B-25DA-B8B72198F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728E8-5230-F4A8-4F66-BB6983DFD553}"/>
              </a:ext>
            </a:extLst>
          </p:cNvPr>
          <p:cNvSpPr>
            <a:spLocks noGrp="1"/>
          </p:cNvSpPr>
          <p:nvPr>
            <p:ph type="sldNum" sz="quarter" idx="12"/>
          </p:nvPr>
        </p:nvSpPr>
        <p:spPr/>
        <p:txBody>
          <a:bodyPr/>
          <a:lstStyle/>
          <a:p>
            <a:fld id="{00763771-013E-45D3-A714-6DEEE5C81B24}" type="slidenum">
              <a:rPr lang="en-IN" smtClean="0"/>
              <a:t>‹#›</a:t>
            </a:fld>
            <a:endParaRPr lang="en-IN"/>
          </a:p>
        </p:txBody>
      </p:sp>
    </p:spTree>
    <p:extLst>
      <p:ext uri="{BB962C8B-B14F-4D97-AF65-F5344CB8AC3E}">
        <p14:creationId xmlns:p14="http://schemas.microsoft.com/office/powerpoint/2010/main" val="365230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EC7CB-E601-5052-39C7-2602E8ABE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653C9-5170-2A2F-72C5-5C9734F60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BE415-E32B-70FE-A830-7B1DCFF10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4A0D3-A278-4461-AA4A-D2338B7F7A9E}" type="datetimeFigureOut">
              <a:rPr lang="en-IN" smtClean="0"/>
              <a:t>19-07-2024</a:t>
            </a:fld>
            <a:endParaRPr lang="en-IN"/>
          </a:p>
        </p:txBody>
      </p:sp>
      <p:sp>
        <p:nvSpPr>
          <p:cNvPr id="5" name="Footer Placeholder 4">
            <a:extLst>
              <a:ext uri="{FF2B5EF4-FFF2-40B4-BE49-F238E27FC236}">
                <a16:creationId xmlns:a16="http://schemas.microsoft.com/office/drawing/2014/main" id="{464FE38F-D316-538E-AB14-ABE0F1982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7A1B20-3235-E7C0-B46E-C70152539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63771-013E-45D3-A714-6DEEE5C81B24}" type="slidenum">
              <a:rPr lang="en-IN" smtClean="0"/>
              <a:t>‹#›</a:t>
            </a:fld>
            <a:endParaRPr lang="en-IN"/>
          </a:p>
        </p:txBody>
      </p:sp>
    </p:spTree>
    <p:extLst>
      <p:ext uri="{BB962C8B-B14F-4D97-AF65-F5344CB8AC3E}">
        <p14:creationId xmlns:p14="http://schemas.microsoft.com/office/powerpoint/2010/main" val="427559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38231"/>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Compiler design</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190845"/>
          </a:xfrm>
          <a:ln>
            <a:solidFill>
              <a:srgbClr val="92D050"/>
            </a:solidFill>
          </a:ln>
          <a:effectLst>
            <a:glow rad="139700">
              <a:schemeClr val="accent4">
                <a:satMod val="175000"/>
                <a:alpha val="40000"/>
              </a:schemeClr>
            </a:glow>
          </a:effectLst>
        </p:spPr>
        <p:txBody>
          <a:bodyPr>
            <a:normAutofit/>
          </a:bodyPr>
          <a:lstStyle/>
          <a:p>
            <a:pPr marL="0" indent="0" algn="just">
              <a:buNone/>
            </a:pPr>
            <a:r>
              <a:rPr lang="en-US" sz="2000" b="1" u="sng" dirty="0">
                <a:solidFill>
                  <a:srgbClr val="C00000"/>
                </a:solidFill>
                <a:latin typeface="Times New Roman" panose="02020603050405020304" pitchFamily="18" charset="0"/>
                <a:cs typeface="Times New Roman" panose="02020603050405020304" pitchFamily="18" charset="0"/>
              </a:rPr>
              <a:t>What is a compiler?</a:t>
            </a:r>
          </a:p>
          <a:p>
            <a:pPr algn="just">
              <a:buFont typeface="Wingdings" panose="05000000000000000000" pitchFamily="2" charset="2"/>
              <a:buChar char="Ø"/>
            </a:pPr>
            <a:r>
              <a:rPr lang="en-US" sz="2000" b="1" dirty="0">
                <a:solidFill>
                  <a:srgbClr val="C0000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 compiler is a software that translates or converts a program written in a high level language (source language) into a </a:t>
            </a:r>
            <a:r>
              <a:rPr lang="en-US" sz="2000">
                <a:solidFill>
                  <a:schemeClr val="tx1"/>
                </a:solidFill>
                <a:latin typeface="Times New Roman" panose="02020603050405020304" pitchFamily="18" charset="0"/>
                <a:cs typeface="Times New Roman" panose="02020603050405020304" pitchFamily="18" charset="0"/>
              </a:rPr>
              <a:t>low-level language.</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b="1" u="sng" dirty="0">
                <a:solidFill>
                  <a:srgbClr val="C00000"/>
                </a:solidFill>
                <a:latin typeface="Times New Roman" panose="02020603050405020304" pitchFamily="18" charset="0"/>
                <a:cs typeface="Times New Roman" panose="02020603050405020304" pitchFamily="18" charset="0"/>
              </a:rPr>
              <a:t>Why do we learnt compiler design?</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Computers are a balanced mix of software and hardware. Hardware is just a piece of mechanical device and its functions are being controlled by a compatible software.</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 computer understands a language that is hard for human to understand.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So we write program in human understandable language. This language can be very different from the machine language that the computer can execute, so some means of bridging the gap is required. This is where the compiler comes in.</a:t>
            </a:r>
            <a:endParaRPr lang="en-US" sz="2000" b="1" u="sng"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b="1"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57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CC7D-A41C-BBB2-4305-C12678D80F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B56CF4-3897-AEBD-1B2C-28E86E0D7DE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107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83BD-B549-FD67-52BB-1F5DDDE4D297}"/>
              </a:ext>
            </a:extLst>
          </p:cNvPr>
          <p:cNvSpPr>
            <a:spLocks noGrp="1"/>
          </p:cNvSpPr>
          <p:nvPr>
            <p:ph type="title"/>
          </p:nvPr>
        </p:nvSpPr>
        <p:spPr>
          <a:xfrm>
            <a:off x="838200" y="365126"/>
            <a:ext cx="10515600" cy="66581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B473FBD-82D3-0EB6-8127-167E4B43364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5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38231"/>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2000" b="1" dirty="0">
                <a:solidFill>
                  <a:srgbClr val="7030A0"/>
                </a:solidFill>
                <a:latin typeface="Times New Roman" panose="02020603050405020304" pitchFamily="18" charset="0"/>
                <a:cs typeface="Times New Roman" panose="02020603050405020304" pitchFamily="18" charset="0"/>
              </a:rPr>
              <a:t>Language Processing System</a:t>
            </a:r>
          </a:p>
        </p:txBody>
      </p:sp>
      <p:pic>
        <p:nvPicPr>
          <p:cNvPr id="1028" name="Picture 4">
            <a:extLst>
              <a:ext uri="{FF2B5EF4-FFF2-40B4-BE49-F238E27FC236}">
                <a16:creationId xmlns:a16="http://schemas.microsoft.com/office/drawing/2014/main" id="{3446C1B0-F5C6-B2B7-4F7D-A289B01331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6141" y="1338263"/>
            <a:ext cx="3128683" cy="491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24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38231"/>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err="1">
                <a:solidFill>
                  <a:srgbClr val="7030A0"/>
                </a:solidFill>
                <a:latin typeface="Times New Roman" panose="02020603050405020304" pitchFamily="18" charset="0"/>
                <a:cs typeface="Times New Roman" panose="02020603050405020304" pitchFamily="18" charset="0"/>
              </a:rPr>
              <a:t>Contd</a:t>
            </a:r>
            <a:r>
              <a:rPr lang="en-US" sz="3200" b="1" dirty="0">
                <a:solidFill>
                  <a:srgbClr val="7030A0"/>
                </a:solidFill>
                <a:latin typeface="Times New Roman" panose="02020603050405020304" pitchFamily="18" charset="0"/>
                <a:cs typeface="Times New Roman" panose="02020603050405020304" pitchFamily="18" charset="0"/>
              </a:rPr>
              <a: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190845"/>
          </a:xfrm>
          <a:ln>
            <a:solidFill>
              <a:srgbClr val="92D050"/>
            </a:solidFill>
          </a:ln>
          <a:effectLst>
            <a:glow rad="139700">
              <a:schemeClr val="accent4">
                <a:satMod val="175000"/>
                <a:alpha val="40000"/>
              </a:schemeClr>
            </a:glow>
          </a:effectLst>
        </p:spPr>
        <p:txBody>
          <a:bodyPr>
            <a:normAutofit/>
          </a:bodyPr>
          <a:lstStyle/>
          <a:p>
            <a:pPr marL="457200" indent="-457200" algn="just">
              <a:buFont typeface="+mj-lt"/>
              <a:buAutoNum type="arabicPeriod"/>
            </a:pPr>
            <a:r>
              <a:rPr lang="en-US" sz="2000" b="1" u="sng" dirty="0">
                <a:solidFill>
                  <a:srgbClr val="C00000"/>
                </a:solidFill>
                <a:latin typeface="Times New Roman" panose="02020603050405020304" pitchFamily="18" charset="0"/>
                <a:cs typeface="Times New Roman" panose="02020603050405020304" pitchFamily="18" charset="0"/>
              </a:rPr>
              <a:t>Pre-Processor: </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step the HLL or source code will be converted into a pure high level language. </a:t>
            </a:r>
            <a:r>
              <a:rPr lang="en-US" sz="1800" b="0" i="0" dirty="0">
                <a:solidFill>
                  <a:srgbClr val="000000"/>
                </a:solidFill>
                <a:effectLst/>
                <a:latin typeface="Times New Roman" panose="02020603050405020304" pitchFamily="18" charset="0"/>
                <a:cs typeface="Times New Roman" panose="02020603050405020304" pitchFamily="18" charset="0"/>
              </a:rPr>
              <a:t>The pre-processor terminates all the #include directives by containing the files named file inclusion and all the #define directives using macro expansion</a:t>
            </a:r>
            <a:r>
              <a:rPr lang="en-US" sz="1400" b="0" i="0" dirty="0">
                <a:solidFill>
                  <a:srgbClr val="000000"/>
                </a:solidFill>
                <a:effectLst/>
                <a:latin typeface="Nunito" pitchFamily="2" charset="0"/>
              </a:rPr>
              <a:t>.</a:t>
            </a:r>
            <a:r>
              <a:rPr lang="en-US" sz="2000" b="1" u="sng" dirty="0">
                <a:solidFill>
                  <a:srgbClr val="C00000"/>
                </a:solidFill>
                <a:latin typeface="Times New Roman" panose="02020603050405020304" pitchFamily="18" charset="0"/>
                <a:cs typeface="Times New Roman" panose="02020603050405020304" pitchFamily="18" charset="0"/>
              </a:rPr>
              <a:t> </a:t>
            </a:r>
          </a:p>
          <a:p>
            <a:pPr marL="0" indent="0" algn="just">
              <a:buNone/>
            </a:pPr>
            <a:r>
              <a:rPr lang="en-US" sz="2000" dirty="0">
                <a:solidFill>
                  <a:srgbClr val="C00000"/>
                </a:solidFill>
                <a:latin typeface="Times New Roman" panose="02020603050405020304" pitchFamily="18" charset="0"/>
                <a:cs typeface="Times New Roman" panose="02020603050405020304" pitchFamily="18" charset="0"/>
              </a:rPr>
              <a:t>	For E.g. </a:t>
            </a: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 will be replaced by the original implementation of </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 file.</a:t>
            </a:r>
          </a:p>
          <a:p>
            <a:pPr marL="0" indent="0" algn="just">
              <a:buNone/>
            </a:pPr>
            <a:r>
              <a:rPr lang="en-US" sz="2000" dirty="0">
                <a:latin typeface="Times New Roman" panose="02020603050405020304" pitchFamily="18" charset="0"/>
                <a:cs typeface="Times New Roman" panose="02020603050405020304" pitchFamily="18" charset="0"/>
              </a:rPr>
              <a:t>		#define MIN 345 : MIN is a macro that holds the value 345, before compilation, </a:t>
            </a:r>
          </a:p>
          <a:p>
            <a:pPr marL="0" indent="0" algn="just">
              <a:buNone/>
            </a:pPr>
            <a:r>
              <a:rPr lang="en-US" sz="2000" dirty="0">
                <a:latin typeface="Times New Roman" panose="02020603050405020304" pitchFamily="18" charset="0"/>
                <a:cs typeface="Times New Roman" panose="02020603050405020304" pitchFamily="18" charset="0"/>
              </a:rPr>
              <a:t>		the preprocessor replaces MIN by 345 across the whole program. </a:t>
            </a:r>
          </a:p>
          <a:p>
            <a:pPr marL="457200" indent="-457200" algn="just">
              <a:buFont typeface="+mj-lt"/>
              <a:buAutoNum type="arabicPeriod" startAt="2"/>
            </a:pPr>
            <a:r>
              <a:rPr lang="en-US" sz="2000" b="1" u="sng" dirty="0">
                <a:solidFill>
                  <a:srgbClr val="C00000"/>
                </a:solidFill>
                <a:latin typeface="Times New Roman" panose="02020603050405020304" pitchFamily="18" charset="0"/>
                <a:cs typeface="Times New Roman" panose="02020603050405020304" pitchFamily="18" charset="0"/>
              </a:rPr>
              <a:t>Compiler: </a:t>
            </a:r>
            <a:r>
              <a:rPr lang="en-US" sz="2000" dirty="0">
                <a:latin typeface="Times New Roman" panose="02020603050405020304" pitchFamily="18" charset="0"/>
                <a:cs typeface="Times New Roman" panose="02020603050405020304" pitchFamily="18" charset="0"/>
              </a:rPr>
              <a:t>The compiler takes the modified source code as input and will produced an assembly code/target program as output.</a:t>
            </a:r>
          </a:p>
          <a:p>
            <a:pPr marL="457200" indent="-457200" algn="just">
              <a:buFont typeface="+mj-lt"/>
              <a:buAutoNum type="arabicPeriod" startAt="2"/>
            </a:pPr>
            <a:r>
              <a:rPr lang="en-US" sz="2000" b="1" u="sng" dirty="0">
                <a:solidFill>
                  <a:srgbClr val="C00000"/>
                </a:solidFill>
                <a:latin typeface="Times New Roman" panose="02020603050405020304" pitchFamily="18" charset="0"/>
                <a:cs typeface="Times New Roman" panose="02020603050405020304" pitchFamily="18" charset="0"/>
              </a:rPr>
              <a:t> Assembler: </a:t>
            </a:r>
            <a:r>
              <a:rPr lang="en-US" sz="2000" dirty="0">
                <a:latin typeface="Times New Roman" panose="02020603050405020304" pitchFamily="18" charset="0"/>
                <a:cs typeface="Times New Roman" panose="02020603050405020304" pitchFamily="18" charset="0"/>
              </a:rPr>
              <a:t> It is also known as the translator, which translate the source program, which is written in assembly language to a target program (relocatable machine code).</a:t>
            </a:r>
          </a:p>
          <a:p>
            <a:pPr marL="457200" indent="-457200" algn="just">
              <a:buFont typeface="+mj-lt"/>
              <a:buAutoNum type="arabicPeriod" startAt="2"/>
            </a:pPr>
            <a:r>
              <a:rPr lang="en-US" sz="2000" b="1" u="sng" dirty="0">
                <a:solidFill>
                  <a:srgbClr val="C00000"/>
                </a:solidFill>
                <a:latin typeface="Times New Roman" panose="02020603050405020304" pitchFamily="18" charset="0"/>
                <a:cs typeface="Times New Roman" panose="02020603050405020304" pitchFamily="18" charset="0"/>
              </a:rPr>
              <a:t>Linker/Loader:  </a:t>
            </a:r>
            <a:r>
              <a:rPr lang="en-US" sz="2000" dirty="0">
                <a:latin typeface="Times New Roman" panose="02020603050405020304" pitchFamily="18" charset="0"/>
                <a:cs typeface="Times New Roman" panose="02020603050405020304" pitchFamily="18" charset="0"/>
              </a:rPr>
              <a:t>Linker links the relocatable machine code of various library files to the main program and combine them to produced an executable file. Loader loads the executable file into the main memory for execution.</a:t>
            </a:r>
            <a:endParaRPr lang="en-US" sz="2000" b="1" u="sng"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5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38231"/>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Phases of Compiler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190845"/>
          </a:xfrm>
          <a:ln>
            <a:solidFill>
              <a:srgbClr val="92D050"/>
            </a:solidFill>
          </a:ln>
          <a:effectLst>
            <a:glow rad="139700">
              <a:schemeClr val="accent4">
                <a:satMod val="175000"/>
                <a:alpha val="40000"/>
              </a:schemeClr>
            </a:glow>
          </a:effectLst>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endParaRPr lang="en-US" sz="2000" dirty="0">
              <a:latin typeface="Times New Roman" panose="02020603050405020304" pitchFamily="18" charset="0"/>
              <a:cs typeface="Times New Roman" panose="02020603050405020304" pitchFamily="18" charset="0"/>
            </a:endParaRPr>
          </a:p>
        </p:txBody>
      </p:sp>
      <p:pic>
        <p:nvPicPr>
          <p:cNvPr id="2050" name="Picture 2" descr="Phases of Compiler">
            <a:extLst>
              <a:ext uri="{FF2B5EF4-FFF2-40B4-BE49-F238E27FC236}">
                <a16:creationId xmlns:a16="http://schemas.microsoft.com/office/drawing/2014/main" id="{795FD505-9530-9B09-542D-F5546E961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1497105"/>
            <a:ext cx="4762500" cy="386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1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11337"/>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Phases of compiler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560545"/>
          </a:xfrm>
          <a:ln>
            <a:solidFill>
              <a:srgbClr val="92D050"/>
            </a:solidFill>
          </a:ln>
          <a:effectLst>
            <a:glow rad="139700">
              <a:schemeClr val="accent4">
                <a:satMod val="175000"/>
                <a:alpha val="40000"/>
              </a:schemeClr>
            </a:glow>
          </a:effectLst>
        </p:spPr>
        <p:txBody>
          <a:bodyPr>
            <a:normAutofit/>
          </a:bodyPr>
          <a:lstStyle/>
          <a:p>
            <a:pPr marL="457200" indent="-457200" algn="just">
              <a:buFont typeface="+mj-lt"/>
              <a:buAutoNum type="arabicPeriod"/>
            </a:pPr>
            <a:r>
              <a:rPr lang="en-US" sz="1800" b="1" u="sng" dirty="0">
                <a:solidFill>
                  <a:srgbClr val="FF0000"/>
                </a:solidFill>
                <a:latin typeface="Times New Roman" panose="02020603050405020304" pitchFamily="18" charset="0"/>
                <a:cs typeface="Times New Roman" panose="02020603050405020304" pitchFamily="18" charset="0"/>
              </a:rPr>
              <a:t>Lexical analysis</a:t>
            </a:r>
            <a:r>
              <a:rPr lang="en-US" sz="1800" dirty="0">
                <a:latin typeface="Times New Roman" panose="02020603050405020304" pitchFamily="18" charset="0"/>
                <a:cs typeface="Times New Roman" panose="02020603050405020304" pitchFamily="18" charset="0"/>
              </a:rPr>
              <a:t>:  It reads the source program character by character and converts the corresponding character into some meaningful sequences called lexemes. Lexemes means a sequence of character. </a:t>
            </a:r>
            <a:r>
              <a:rPr lang="en-US" sz="1800">
                <a:latin typeface="Times New Roman" panose="02020603050405020304" pitchFamily="18" charset="0"/>
                <a:cs typeface="Times New Roman" panose="02020603050405020304" pitchFamily="18" charset="0"/>
              </a:rPr>
              <a:t>Each lexeme </a:t>
            </a:r>
            <a:r>
              <a:rPr lang="en-US" sz="1800" dirty="0">
                <a:latin typeface="Times New Roman" panose="02020603050405020304" pitchFamily="18" charset="0"/>
                <a:cs typeface="Times New Roman" panose="02020603050405020304" pitchFamily="18" charset="0"/>
              </a:rPr>
              <a:t>is converted into the form of token. Token may be a keyword, identifier, operator or a constant.</a:t>
            </a:r>
          </a:p>
          <a:p>
            <a:pPr marL="457200" indent="-457200" algn="just">
              <a:buFont typeface="+mj-lt"/>
              <a:buAutoNum type="arabicPeriod"/>
            </a:pPr>
            <a:r>
              <a:rPr lang="en-US" sz="1800" b="1" u="sng" dirty="0">
                <a:solidFill>
                  <a:srgbClr val="FF0000"/>
                </a:solidFill>
                <a:latin typeface="Times New Roman" panose="02020603050405020304" pitchFamily="18" charset="0"/>
                <a:cs typeface="Times New Roman" panose="02020603050405020304" pitchFamily="18" charset="0"/>
              </a:rPr>
              <a:t>Syntax Analysis</a:t>
            </a:r>
            <a:r>
              <a:rPr lang="en-US" sz="1800" dirty="0">
                <a:solidFill>
                  <a:schemeClr val="tx1"/>
                </a:solidFill>
                <a:latin typeface="Times New Roman" panose="02020603050405020304" pitchFamily="18" charset="0"/>
                <a:cs typeface="Times New Roman" panose="02020603050405020304" pitchFamily="18" charset="0"/>
              </a:rPr>
              <a:t>: It takes token produced by lexical analyzer  and generate a parse tree. In this phase it will check whether the corresponding syntax of the source program is correct or not. If the syntax is not correc</a:t>
            </a:r>
            <a:r>
              <a:rPr lang="en-US" sz="1800" dirty="0">
                <a:latin typeface="Times New Roman" panose="02020603050405020304" pitchFamily="18" charset="0"/>
                <a:cs typeface="Times New Roman" panose="02020603050405020304" pitchFamily="18" charset="0"/>
              </a:rPr>
              <a:t>t the error handler will report those errors to the user. If the syntax is correct then it generate a parse tree of the corresponding source program.</a:t>
            </a:r>
          </a:p>
          <a:p>
            <a:pPr marL="457200" indent="-457200" algn="just">
              <a:buFont typeface="+mj-lt"/>
              <a:buAutoNum type="arabicPeriod"/>
            </a:pPr>
            <a:r>
              <a:rPr lang="en-US" sz="1800" b="1" u="sng" dirty="0">
                <a:solidFill>
                  <a:srgbClr val="FF0000"/>
                </a:solidFill>
                <a:latin typeface="Times New Roman" panose="02020603050405020304" pitchFamily="18" charset="0"/>
                <a:cs typeface="Times New Roman" panose="02020603050405020304" pitchFamily="18" charset="0"/>
              </a:rPr>
              <a:t>Semantic Analysis:</a:t>
            </a:r>
            <a:r>
              <a:rPr lang="en-US" sz="1800" u="sng"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phase it will check whether the meaning of parse tree is correct or not. </a:t>
            </a:r>
            <a:r>
              <a:rPr lang="en-US" sz="1800" b="0" i="0" dirty="0">
                <a:solidFill>
                  <a:srgbClr val="333333"/>
                </a:solidFill>
                <a:effectLst/>
                <a:latin typeface="Times New Roman" panose="02020603050405020304" pitchFamily="18" charset="0"/>
                <a:cs typeface="Times New Roman" panose="02020603050405020304" pitchFamily="18" charset="0"/>
              </a:rPr>
              <a:t>It checks whether the parse tree follows the rules of language. Semantic analyzer keeps track of identifiers, their types and expressions.</a:t>
            </a:r>
          </a:p>
          <a:p>
            <a:pPr marL="457200" indent="-457200" algn="just">
              <a:buFont typeface="+mj-lt"/>
              <a:buAutoNum type="arabicPeriod"/>
            </a:pPr>
            <a:r>
              <a:rPr lang="en-US" sz="1800" b="1" u="sng" dirty="0">
                <a:solidFill>
                  <a:srgbClr val="FF0000"/>
                </a:solidFill>
                <a:latin typeface="Times New Roman" panose="02020603050405020304" pitchFamily="18" charset="0"/>
                <a:cs typeface="Times New Roman" panose="02020603050405020304" pitchFamily="18" charset="0"/>
              </a:rPr>
              <a:t>Intermediate code generator: </a:t>
            </a:r>
            <a:r>
              <a:rPr lang="en-US" sz="1800" b="0" i="0" dirty="0">
                <a:solidFill>
                  <a:srgbClr val="273239"/>
                </a:solidFill>
                <a:effectLst/>
                <a:latin typeface="Times New Roman" panose="02020603050405020304" pitchFamily="18" charset="0"/>
                <a:cs typeface="Times New Roman" panose="02020603050405020304" pitchFamily="18" charset="0"/>
              </a:rPr>
              <a:t>It generates intermediate code, which is a form that can be readily executed by a machine. We have many popular intermediate codes. Example – Three address codes etc. Intermediate code is converted to machine language using the last two phases which are platform dependent. </a:t>
            </a:r>
            <a:endParaRPr lang="en-US" sz="1800" dirty="0">
              <a:solidFill>
                <a:srgbClr val="273239"/>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b="1" i="0" u="sng" dirty="0">
                <a:solidFill>
                  <a:srgbClr val="FF0000"/>
                </a:solidFill>
                <a:effectLst/>
                <a:latin typeface="Times New Roman" panose="02020603050405020304" pitchFamily="18" charset="0"/>
                <a:cs typeface="Times New Roman" panose="02020603050405020304" pitchFamily="18" charset="0"/>
              </a:rPr>
              <a:t>Code Optimizer</a:t>
            </a:r>
            <a:r>
              <a:rPr lang="en-US" sz="1800" i="0" dirty="0">
                <a:solidFill>
                  <a:srgbClr val="273239"/>
                </a:solidFill>
                <a:effectLst/>
                <a:latin typeface="Times New Roman" panose="02020603050405020304" pitchFamily="18" charset="0"/>
                <a:cs typeface="Times New Roman" panose="02020603050405020304" pitchFamily="18" charset="0"/>
              </a:rPr>
              <a:t>: It takes the intermediate code as the input and optimized the code. </a:t>
            </a:r>
            <a:r>
              <a:rPr lang="en-US" sz="1800" b="0" i="0" dirty="0">
                <a:solidFill>
                  <a:srgbClr val="273239"/>
                </a:solidFill>
                <a:effectLst/>
                <a:latin typeface="Times New Roman" panose="02020603050405020304" pitchFamily="18" charset="0"/>
                <a:cs typeface="Times New Roman" panose="02020603050405020304" pitchFamily="18" charset="0"/>
              </a:rPr>
              <a:t>It transforms the code so that it consumes fewer resources and produces more speed. The meaning of the code being transformed is not altered. </a:t>
            </a:r>
            <a:endParaRPr lang="en-US" sz="1800" i="0" dirty="0">
              <a:solidFill>
                <a:srgbClr val="273239"/>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b="1" i="0" u="sng" dirty="0">
                <a:solidFill>
                  <a:srgbClr val="FF0000"/>
                </a:solidFill>
                <a:effectLst/>
                <a:latin typeface="Times New Roman" panose="02020603050405020304" pitchFamily="18" charset="0"/>
                <a:cs typeface="Times New Roman" panose="02020603050405020304" pitchFamily="18" charset="0"/>
              </a:rPr>
              <a:t>Code Generator: </a:t>
            </a:r>
            <a:r>
              <a:rPr lang="en-US" sz="1800" dirty="0">
                <a:solidFill>
                  <a:schemeClr val="tx1"/>
                </a:solidFill>
                <a:latin typeface="Times New Roman" panose="02020603050405020304" pitchFamily="18" charset="0"/>
                <a:cs typeface="Times New Roman" panose="02020603050405020304" pitchFamily="18" charset="0"/>
              </a:rPr>
              <a:t>This phase takes the optimized intermediate code and generates the actual machine code.</a:t>
            </a:r>
            <a:endParaRPr lang="en-US" sz="1800" b="1" i="0" u="sng" dirty="0">
              <a:solidFill>
                <a:srgbClr val="FF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64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11337"/>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Working of compiler phases with example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560545"/>
          </a:xfrm>
          <a:ln>
            <a:solidFill>
              <a:srgbClr val="92D050"/>
            </a:solidFill>
          </a:ln>
          <a:effectLst>
            <a:glow rad="139700">
              <a:schemeClr val="accent4">
                <a:satMod val="175000"/>
                <a:alpha val="40000"/>
              </a:schemeClr>
            </a:glow>
          </a:effectLst>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Let’s consider an example. x = </a:t>
            </a:r>
            <a:r>
              <a:rPr lang="en-US" sz="1800" dirty="0" err="1">
                <a:latin typeface="Times New Roman" panose="02020603050405020304" pitchFamily="18" charset="0"/>
                <a:cs typeface="Times New Roman" panose="02020603050405020304" pitchFamily="18" charset="0"/>
              </a:rPr>
              <a:t>a+b</a:t>
            </a:r>
            <a:r>
              <a:rPr lang="en-US" sz="1800" dirty="0">
                <a:latin typeface="Times New Roman" panose="02020603050405020304" pitchFamily="18" charset="0"/>
                <a:cs typeface="Times New Roman" panose="02020603050405020304" pitchFamily="18" charset="0"/>
              </a:rPr>
              <a:t>*50</a:t>
            </a:r>
          </a:p>
          <a:p>
            <a:pPr marL="0" indent="0">
              <a:buNone/>
            </a:pPr>
            <a:r>
              <a:rPr lang="en-US" sz="1800" dirty="0">
                <a:latin typeface="Times New Roman" panose="02020603050405020304" pitchFamily="18" charset="0"/>
                <a:cs typeface="Times New Roman" panose="02020603050405020304" pitchFamily="18" charset="0"/>
              </a:rPr>
              <a:t>1. </a:t>
            </a:r>
            <a:r>
              <a:rPr lang="en-US" sz="1800" b="1" u="sng" dirty="0">
                <a:solidFill>
                  <a:srgbClr val="C00000"/>
                </a:solidFill>
                <a:latin typeface="Times New Roman" panose="02020603050405020304" pitchFamily="18" charset="0"/>
                <a:cs typeface="Times New Roman" panose="02020603050405020304" pitchFamily="18" charset="0"/>
              </a:rPr>
              <a:t>Lexical Analyzer :</a:t>
            </a:r>
          </a:p>
          <a:p>
            <a:pPr marL="0" indent="0">
              <a:buNone/>
            </a:pPr>
            <a:r>
              <a:rPr lang="en-US" sz="1800" dirty="0">
                <a:latin typeface="Times New Roman" panose="02020603050405020304" pitchFamily="18" charset="0"/>
                <a:cs typeface="Times New Roman" panose="02020603050405020304" pitchFamily="18" charset="0"/>
              </a:rPr>
              <a:t> In this phase, we will see how you can tokenize the expression.</a:t>
            </a:r>
          </a:p>
          <a:p>
            <a:pPr marL="0" indent="0">
              <a:buNone/>
            </a:pPr>
            <a:r>
              <a:rPr lang="en-US" sz="1800" dirty="0">
                <a:latin typeface="Times New Roman" panose="02020603050405020304" pitchFamily="18" charset="0"/>
                <a:cs typeface="Times New Roman" panose="02020603050405020304" pitchFamily="18" charset="0"/>
              </a:rPr>
              <a:t>x  -&gt;  Identifier-  (id, 1)</a:t>
            </a:r>
          </a:p>
          <a:p>
            <a:pPr marL="0" indent="0">
              <a:buNone/>
            </a:pPr>
            <a:r>
              <a:rPr lang="en-US" sz="1800" dirty="0">
                <a:latin typeface="Times New Roman" panose="02020603050405020304" pitchFamily="18" charset="0"/>
                <a:cs typeface="Times New Roman" panose="02020603050405020304" pitchFamily="18" charset="0"/>
              </a:rPr>
              <a:t>=  -&gt;  Operator  -  Assignment</a:t>
            </a:r>
          </a:p>
          <a:p>
            <a:pPr marL="0" indent="0">
              <a:buNone/>
            </a:pPr>
            <a:r>
              <a:rPr lang="en-US" sz="1800" dirty="0">
                <a:latin typeface="Times New Roman" panose="02020603050405020304" pitchFamily="18" charset="0"/>
                <a:cs typeface="Times New Roman" panose="02020603050405020304" pitchFamily="18" charset="0"/>
              </a:rPr>
              <a:t>a  -&gt;  Identifier-  (id, 2)</a:t>
            </a:r>
          </a:p>
          <a:p>
            <a:pPr marL="0" indent="0">
              <a:buNone/>
            </a:pPr>
            <a:r>
              <a:rPr lang="en-US" sz="1800" dirty="0">
                <a:latin typeface="Times New Roman" panose="02020603050405020304" pitchFamily="18" charset="0"/>
                <a:cs typeface="Times New Roman" panose="02020603050405020304" pitchFamily="18" charset="0"/>
              </a:rPr>
              <a:t>+  -&gt;  Operator  -  Binary Addition</a:t>
            </a:r>
          </a:p>
          <a:p>
            <a:pPr marL="0" indent="0">
              <a:buNone/>
            </a:pPr>
            <a:r>
              <a:rPr lang="en-US" sz="1800" dirty="0">
                <a:latin typeface="Times New Roman" panose="02020603050405020304" pitchFamily="18" charset="0"/>
                <a:cs typeface="Times New Roman" panose="02020603050405020304" pitchFamily="18" charset="0"/>
              </a:rPr>
              <a:t>b  -&gt;  Identifier-  (id, 3)</a:t>
            </a:r>
          </a:p>
          <a:p>
            <a:pPr marL="0" indent="0">
              <a:buNone/>
            </a:pPr>
            <a:r>
              <a:rPr lang="en-US" sz="1800" dirty="0">
                <a:latin typeface="Times New Roman" panose="02020603050405020304" pitchFamily="18" charset="0"/>
                <a:cs typeface="Times New Roman" panose="02020603050405020304" pitchFamily="18" charset="0"/>
              </a:rPr>
              <a:t>*  -&gt;  Operator  -  Multiplication</a:t>
            </a:r>
          </a:p>
          <a:p>
            <a:pPr marL="0" indent="0">
              <a:buNone/>
            </a:pPr>
            <a:r>
              <a:rPr lang="en-US" sz="1800" dirty="0">
                <a:latin typeface="Times New Roman" panose="02020603050405020304" pitchFamily="18" charset="0"/>
                <a:cs typeface="Times New Roman" panose="02020603050405020304" pitchFamily="18" charset="0"/>
              </a:rPr>
              <a:t>50 -&gt;  Constant  -  Integer</a:t>
            </a:r>
          </a:p>
          <a:p>
            <a:pPr marL="0" indent="0">
              <a:buNone/>
            </a:pPr>
            <a:r>
              <a:rPr lang="en-US" sz="1800" dirty="0">
                <a:latin typeface="Times New Roman" panose="02020603050405020304" pitchFamily="18" charset="0"/>
                <a:cs typeface="Times New Roman" panose="02020603050405020304" pitchFamily="18" charset="0"/>
              </a:rPr>
              <a:t>Now, the final tokenized expression is given below.</a:t>
            </a:r>
          </a:p>
          <a:p>
            <a:pPr marL="0" indent="0">
              <a:buNone/>
            </a:pPr>
            <a:r>
              <a:rPr lang="en-US" sz="1800" dirty="0">
                <a:latin typeface="Times New Roman" panose="02020603050405020304" pitchFamily="18" charset="0"/>
                <a:cs typeface="Times New Roman" panose="02020603050405020304" pitchFamily="18" charset="0"/>
              </a:rPr>
              <a:t>(id, 1) = (id, 2) + (Id, 3)*50</a:t>
            </a:r>
          </a:p>
          <a:p>
            <a:pPr marL="0" indent="0" algn="just">
              <a:buNone/>
            </a:pPr>
            <a:r>
              <a:rPr lang="en-US" sz="1800" dirty="0">
                <a:latin typeface="Times New Roman" panose="02020603050405020304" pitchFamily="18" charset="0"/>
                <a:cs typeface="Times New Roman" panose="02020603050405020304" pitchFamily="18" charset="0"/>
              </a:rPr>
              <a:t> </a:t>
            </a:r>
            <a:endParaRPr lang="en-US" sz="1800" b="0" i="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04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11337"/>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Working of compiler phases with example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560545"/>
          </a:xfrm>
          <a:ln>
            <a:solidFill>
              <a:srgbClr val="92D050"/>
            </a:solidFill>
          </a:ln>
          <a:effectLst>
            <a:glow rad="139700">
              <a:schemeClr val="accent4">
                <a:satMod val="175000"/>
                <a:alpha val="40000"/>
              </a:schemeClr>
            </a:glow>
          </a:effectLst>
        </p:spPr>
        <p:txBody>
          <a:bodyPr>
            <a:normAutofit/>
          </a:bodyPr>
          <a:lstStyle/>
          <a:p>
            <a:pPr marL="0" indent="0">
              <a:buNone/>
            </a:pPr>
            <a:r>
              <a:rPr lang="en-US" sz="1800" b="1" dirty="0">
                <a:solidFill>
                  <a:srgbClr val="C00000"/>
                </a:solidFill>
                <a:latin typeface="Times New Roman" panose="02020603050405020304" pitchFamily="18" charset="0"/>
                <a:cs typeface="Times New Roman" panose="02020603050405020304" pitchFamily="18" charset="0"/>
              </a:rPr>
              <a:t>2. Syntax Analyzer :</a:t>
            </a:r>
          </a:p>
          <a:p>
            <a:pPr marL="0" indent="0">
              <a:buNone/>
            </a:pPr>
            <a:r>
              <a:rPr lang="en-US" sz="1800" dirty="0">
                <a:latin typeface="Times New Roman" panose="02020603050405020304" pitchFamily="18" charset="0"/>
                <a:cs typeface="Times New Roman" panose="02020603050405020304" pitchFamily="18" charset="0"/>
              </a:rPr>
              <a:t>In this phase, we will see how you can check the syntax after tokenized the expression.</a:t>
            </a:r>
          </a:p>
          <a:p>
            <a:pPr marL="0" indent="0">
              <a:buNone/>
            </a:pPr>
            <a:r>
              <a:rPr lang="en-US" sz="1800" dirty="0">
                <a:latin typeface="Times New Roman" panose="02020603050405020304" pitchFamily="18" charset="0"/>
                <a:cs typeface="Times New Roman" panose="02020603050405020304" pitchFamily="18" charset="0"/>
              </a:rPr>
              <a:t>S -&gt; Id = E</a:t>
            </a:r>
          </a:p>
          <a:p>
            <a:pPr marL="0" indent="0">
              <a:buNone/>
            </a:pPr>
            <a:r>
              <a:rPr lang="en-US" sz="1800" dirty="0">
                <a:latin typeface="Times New Roman" panose="02020603050405020304" pitchFamily="18" charset="0"/>
                <a:cs typeface="Times New Roman" panose="02020603050405020304" pitchFamily="18" charset="0"/>
              </a:rPr>
              <a:t>E -&gt; E+T | T</a:t>
            </a:r>
          </a:p>
          <a:p>
            <a:pPr marL="0" indent="0">
              <a:buNone/>
            </a:pPr>
            <a:r>
              <a:rPr lang="en-US" sz="1800" dirty="0">
                <a:latin typeface="Times New Roman" panose="02020603050405020304" pitchFamily="18" charset="0"/>
                <a:cs typeface="Times New Roman" panose="02020603050405020304" pitchFamily="18" charset="0"/>
              </a:rPr>
              <a:t>T -&gt; T*F | F</a:t>
            </a:r>
          </a:p>
          <a:p>
            <a:pPr marL="0" indent="0">
              <a:buNone/>
            </a:pPr>
            <a:r>
              <a:rPr lang="en-US" sz="1800" dirty="0">
                <a:latin typeface="Times New Roman" panose="02020603050405020304" pitchFamily="18" charset="0"/>
                <a:cs typeface="Times New Roman" panose="02020603050405020304" pitchFamily="18" charset="0"/>
              </a:rPr>
              <a:t>F -&gt; Id | Integer constant</a:t>
            </a: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2" descr="Lightbox">
            <a:extLst>
              <a:ext uri="{FF2B5EF4-FFF2-40B4-BE49-F238E27FC236}">
                <a16:creationId xmlns:a16="http://schemas.microsoft.com/office/drawing/2014/main" id="{7C0F3FFC-A6B2-5530-7AB9-512AB927E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271" y="3287808"/>
            <a:ext cx="3388659" cy="229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87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11337"/>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Working of compiler phases with example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560545"/>
          </a:xfrm>
          <a:ln>
            <a:solidFill>
              <a:srgbClr val="92D050"/>
            </a:solidFill>
          </a:ln>
          <a:effectLst>
            <a:glow rad="139700">
              <a:schemeClr val="accent4">
                <a:satMod val="175000"/>
                <a:alpha val="40000"/>
              </a:schemeClr>
            </a:glow>
          </a:effectLst>
        </p:spPr>
        <p:txBody>
          <a:bodyPr>
            <a:normAutofit/>
          </a:bodyPr>
          <a:lstStyle/>
          <a:p>
            <a:pPr marL="0" indent="0">
              <a:buNone/>
            </a:pPr>
            <a:r>
              <a:rPr lang="en-US" sz="2000" b="1" u="sng" dirty="0">
                <a:solidFill>
                  <a:srgbClr val="C00000"/>
                </a:solidFill>
                <a:latin typeface="Times New Roman" panose="02020603050405020304" pitchFamily="18" charset="0"/>
                <a:cs typeface="Times New Roman" panose="02020603050405020304" pitchFamily="18" charset="0"/>
              </a:rPr>
              <a:t>3. Semantic Analyzer :</a:t>
            </a:r>
          </a:p>
          <a:p>
            <a:pPr marL="0" indent="0" algn="just">
              <a:buNone/>
            </a:pPr>
            <a:r>
              <a:rPr lang="en-US" sz="2000" dirty="0">
                <a:latin typeface="Times New Roman" panose="02020603050405020304" pitchFamily="18" charset="0"/>
                <a:cs typeface="Times New Roman" panose="02020603050405020304" pitchFamily="18" charset="0"/>
              </a:rPr>
              <a:t>In this phase, we will see how you can check the type  and semantic action for the syntax tree. </a:t>
            </a:r>
          </a:p>
          <a:p>
            <a:pPr marL="0" indent="0" algn="just">
              <a:buNone/>
            </a:pPr>
            <a:r>
              <a:rPr lang="en-US" sz="2000" dirty="0">
                <a:latin typeface="Times New Roman" panose="02020603050405020304" pitchFamily="18" charset="0"/>
                <a:cs typeface="Times New Roman" panose="02020603050405020304" pitchFamily="18" charset="0"/>
              </a:rPr>
              <a:t>Given below is the diagram of the semantic analyzer.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5" name="Picture 2" descr="Lightbox">
            <a:extLst>
              <a:ext uri="{FF2B5EF4-FFF2-40B4-BE49-F238E27FC236}">
                <a16:creationId xmlns:a16="http://schemas.microsoft.com/office/drawing/2014/main" id="{CE96406B-7FA5-91AD-B021-387B72249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501153"/>
            <a:ext cx="3334870" cy="259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2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3E4F-962E-7BB8-DEEB-12EC059EF8BC}"/>
              </a:ext>
            </a:extLst>
          </p:cNvPr>
          <p:cNvSpPr>
            <a:spLocks noGrp="1"/>
          </p:cNvSpPr>
          <p:nvPr>
            <p:ph type="title"/>
          </p:nvPr>
        </p:nvSpPr>
        <p:spPr>
          <a:xfrm>
            <a:off x="838200" y="311337"/>
            <a:ext cx="10515600" cy="647887"/>
          </a:xfrm>
          <a:solidFill>
            <a:srgbClr val="FFC000"/>
          </a:solidFill>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Working of compiler phases with example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63034-00EA-0403-BB2A-ED76BF3D1873}"/>
              </a:ext>
            </a:extLst>
          </p:cNvPr>
          <p:cNvSpPr>
            <a:spLocks noGrp="1"/>
          </p:cNvSpPr>
          <p:nvPr>
            <p:ph idx="1"/>
          </p:nvPr>
        </p:nvSpPr>
        <p:spPr>
          <a:xfrm>
            <a:off x="838200" y="986118"/>
            <a:ext cx="10515600" cy="5560545"/>
          </a:xfrm>
          <a:ln>
            <a:solidFill>
              <a:srgbClr val="92D050"/>
            </a:solidFill>
          </a:ln>
          <a:effectLst>
            <a:glow rad="139700">
              <a:schemeClr val="accent4">
                <a:satMod val="175000"/>
                <a:alpha val="40000"/>
              </a:schemeClr>
            </a:glow>
          </a:effectLst>
        </p:spPr>
        <p:txBody>
          <a:bodyPr>
            <a:normAutofit/>
          </a:bodyPr>
          <a:lstStyle/>
          <a:p>
            <a:pPr marL="0" indent="0" algn="just">
              <a:buNone/>
            </a:pPr>
            <a:r>
              <a:rPr lang="en-US" sz="2000" b="1" u="sng" dirty="0">
                <a:solidFill>
                  <a:srgbClr val="C00000"/>
                </a:solidFill>
                <a:latin typeface="Times New Roman" panose="02020603050405020304" pitchFamily="18" charset="0"/>
                <a:cs typeface="Times New Roman" panose="02020603050405020304" pitchFamily="18" charset="0"/>
              </a:rPr>
              <a:t>4. Intermediate Code Generator :</a:t>
            </a:r>
          </a:p>
          <a:p>
            <a:pPr marL="0" indent="0" algn="just">
              <a:buNone/>
            </a:pPr>
            <a:r>
              <a:rPr lang="en-US" sz="2000" dirty="0">
                <a:latin typeface="Times New Roman" panose="02020603050405020304" pitchFamily="18" charset="0"/>
                <a:cs typeface="Times New Roman" panose="02020603050405020304" pitchFamily="18" charset="0"/>
              </a:rPr>
              <a:t>In this phase as an input, we will give a modified parse tree and as output after converting into Intermediate code will generate 3 -Address Code. Given below is an expression of the above-modified parse tree.</a:t>
            </a:r>
          </a:p>
          <a:p>
            <a:pPr marL="0" indent="0" algn="just">
              <a:buNone/>
            </a:pPr>
            <a:r>
              <a:rPr lang="en-US" sz="2000" dirty="0">
                <a:latin typeface="Times New Roman" panose="02020603050405020304" pitchFamily="18" charset="0"/>
                <a:cs typeface="Times New Roman" panose="02020603050405020304" pitchFamily="18" charset="0"/>
              </a:rPr>
              <a:t>3 Address Code –</a:t>
            </a:r>
          </a:p>
          <a:p>
            <a:pPr marL="0" indent="0" algn="just">
              <a:buNone/>
            </a:pPr>
            <a:r>
              <a:rPr lang="en-US" sz="2000" dirty="0">
                <a:latin typeface="Times New Roman" panose="02020603050405020304" pitchFamily="18" charset="0"/>
                <a:cs typeface="Times New Roman" panose="02020603050405020304" pitchFamily="18" charset="0"/>
              </a:rPr>
              <a:t>t1 = b * 50.0</a:t>
            </a:r>
          </a:p>
          <a:p>
            <a:pPr marL="0" indent="0" algn="just">
              <a:buNone/>
            </a:pPr>
            <a:r>
              <a:rPr lang="en-US" sz="2000" dirty="0">
                <a:latin typeface="Times New Roman" panose="02020603050405020304" pitchFamily="18" charset="0"/>
                <a:cs typeface="Times New Roman" panose="02020603050405020304" pitchFamily="18" charset="0"/>
              </a:rPr>
              <a:t>t2 = a+t1</a:t>
            </a:r>
          </a:p>
          <a:p>
            <a:pPr marL="0" indent="0" algn="just">
              <a:buNone/>
            </a:pPr>
            <a:r>
              <a:rPr lang="en-US" sz="2000" dirty="0">
                <a:latin typeface="Times New Roman" panose="02020603050405020304" pitchFamily="18" charset="0"/>
                <a:cs typeface="Times New Roman" panose="02020603050405020304" pitchFamily="18" charset="0"/>
              </a:rPr>
              <a:t>x = t2</a:t>
            </a:r>
          </a:p>
          <a:p>
            <a:pPr marL="0" indent="0" algn="just">
              <a:buNone/>
            </a:pPr>
            <a:r>
              <a:rPr lang="en-US" sz="2000" b="1" u="sng" dirty="0">
                <a:solidFill>
                  <a:srgbClr val="C00000"/>
                </a:solidFill>
                <a:latin typeface="Times New Roman" panose="02020603050405020304" pitchFamily="18" charset="0"/>
                <a:cs typeface="Times New Roman" panose="02020603050405020304" pitchFamily="18" charset="0"/>
              </a:rPr>
              <a:t>5. Code Optimizer </a:t>
            </a:r>
            <a:r>
              <a:rPr lang="en-US" sz="2000" dirty="0">
                <a:latin typeface="Times New Roman" panose="02020603050405020304" pitchFamily="18" charset="0"/>
                <a:cs typeface="Times New Roman" panose="02020603050405020304" pitchFamily="18" charset="0"/>
              </a:rPr>
              <a:t>: It takes intermediate code as an input and generate an optimize code</a:t>
            </a:r>
          </a:p>
          <a:p>
            <a:pPr marL="0" indent="0" algn="just">
              <a:buNone/>
            </a:pPr>
            <a:r>
              <a:rPr lang="fr-FR" sz="2000" dirty="0">
                <a:latin typeface="Times New Roman" panose="02020603050405020304" pitchFamily="18" charset="0"/>
                <a:cs typeface="Times New Roman" panose="02020603050405020304" pitchFamily="18" charset="0"/>
              </a:rPr>
              <a:t>t1 = b* 50.0</a:t>
            </a:r>
          </a:p>
          <a:p>
            <a:pPr marL="0" indent="0" algn="just">
              <a:buNone/>
            </a:pPr>
            <a:r>
              <a:rPr lang="fr-FR" sz="2000" dirty="0">
                <a:latin typeface="Times New Roman" panose="02020603050405020304" pitchFamily="18" charset="0"/>
                <a:cs typeface="Times New Roman" panose="02020603050405020304" pitchFamily="18" charset="0"/>
              </a:rPr>
              <a:t>x = a+ t1</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u="sng" dirty="0">
                <a:solidFill>
                  <a:srgbClr val="C00000"/>
                </a:solidFill>
                <a:latin typeface="Times New Roman" panose="02020603050405020304" pitchFamily="18" charset="0"/>
                <a:cs typeface="Times New Roman" panose="02020603050405020304" pitchFamily="18" charset="0"/>
              </a:rPr>
              <a:t>5. Target Code Generator :</a:t>
            </a:r>
          </a:p>
          <a:p>
            <a:pPr marL="0" indent="0" algn="just">
              <a:buNone/>
            </a:pPr>
            <a:r>
              <a:rPr lang="en-US" sz="2000" dirty="0">
                <a:latin typeface="Times New Roman" panose="02020603050405020304" pitchFamily="18" charset="0"/>
                <a:cs typeface="Times New Roman" panose="02020603050405020304" pitchFamily="18" charset="0"/>
              </a:rPr>
              <a:t> In this phase, the final expression is converted into assembly code.</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78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938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Nunito</vt:lpstr>
      <vt:lpstr>Times New Roman</vt:lpstr>
      <vt:lpstr>Wingdings</vt:lpstr>
      <vt:lpstr>Office Theme</vt:lpstr>
      <vt:lpstr>Compiler design</vt:lpstr>
      <vt:lpstr>Language Processing System</vt:lpstr>
      <vt:lpstr>Contd…</vt:lpstr>
      <vt:lpstr>Phases of Compiler</vt:lpstr>
      <vt:lpstr>Phases of compiler</vt:lpstr>
      <vt:lpstr>Working of compiler phases with example</vt:lpstr>
      <vt:lpstr>Working of compiler phases with example</vt:lpstr>
      <vt:lpstr>Working of compiler phases with example</vt:lpstr>
      <vt:lpstr>Working of compiler phases with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2023-07-25T06:38:34Z</dcterms:created>
  <dcterms:modified xsi:type="dcterms:W3CDTF">2024-07-19T03:34:47Z</dcterms:modified>
</cp:coreProperties>
</file>