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25" d="100"/>
          <a:sy n="25" d="100"/>
        </p:scale>
        <p:origin x="845" y="111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9/29/2024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9/29/2024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9/29/2024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9/29/2024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9/29/2024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2076450"/>
            <a:ext cx="5924550" cy="4703019"/>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Software/Hardware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 y="719037"/>
            <a:ext cx="5100807" cy="4308872"/>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1200" b="1" u="sng" dirty="0">
                <a:solidFill>
                  <a:schemeClr val="tx2"/>
                </a:solidFill>
                <a:latin typeface="Arial" pitchFamily="34" charset="0"/>
                <a:cs typeface="Arial" pitchFamily="34" charset="0"/>
              </a:rPr>
              <a:t>Proposed Solution (Describe your Idea/Solution/Prototype)</a:t>
            </a:r>
            <a:endParaRPr lang="en-US" sz="12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10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1000" u="sng" dirty="0">
              <a:solidFill>
                <a:schemeClr val="tx2"/>
              </a:solidFill>
              <a:latin typeface="Arial" pitchFamily="34" charset="0"/>
              <a:cs typeface="Arial" pitchFamily="34" charset="0"/>
            </a:endParaRPr>
          </a:p>
          <a:p>
            <a:pPr marL="342900" indent="-342900" algn="just">
              <a:buFont typeface="Arial" panose="020B0604020202020204" pitchFamily="34" charset="0"/>
              <a:buChar char="•"/>
            </a:pPr>
            <a:r>
              <a:rPr lang="en-US" sz="1100" dirty="0">
                <a:latin typeface="Arial" pitchFamily="34" charset="0"/>
                <a:cs typeface="Arial" pitchFamily="34" charset="0"/>
              </a:rPr>
              <a:t>Detailed explanation of the proposed solution</a:t>
            </a:r>
          </a:p>
          <a:p>
            <a:pPr marL="342900" indent="-342900" algn="just">
              <a:buFont typeface="Arial" panose="020B0604020202020204" pitchFamily="34" charset="0"/>
              <a:buChar char="•"/>
            </a:pPr>
            <a:r>
              <a:rPr lang="en-US" sz="1100" dirty="0">
                <a:latin typeface="Arial" pitchFamily="34" charset="0"/>
                <a:cs typeface="Arial" pitchFamily="34" charset="0"/>
              </a:rPr>
              <a:t>1. **AI-Powered Construction Monitoring**: The solution utilizes machine learning algorithms to automatically identify the stage of construction based on images. This enables accurate and real-time tracking of progress without the need for constant on-site supervision.</a:t>
            </a:r>
          </a:p>
          <a:p>
            <a:pPr marL="342900" indent="-342900" algn="just">
              <a:buFont typeface="Arial" panose="020B0604020202020204" pitchFamily="34" charset="0"/>
              <a:buChar char="•"/>
            </a:pPr>
            <a:endParaRPr lang="en-US" sz="1100" dirty="0">
              <a:latin typeface="Arial" pitchFamily="34" charset="0"/>
              <a:cs typeface="Arial" pitchFamily="34" charset="0"/>
            </a:endParaRPr>
          </a:p>
          <a:p>
            <a:pPr marL="342900" indent="-342900" algn="just">
              <a:buFont typeface="Arial" panose="020B0604020202020204" pitchFamily="34" charset="0"/>
              <a:buChar char="•"/>
            </a:pPr>
            <a:r>
              <a:rPr lang="en-US" sz="1100" dirty="0">
                <a:latin typeface="Arial" pitchFamily="34" charset="0"/>
                <a:cs typeface="Arial" pitchFamily="34" charset="0"/>
              </a:rPr>
              <a:t>2. **3D Model Generation with </a:t>
            </a:r>
            <a:r>
              <a:rPr lang="en-US" sz="1100" dirty="0" err="1">
                <a:latin typeface="Arial" pitchFamily="34" charset="0"/>
                <a:cs typeface="Arial" pitchFamily="34" charset="0"/>
              </a:rPr>
              <a:t>Meshroom</a:t>
            </a:r>
            <a:r>
              <a:rPr lang="en-US" sz="1100" dirty="0">
                <a:latin typeface="Arial" pitchFamily="34" charset="0"/>
                <a:cs typeface="Arial" pitchFamily="34" charset="0"/>
              </a:rPr>
              <a:t>**: By integrating </a:t>
            </a:r>
            <a:r>
              <a:rPr lang="en-US" sz="1100" dirty="0" err="1">
                <a:latin typeface="Arial" pitchFamily="34" charset="0"/>
                <a:cs typeface="Arial" pitchFamily="34" charset="0"/>
              </a:rPr>
              <a:t>Meshroom</a:t>
            </a:r>
            <a:r>
              <a:rPr lang="en-US" sz="1100" dirty="0">
                <a:latin typeface="Arial" pitchFamily="34" charset="0"/>
                <a:cs typeface="Arial" pitchFamily="34" charset="0"/>
              </a:rPr>
              <a:t> for 3D image analysis, the system creates detailed 3D models from 2D site images. This allows for better spatial understanding and precise assessments of construction activities.</a:t>
            </a:r>
          </a:p>
          <a:p>
            <a:pPr marL="342900" indent="-342900" algn="just">
              <a:buFont typeface="Arial" panose="020B0604020202020204" pitchFamily="34" charset="0"/>
              <a:buChar char="•"/>
            </a:pPr>
            <a:endParaRPr lang="en-US" sz="1100" dirty="0">
              <a:latin typeface="Arial" pitchFamily="34" charset="0"/>
              <a:cs typeface="Arial" pitchFamily="34" charset="0"/>
            </a:endParaRPr>
          </a:p>
          <a:p>
            <a:pPr marL="342900" indent="-342900" algn="just">
              <a:buFont typeface="Arial" panose="020B0604020202020204" pitchFamily="34" charset="0"/>
              <a:buChar char="•"/>
            </a:pPr>
            <a:r>
              <a:rPr lang="en-US" sz="1100" dirty="0">
                <a:latin typeface="Arial" pitchFamily="34" charset="0"/>
                <a:cs typeface="Arial" pitchFamily="34" charset="0"/>
              </a:rPr>
              <a:t>3. **Error Detection and Progress Comparison**: The software detects discrepancies between the uploaded images and the selected construction stage. It also compares historical and current images to assess incremental progress, providing a clear visual of changes over time.</a:t>
            </a:r>
          </a:p>
          <a:p>
            <a:pPr marL="342900" indent="-342900" algn="just">
              <a:buFont typeface="Arial" panose="020B0604020202020204" pitchFamily="34" charset="0"/>
              <a:buChar char="•"/>
            </a:pPr>
            <a:endParaRPr lang="en-US" sz="1100" dirty="0">
              <a:latin typeface="Arial" pitchFamily="34" charset="0"/>
              <a:cs typeface="Arial" pitchFamily="34" charset="0"/>
            </a:endParaRPr>
          </a:p>
          <a:p>
            <a:pPr marL="342900" indent="-342900" algn="just">
              <a:buFont typeface="Arial" panose="020B0604020202020204" pitchFamily="34" charset="0"/>
              <a:buChar char="•"/>
            </a:pPr>
            <a:r>
              <a:rPr lang="en-US" sz="1100" dirty="0">
                <a:latin typeface="Arial" pitchFamily="34" charset="0"/>
                <a:cs typeface="Arial" pitchFamily="34" charset="0"/>
              </a:rPr>
              <a:t>4. **Scalability and Customization**: The system is adaptable to various construction components (e.g., foundation, interiors) and can scale for larger projects. It tailors its algorithms based on the type of activity, ensuring optimal performance across different construction stages.</a:t>
            </a:r>
          </a:p>
          <a:p>
            <a:pPr marL="342900" indent="-342900" algn="just">
              <a:buFont typeface="Arial" panose="020B0604020202020204" pitchFamily="34" charset="0"/>
              <a:buChar char="•"/>
            </a:pPr>
            <a:r>
              <a:rPr lang="en-US" sz="1100" dirty="0">
                <a:latin typeface="Arial" pitchFamily="34" charset="0"/>
                <a:cs typeface="Arial" pitchFamily="34" charset="0"/>
              </a:rPr>
              <a:t>How it addresses the problem</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TextBox 1">
            <a:extLst>
              <a:ext uri="{FF2B5EF4-FFF2-40B4-BE49-F238E27FC236}">
                <a16:creationId xmlns:a16="http://schemas.microsoft.com/office/drawing/2014/main" id="{531402D2-0636-4CCD-2311-CD9E5502F285}"/>
              </a:ext>
            </a:extLst>
          </p:cNvPr>
          <p:cNvSpPr txBox="1"/>
          <p:nvPr/>
        </p:nvSpPr>
        <p:spPr>
          <a:xfrm>
            <a:off x="5100808" y="2876076"/>
            <a:ext cx="7091191" cy="3693319"/>
          </a:xfrm>
          <a:prstGeom prst="rect">
            <a:avLst/>
          </a:prstGeom>
          <a:noFill/>
        </p:spPr>
        <p:txBody>
          <a:bodyPr wrap="square" rtlCol="0">
            <a:spAutoFit/>
          </a:bodyPr>
          <a:lstStyle/>
          <a:p>
            <a:pPr marL="342900" indent="-342900" algn="just">
              <a:buFont typeface="Arial" panose="020B0604020202020204" pitchFamily="34" charset="0"/>
              <a:buChar char="•"/>
            </a:pPr>
            <a:r>
              <a:rPr lang="en-US" sz="1800" dirty="0">
                <a:latin typeface="Arial" pitchFamily="34" charset="0"/>
                <a:cs typeface="Arial" pitchFamily="34" charset="0"/>
              </a:rPr>
              <a:t>Innovation and uniqueness of the solution </a:t>
            </a:r>
          </a:p>
          <a:p>
            <a:pPr marL="342900" indent="-342900" algn="just">
              <a:buFont typeface="Arial" panose="020B0604020202020204" pitchFamily="34" charset="0"/>
              <a:buChar char="•"/>
            </a:pPr>
            <a:r>
              <a:rPr lang="en-US" sz="1800" dirty="0">
                <a:latin typeface="Arial" pitchFamily="34" charset="0"/>
                <a:cs typeface="Arial" pitchFamily="34" charset="0"/>
              </a:rPr>
              <a:t>**Innovative 3D Analysis**: The solution's integration of 3D image analysis through </a:t>
            </a:r>
            <a:r>
              <a:rPr lang="en-US" sz="1800" dirty="0" err="1">
                <a:latin typeface="Arial" pitchFamily="34" charset="0"/>
                <a:cs typeface="Arial" pitchFamily="34" charset="0"/>
              </a:rPr>
              <a:t>Meshroom</a:t>
            </a:r>
            <a:r>
              <a:rPr lang="en-US" sz="1800" dirty="0">
                <a:latin typeface="Arial" pitchFamily="34" charset="0"/>
                <a:cs typeface="Arial" pitchFamily="34" charset="0"/>
              </a:rPr>
              <a:t>, combined with machine learning, offers a groundbreaking approach to accurately track construction progress and spatial changes in real-time.</a:t>
            </a:r>
          </a:p>
          <a:p>
            <a:pPr marL="342900" indent="-342900" algn="just">
              <a:buFont typeface="Arial" panose="020B0604020202020204" pitchFamily="34" charset="0"/>
              <a:buChar char="•"/>
            </a:pPr>
            <a:endParaRPr lang="en-US" sz="1800" dirty="0">
              <a:latin typeface="Arial" pitchFamily="34" charset="0"/>
              <a:cs typeface="Arial" pitchFamily="34" charset="0"/>
            </a:endParaRPr>
          </a:p>
          <a:p>
            <a:pPr marL="342900" indent="-342900" algn="just">
              <a:buFont typeface="Arial" panose="020B0604020202020204" pitchFamily="34" charset="0"/>
              <a:buChar char="•"/>
            </a:pPr>
            <a:r>
              <a:rPr lang="en-US" sz="1800" dirty="0">
                <a:latin typeface="Arial" pitchFamily="34" charset="0"/>
                <a:cs typeface="Arial" pitchFamily="34" charset="0"/>
              </a:rPr>
              <a:t>1. **AI-Driven Monitoring**: Tailored machine learning algorithms automate construction stage identification and error detection.</a:t>
            </a:r>
          </a:p>
          <a:p>
            <a:pPr marL="342900" indent="-342900" algn="just">
              <a:buFont typeface="Arial" panose="020B0604020202020204" pitchFamily="34" charset="0"/>
              <a:buChar char="•"/>
            </a:pPr>
            <a:r>
              <a:rPr lang="en-US" sz="1800" dirty="0">
                <a:latin typeface="Arial" pitchFamily="34" charset="0"/>
                <a:cs typeface="Arial" pitchFamily="34" charset="0"/>
              </a:rPr>
              <a:t>2. **3D Image Analysis**: </a:t>
            </a:r>
            <a:r>
              <a:rPr lang="en-US" sz="1800" dirty="0" err="1">
                <a:latin typeface="Arial" pitchFamily="34" charset="0"/>
                <a:cs typeface="Arial" pitchFamily="34" charset="0"/>
              </a:rPr>
              <a:t>Meshroom</a:t>
            </a:r>
            <a:r>
              <a:rPr lang="en-US" sz="1800" dirty="0">
                <a:latin typeface="Arial" pitchFamily="34" charset="0"/>
                <a:cs typeface="Arial" pitchFamily="34" charset="0"/>
              </a:rPr>
              <a:t> integration provides accurate spatial analysis and progress tracking via 3D models.</a:t>
            </a:r>
          </a:p>
          <a:p>
            <a:pPr marL="342900" indent="-342900" algn="just">
              <a:buFont typeface="Arial" panose="020B0604020202020204" pitchFamily="34" charset="0"/>
              <a:buChar char="•"/>
            </a:pPr>
            <a:r>
              <a:rPr lang="en-US" sz="1800" dirty="0">
                <a:latin typeface="Arial" pitchFamily="34" charset="0"/>
                <a:cs typeface="Arial" pitchFamily="34" charset="0"/>
              </a:rPr>
              <a:t>3. **Scalable and Sustainable**: The solution reduces site visits, supports large projects, and aligns with environmental goals.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932123" y="-1908944"/>
            <a:ext cx="9385300" cy="1815882"/>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800" dirty="0">
                <a:latin typeface="Arial" pitchFamily="34" charset="0"/>
                <a:cs typeface="Arial" pitchFamily="34" charset="0"/>
              </a:rPr>
              <a:t>Technologies to be used (e.g. programming languages, frameworks, hardware)</a:t>
            </a:r>
          </a:p>
          <a:p>
            <a:pPr marL="342900" indent="-342900" algn="just">
              <a:buFont typeface="Arial" panose="020B0604020202020204" pitchFamily="34" charset="0"/>
              <a:buChar char="•"/>
            </a:pPr>
            <a:r>
              <a:rPr lang="en-US" sz="2800" dirty="0">
                <a:latin typeface="Arial" pitchFamily="34" charset="0"/>
                <a:cs typeface="Arial" pitchFamily="34" charset="0"/>
              </a:rPr>
              <a:t>Methodology and process for implementation (Flow Charts/Images/ working prototype)</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
        <p:nvSpPr>
          <p:cNvPr id="17" name="Google Shape;66;p14">
            <a:extLst>
              <a:ext uri="{FF2B5EF4-FFF2-40B4-BE49-F238E27FC236}">
                <a16:creationId xmlns:a16="http://schemas.microsoft.com/office/drawing/2014/main" id="{B7725D3E-0F0E-8B08-8DA5-C0B4F7129093}"/>
              </a:ext>
            </a:extLst>
          </p:cNvPr>
          <p:cNvSpPr txBox="1"/>
          <p:nvPr/>
        </p:nvSpPr>
        <p:spPr>
          <a:xfrm>
            <a:off x="7493225" y="3941885"/>
            <a:ext cx="1332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t>Tech Stack :</a:t>
            </a:r>
            <a:endParaRPr b="1" dirty="0"/>
          </a:p>
        </p:txBody>
      </p:sp>
      <p:sp>
        <p:nvSpPr>
          <p:cNvPr id="18" name="Google Shape;67;p14">
            <a:extLst>
              <a:ext uri="{FF2B5EF4-FFF2-40B4-BE49-F238E27FC236}">
                <a16:creationId xmlns:a16="http://schemas.microsoft.com/office/drawing/2014/main" id="{BE50788E-970C-12E9-1EFE-1596B48174D1}"/>
              </a:ext>
            </a:extLst>
          </p:cNvPr>
          <p:cNvSpPr txBox="1"/>
          <p:nvPr/>
        </p:nvSpPr>
        <p:spPr>
          <a:xfrm>
            <a:off x="7648825" y="4316185"/>
            <a:ext cx="4044900" cy="1759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p>
        </p:txBody>
      </p:sp>
      <p:pic>
        <p:nvPicPr>
          <p:cNvPr id="19" name="Google Shape;70;p14">
            <a:extLst>
              <a:ext uri="{FF2B5EF4-FFF2-40B4-BE49-F238E27FC236}">
                <a16:creationId xmlns:a16="http://schemas.microsoft.com/office/drawing/2014/main" id="{AECCECB2-1E2D-9F77-D6F5-FC1D5E8A5CEF}"/>
              </a:ext>
            </a:extLst>
          </p:cNvPr>
          <p:cNvPicPr preferRelativeResize="0"/>
          <p:nvPr/>
        </p:nvPicPr>
        <p:blipFill>
          <a:blip r:embed="rId4">
            <a:alphaModFix/>
          </a:blip>
          <a:stretch>
            <a:fillRect/>
          </a:stretch>
        </p:blipFill>
        <p:spPr>
          <a:xfrm>
            <a:off x="7865476" y="5166173"/>
            <a:ext cx="1038425" cy="296375"/>
          </a:xfrm>
          <a:prstGeom prst="rect">
            <a:avLst/>
          </a:prstGeom>
          <a:noFill/>
          <a:ln>
            <a:noFill/>
          </a:ln>
        </p:spPr>
      </p:pic>
      <p:pic>
        <p:nvPicPr>
          <p:cNvPr id="20" name="Google Shape;71;p14">
            <a:extLst>
              <a:ext uri="{FF2B5EF4-FFF2-40B4-BE49-F238E27FC236}">
                <a16:creationId xmlns:a16="http://schemas.microsoft.com/office/drawing/2014/main" id="{43DF36F9-FCE0-BD0B-05CA-67218D31F99F}"/>
              </a:ext>
            </a:extLst>
          </p:cNvPr>
          <p:cNvPicPr preferRelativeResize="0"/>
          <p:nvPr/>
        </p:nvPicPr>
        <p:blipFill>
          <a:blip r:embed="rId5">
            <a:alphaModFix/>
          </a:blip>
          <a:stretch>
            <a:fillRect/>
          </a:stretch>
        </p:blipFill>
        <p:spPr>
          <a:xfrm>
            <a:off x="7776813" y="4392610"/>
            <a:ext cx="599125" cy="599125"/>
          </a:xfrm>
          <a:prstGeom prst="rect">
            <a:avLst/>
          </a:prstGeom>
          <a:noFill/>
          <a:ln>
            <a:noFill/>
          </a:ln>
        </p:spPr>
      </p:pic>
      <p:pic>
        <p:nvPicPr>
          <p:cNvPr id="21" name="Google Shape;73;p14">
            <a:extLst>
              <a:ext uri="{FF2B5EF4-FFF2-40B4-BE49-F238E27FC236}">
                <a16:creationId xmlns:a16="http://schemas.microsoft.com/office/drawing/2014/main" id="{D0DFA6D1-6471-ADFB-0979-55B06708FEBA}"/>
              </a:ext>
            </a:extLst>
          </p:cNvPr>
          <p:cNvPicPr preferRelativeResize="0"/>
          <p:nvPr/>
        </p:nvPicPr>
        <p:blipFill>
          <a:blip r:embed="rId6">
            <a:alphaModFix/>
          </a:blip>
          <a:stretch>
            <a:fillRect/>
          </a:stretch>
        </p:blipFill>
        <p:spPr>
          <a:xfrm>
            <a:off x="9115337" y="5114284"/>
            <a:ext cx="1202086" cy="400200"/>
          </a:xfrm>
          <a:prstGeom prst="rect">
            <a:avLst/>
          </a:prstGeom>
          <a:noFill/>
          <a:ln>
            <a:noFill/>
          </a:ln>
        </p:spPr>
      </p:pic>
      <p:pic>
        <p:nvPicPr>
          <p:cNvPr id="22" name="Google Shape;74;p14">
            <a:extLst>
              <a:ext uri="{FF2B5EF4-FFF2-40B4-BE49-F238E27FC236}">
                <a16:creationId xmlns:a16="http://schemas.microsoft.com/office/drawing/2014/main" id="{D0FDF1F8-793F-4606-DFB1-13F9B59C743D}"/>
              </a:ext>
            </a:extLst>
          </p:cNvPr>
          <p:cNvPicPr preferRelativeResize="0"/>
          <p:nvPr/>
        </p:nvPicPr>
        <p:blipFill>
          <a:blip r:embed="rId7">
            <a:alphaModFix/>
          </a:blip>
          <a:stretch>
            <a:fillRect/>
          </a:stretch>
        </p:blipFill>
        <p:spPr>
          <a:xfrm>
            <a:off x="10317424" y="4430973"/>
            <a:ext cx="1202099" cy="522397"/>
          </a:xfrm>
          <a:prstGeom prst="rect">
            <a:avLst/>
          </a:prstGeom>
          <a:noFill/>
          <a:ln>
            <a:noFill/>
          </a:ln>
        </p:spPr>
      </p:pic>
      <p:pic>
        <p:nvPicPr>
          <p:cNvPr id="23" name="Google Shape;75;p14">
            <a:extLst>
              <a:ext uri="{FF2B5EF4-FFF2-40B4-BE49-F238E27FC236}">
                <a16:creationId xmlns:a16="http://schemas.microsoft.com/office/drawing/2014/main" id="{D0F26D2D-457B-D743-5234-83CEEA724BEE}"/>
              </a:ext>
            </a:extLst>
          </p:cNvPr>
          <p:cNvPicPr preferRelativeResize="0"/>
          <p:nvPr/>
        </p:nvPicPr>
        <p:blipFill>
          <a:blip r:embed="rId8">
            <a:alphaModFix/>
          </a:blip>
          <a:stretch>
            <a:fillRect/>
          </a:stretch>
        </p:blipFill>
        <p:spPr>
          <a:xfrm>
            <a:off x="10330375" y="5012585"/>
            <a:ext cx="1332899" cy="603580"/>
          </a:xfrm>
          <a:prstGeom prst="rect">
            <a:avLst/>
          </a:prstGeom>
          <a:noFill/>
          <a:ln>
            <a:noFill/>
          </a:ln>
        </p:spPr>
      </p:pic>
      <p:pic>
        <p:nvPicPr>
          <p:cNvPr id="24" name="Google Shape;76;p14">
            <a:extLst>
              <a:ext uri="{FF2B5EF4-FFF2-40B4-BE49-F238E27FC236}">
                <a16:creationId xmlns:a16="http://schemas.microsoft.com/office/drawing/2014/main" id="{19FA17DC-9584-E6B0-4785-83389C8566E1}"/>
              </a:ext>
            </a:extLst>
          </p:cNvPr>
          <p:cNvPicPr preferRelativeResize="0"/>
          <p:nvPr/>
        </p:nvPicPr>
        <p:blipFill>
          <a:blip r:embed="rId9">
            <a:alphaModFix/>
          </a:blip>
          <a:stretch>
            <a:fillRect/>
          </a:stretch>
        </p:blipFill>
        <p:spPr>
          <a:xfrm>
            <a:off x="7778913" y="5566198"/>
            <a:ext cx="1038425" cy="496912"/>
          </a:xfrm>
          <a:prstGeom prst="rect">
            <a:avLst/>
          </a:prstGeom>
          <a:noFill/>
          <a:ln>
            <a:noFill/>
          </a:ln>
        </p:spPr>
      </p:pic>
      <p:pic>
        <p:nvPicPr>
          <p:cNvPr id="25" name="Google Shape;77;p14">
            <a:extLst>
              <a:ext uri="{FF2B5EF4-FFF2-40B4-BE49-F238E27FC236}">
                <a16:creationId xmlns:a16="http://schemas.microsoft.com/office/drawing/2014/main" id="{E14DF06D-5BF3-4C85-63F0-B0F9828E69B2}"/>
              </a:ext>
            </a:extLst>
          </p:cNvPr>
          <p:cNvPicPr preferRelativeResize="0"/>
          <p:nvPr/>
        </p:nvPicPr>
        <p:blipFill>
          <a:blip r:embed="rId10">
            <a:alphaModFix/>
          </a:blip>
          <a:stretch>
            <a:fillRect/>
          </a:stretch>
        </p:blipFill>
        <p:spPr>
          <a:xfrm>
            <a:off x="10792850" y="5514485"/>
            <a:ext cx="522375" cy="522375"/>
          </a:xfrm>
          <a:prstGeom prst="rect">
            <a:avLst/>
          </a:prstGeom>
          <a:noFill/>
          <a:ln>
            <a:noFill/>
          </a:ln>
        </p:spPr>
      </p:pic>
      <p:pic>
        <p:nvPicPr>
          <p:cNvPr id="26" name="Google Shape;79;p14">
            <a:extLst>
              <a:ext uri="{FF2B5EF4-FFF2-40B4-BE49-F238E27FC236}">
                <a16:creationId xmlns:a16="http://schemas.microsoft.com/office/drawing/2014/main" id="{0D03F830-4F83-C4A4-18D5-A19CEB11D160}"/>
              </a:ext>
            </a:extLst>
          </p:cNvPr>
          <p:cNvPicPr preferRelativeResize="0"/>
          <p:nvPr/>
        </p:nvPicPr>
        <p:blipFill>
          <a:blip r:embed="rId11">
            <a:alphaModFix/>
          </a:blip>
          <a:stretch>
            <a:fillRect/>
          </a:stretch>
        </p:blipFill>
        <p:spPr>
          <a:xfrm>
            <a:off x="9211363" y="5571210"/>
            <a:ext cx="993800" cy="496900"/>
          </a:xfrm>
          <a:prstGeom prst="rect">
            <a:avLst/>
          </a:prstGeom>
          <a:noFill/>
          <a:ln>
            <a:noFill/>
          </a:ln>
        </p:spPr>
      </p:pic>
      <p:pic>
        <p:nvPicPr>
          <p:cNvPr id="30" name="Picture 29">
            <a:extLst>
              <a:ext uri="{FF2B5EF4-FFF2-40B4-BE49-F238E27FC236}">
                <a16:creationId xmlns:a16="http://schemas.microsoft.com/office/drawing/2014/main" id="{D2BBDD35-3BAA-8325-5BC5-03FCBFA134E9}"/>
              </a:ext>
            </a:extLst>
          </p:cNvPr>
          <p:cNvPicPr>
            <a:picLocks noChangeAspect="1"/>
          </p:cNvPicPr>
          <p:nvPr/>
        </p:nvPicPr>
        <p:blipFill>
          <a:blip r:embed="rId12"/>
          <a:stretch>
            <a:fillRect/>
          </a:stretch>
        </p:blipFill>
        <p:spPr>
          <a:xfrm>
            <a:off x="8531538" y="4429068"/>
            <a:ext cx="1077582" cy="267924"/>
          </a:xfrm>
          <a:prstGeom prst="rect">
            <a:avLst/>
          </a:prstGeom>
        </p:spPr>
      </p:pic>
      <p:pic>
        <p:nvPicPr>
          <p:cNvPr id="32" name="Picture 31">
            <a:extLst>
              <a:ext uri="{FF2B5EF4-FFF2-40B4-BE49-F238E27FC236}">
                <a16:creationId xmlns:a16="http://schemas.microsoft.com/office/drawing/2014/main" id="{761E7997-0F8A-5C37-1663-4F71240B45BE}"/>
              </a:ext>
            </a:extLst>
          </p:cNvPr>
          <p:cNvPicPr>
            <a:picLocks noChangeAspect="1"/>
          </p:cNvPicPr>
          <p:nvPr/>
        </p:nvPicPr>
        <p:blipFill>
          <a:blip r:embed="rId13"/>
          <a:stretch>
            <a:fillRect/>
          </a:stretch>
        </p:blipFill>
        <p:spPr>
          <a:xfrm flipH="1">
            <a:off x="9750486" y="4444328"/>
            <a:ext cx="425572" cy="425572"/>
          </a:xfrm>
          <a:prstGeom prst="rect">
            <a:avLst/>
          </a:prstGeom>
        </p:spPr>
      </p:pic>
      <p:pic>
        <p:nvPicPr>
          <p:cNvPr id="35" name="Picture 34">
            <a:extLst>
              <a:ext uri="{FF2B5EF4-FFF2-40B4-BE49-F238E27FC236}">
                <a16:creationId xmlns:a16="http://schemas.microsoft.com/office/drawing/2014/main" id="{850EF6DA-3787-0C77-AD55-8214C7761830}"/>
              </a:ext>
            </a:extLst>
          </p:cNvPr>
          <p:cNvPicPr>
            <a:picLocks noChangeAspect="1"/>
          </p:cNvPicPr>
          <p:nvPr/>
        </p:nvPicPr>
        <p:blipFill>
          <a:blip r:embed="rId14"/>
          <a:stretch>
            <a:fillRect/>
          </a:stretch>
        </p:blipFill>
        <p:spPr>
          <a:xfrm>
            <a:off x="8448501" y="4711538"/>
            <a:ext cx="392691" cy="4836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955701" y="2995404"/>
            <a:ext cx="9385300" cy="7725192"/>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Potential challenges and risks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400" dirty="0">
                <a:solidFill>
                  <a:prstClr val="black"/>
                </a:solidFill>
                <a:latin typeface="Arial" pitchFamily="34" charset="0"/>
                <a:cs typeface="Arial" pitchFamily="34" charset="0"/>
              </a:rPr>
              <a:t>1. **Data Quality Issues**: Inconsistent or low-quality images may lead to inaccurate analysis and model predictions, compromising the system's reliability. Ensuring high-quality data collection practices is crucial to mitigate this risk.</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400" dirty="0">
                <a:solidFill>
                  <a:prstClr val="black"/>
                </a:solidFill>
                <a:latin typeface="Arial" pitchFamily="34" charset="0"/>
                <a:cs typeface="Arial" pitchFamily="34" charset="0"/>
              </a:rPr>
              <a:t>2. **Scalability Concerns**: As the number of projects increases, the system may face performance bottlenecks due to high computational demands for processing images and generating 3D models. Efficient architecture and cloud solutions may be necessary to maintain performance.</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4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400" dirty="0">
                <a:solidFill>
                  <a:prstClr val="black"/>
                </a:solidFill>
                <a:latin typeface="Arial" pitchFamily="34" charset="0"/>
                <a:cs typeface="Arial" pitchFamily="34" charset="0"/>
              </a:rPr>
              <a:t>3. **User Adoption and Training**: Resistance from users unfamiliar with technology may hinder adoption, impacting the solution's effectiveness. Providing comprehensive training and support is essential to ensure users can effectively utilize the system.</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8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Strategies</a:t>
            </a:r>
            <a:r>
              <a:rPr kumimoji="0" lang="en-US" sz="2800" b="0"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 for overcoming these challenges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800" baseline="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1. **Implement Robust Data Collection Protocols**: Establish guidelines for capturing high-quality images, including recommendations for lighting, angles, and resolution. Regular training sessions for users on best practices can help ensure consistent data quality.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2. **Optimize System Architecture**: Utilize cloud computing and distributed processing to enhance scalability and manage increased workloads. Regularly monitor system performance and implement optimizations to ensure smooth operation as user demand grows.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3. **Provide Comprehensive Training and Support**: Develop user-friendly documentation and training programs to facilitate user adoption. Offering ongoing technical support and feedback channels can help users feel more comfortable with the technology and encourage its effective use.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
        <p:nvSpPr>
          <p:cNvPr id="2" name="TextBox 1">
            <a:extLst>
              <a:ext uri="{FF2B5EF4-FFF2-40B4-BE49-F238E27FC236}">
                <a16:creationId xmlns:a16="http://schemas.microsoft.com/office/drawing/2014/main" id="{65365923-2971-4B84-0CD5-6D793762D131}"/>
              </a:ext>
            </a:extLst>
          </p:cNvPr>
          <p:cNvSpPr txBox="1"/>
          <p:nvPr/>
        </p:nvSpPr>
        <p:spPr>
          <a:xfrm>
            <a:off x="955701" y="-47625"/>
            <a:ext cx="13258800" cy="3139321"/>
          </a:xfrm>
          <a:prstGeom prst="rect">
            <a:avLst/>
          </a:prstGeom>
          <a:noFill/>
        </p:spPr>
        <p:txBody>
          <a:bodyPr wrap="square" rtlCol="0">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800" dirty="0">
                <a:solidFill>
                  <a:prstClr val="black"/>
                </a:solidFill>
                <a:latin typeface="Arial" pitchFamily="34" charset="0"/>
                <a:cs typeface="Arial" pitchFamily="34" charset="0"/>
              </a:rPr>
              <a:t>1. **Data Quality Assessment**: The feasibility of the data hinges on the quality of the images collected from construction sites. High-resolution images with good lighting and clear details are essential for accurate analysis and model generation, as poor-quality images can lead to misleading results.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8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800" dirty="0">
                <a:solidFill>
                  <a:prstClr val="black"/>
                </a:solidFill>
                <a:latin typeface="Arial" pitchFamily="34" charset="0"/>
                <a:cs typeface="Arial" pitchFamily="34" charset="0"/>
              </a:rPr>
              <a:t>2. **Diversity of Input Data**: Analyzing a diverse set of images representing various construction stages and conditions enhances the robustness of the machine learning algorithms. This diversity ensures that the system can generalize well across different projects and adapt to various construction environments.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8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800" dirty="0">
                <a:solidFill>
                  <a:prstClr val="black"/>
                </a:solidFill>
                <a:latin typeface="Arial" pitchFamily="34" charset="0"/>
                <a:cs typeface="Arial" pitchFamily="34" charset="0"/>
              </a:rPr>
              <a:t>3. **Availability of Historical Data**: Access to historical construction images allows for comparative analysis and progress tracking over time. The feasibility of implementing the solution improves significantly if a sufficient dataset of past project images is available to train the machine learning models effectively.</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403349" y="1224376"/>
            <a:ext cx="9385300" cy="7971413"/>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Potential impact on the target audience</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1. **Enhanced Decision-Making**: The solution will provide construction managers and agencies with accurate, real-time data on project progress, enabling them to make informed decisions promptly. This leads to improved resource allocation and project planning.</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2. **Increased Efficiency**: By reducing the need for frequent on-site visits, the solution allows technical experts to focus on high-value tasks, optimizing their time and effort. This increased efficiency can lead to faster project completion and cost savings.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3. **Greater Transparency and Accountability**: Stakeholders will benefit from improved visibility into construction progress, fostering trust between contractors, project managers, and regulatory agencies. Enhanced reporting capabilities contribute to accountability and compliance with regulations.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Benefits of the solution (social, economic, environmental, etc.)</a:t>
            </a:r>
            <a:endParaRPr lang="en-US" sz="16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pitchFamily="34" charset="0"/>
                <a:cs typeface="Arial" pitchFamily="34" charset="0"/>
              </a:rPr>
              <a:t>1. **Social Benefits**: The solution fosters collaboration among stakeholders by providing a shared platform for monitoring construction progress. This transparency enhances communication and trust between contractors, project managers, and regulatory agencies, leading to stronger partnerships.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6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pitchFamily="34" charset="0"/>
                <a:cs typeface="Arial" pitchFamily="34" charset="0"/>
              </a:rPr>
              <a:t>2. **Economic Benefits**: By streamlining the construction monitoring process, the solution reduces operational costs associated with frequent site visits and manual inspections. Increased efficiency can lead to faster project completions, ultimately resulting in higher profitability for construction firms.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160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600" dirty="0">
                <a:solidFill>
                  <a:prstClr val="black"/>
                </a:solidFill>
                <a:latin typeface="Arial" pitchFamily="34" charset="0"/>
                <a:cs typeface="Arial" pitchFamily="34" charset="0"/>
              </a:rPr>
              <a:t>3. **Environmental Benefits**: The reduction in on-site visits decreases the carbon footprint associated with travel and inspection activities. Additionally, more efficient construction practices supported by accurate monitoring can minimize waste and promote sustainable building methods.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2795263"/>
            <a:ext cx="9385300" cy="523220"/>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noProof="0" dirty="0">
                <a:solidFill>
                  <a:prstClr val="black"/>
                </a:solidFill>
                <a:latin typeface="Arial" pitchFamily="34" charset="0"/>
                <a:cs typeface="Arial" pitchFamily="34" charset="0"/>
              </a:rPr>
              <a:t>Details / Links of the reference and research work</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7543</TotalTime>
  <Words>1104</Words>
  <Application>Microsoft Office PowerPoint</Application>
  <PresentationFormat>Widescreen</PresentationFormat>
  <Paragraphs>90</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TradeGothic</vt:lpstr>
      <vt:lpstr>Arial</vt:lpstr>
      <vt:lpstr>Calibri</vt:lpstr>
      <vt:lpstr>Garamond</vt:lpstr>
      <vt:lpstr>Times New Roman</vt:lpstr>
      <vt:lpstr>Wingdings</vt:lpstr>
      <vt:lpstr>Office Theme</vt:lpstr>
      <vt:lpstr>SMART INDIA HACKATHON 2024</vt:lpstr>
      <vt:lpstr> IDEA TITLE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Alok Choudhary</cp:lastModifiedBy>
  <cp:revision>153</cp:revision>
  <dcterms:created xsi:type="dcterms:W3CDTF">2013-12-12T18:46:50Z</dcterms:created>
  <dcterms:modified xsi:type="dcterms:W3CDTF">2024-09-29T06:30:09Z</dcterms:modified>
  <cp:category/>
</cp:coreProperties>
</file>