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205c2c1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205c2c1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0cb8ad9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0cb8ad9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0cb8ad9c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0cb8ad9c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205c2c1e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205c2c1e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205c2c1e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205c2c1e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0cb8ad9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0cb8ad9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fc3cc8d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fc3cc8d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 answered from the API linked Google Sheet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columns currently 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Contact Name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Membership Type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Start Date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Status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Primary/Inherited?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Institution Type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Institution Type2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Institution Type3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Institution Type4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Chapter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Date joined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Date pack sent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Regional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Contact Type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Organization Name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is Regional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City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State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</a:rPr>
              <a:t>Country</a:t>
            </a:r>
            <a:endParaRPr b="1"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Questions and Columns Used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Where are our members located?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Columns Used - Country, Chapter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/>
              <a:t>How many members joined yearly? 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Columns Used: Join Date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000"/>
              <a:t>Limitation: </a:t>
            </a:r>
            <a:r>
              <a:rPr lang="en-GB" sz="1000"/>
              <a:t>Start date to be added to map this more accurately.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1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Who are our members </a:t>
            </a:r>
            <a:r>
              <a:rPr lang="en-GB" sz="1800">
                <a:solidFill>
                  <a:schemeClr val="dk2"/>
                </a:solidFill>
              </a:rPr>
              <a:t>currently?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634450"/>
            <a:ext cx="8520600" cy="42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What type of organizations do they work for?  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Columns Used - </a:t>
            </a:r>
            <a:r>
              <a:rPr lang="en-GB" sz="1000">
                <a:solidFill>
                  <a:schemeClr val="dk1"/>
                </a:solidFill>
              </a:rPr>
              <a:t>Institution Type, Institution Type2, Institution Type3, Institution Type4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What type of membership do they hold?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Columns Used: Membership type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Are they current/new/lapsed/grace Memberships?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Columns Used: Status, but cancelled/lapsed members cannot be reported 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What is the break-up of Primary members and “Inherited Members”?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</a:rPr>
              <a:t>Membership break-up by Chapter/institution type and type of membership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Columns Used: Chapter, Membership type, Institution Type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16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Columns needed and why </a:t>
            </a:r>
            <a:endParaRPr sz="180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863550"/>
            <a:ext cx="8520600" cy="39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Member Break-up by Gender, Age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Column needed - Gender, DOB (Year to be Extracted and Age to be calculated)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/>
              <a:t>Member Interests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Columns Needed - Special Interests (Splitting of this column needs to be done) 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/>
              <a:t>YoY Member growth, Membership by year of joining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Columns Needed - Start Date, Join Date (Column needs to be split to extract year of joining)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/>
              <a:t>Can the Membership expiry dates be recorded? 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Check with Chris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Check with Chris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/>
              <a:t>Can the Membership expiry dates be recorded? 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/>
              <a:t>Which ID column is used? The ID or the Contact ID column? Kindly add in the relevant one. 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/>
              <a:t>(This is for future reporting so that the ID column acts as the primary key for further reporting)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Objectives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How can we improve engagement -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Who are our passive members, ie who may we lose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Where are our members located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Member renewal rates and percentage retention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new member rates and percentage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lapsed members analysis last 3-5 years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Monthly overview plus a monthly overview by chapter on all the above points including meeting our budget targets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Create dashboard with graphs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-GB"/>
              <a:t>Create a customer journey for each type of member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445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Current Reporting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/>
          <p:nvPr/>
        </p:nvSpPr>
        <p:spPr>
          <a:xfrm>
            <a:off x="151425" y="1120875"/>
            <a:ext cx="2637600" cy="806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CiviCRM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 information, Events and attendance data, Invoices</a:t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>
            <a:off x="3058750" y="1123425"/>
            <a:ext cx="2637600" cy="806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Google Sheet</a:t>
            </a:r>
            <a:endParaRPr b="1"/>
          </a:p>
        </p:txBody>
      </p:sp>
      <p:sp>
        <p:nvSpPr>
          <p:cNvPr id="98" name="Google Shape;98;p20"/>
          <p:cNvSpPr/>
          <p:nvPr/>
        </p:nvSpPr>
        <p:spPr>
          <a:xfrm>
            <a:off x="3058750" y="3547275"/>
            <a:ext cx="2637600" cy="806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Google LookerStudio</a:t>
            </a:r>
            <a:endParaRPr b="1"/>
          </a:p>
        </p:txBody>
      </p:sp>
      <p:cxnSp>
        <p:nvCxnSpPr>
          <p:cNvPr id="99" name="Google Shape;99;p20"/>
          <p:cNvCxnSpPr>
            <a:endCxn id="97" idx="1"/>
          </p:cNvCxnSpPr>
          <p:nvPr/>
        </p:nvCxnSpPr>
        <p:spPr>
          <a:xfrm>
            <a:off x="2789050" y="1523775"/>
            <a:ext cx="269700" cy="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20"/>
          <p:cNvCxnSpPr>
            <a:stCxn id="97" idx="2"/>
            <a:endCxn id="98" idx="0"/>
          </p:cNvCxnSpPr>
          <p:nvPr/>
        </p:nvCxnSpPr>
        <p:spPr>
          <a:xfrm>
            <a:off x="4377550" y="1929525"/>
            <a:ext cx="0" cy="161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1" name="Google Shape;101;p20"/>
          <p:cNvSpPr/>
          <p:nvPr/>
        </p:nvSpPr>
        <p:spPr>
          <a:xfrm>
            <a:off x="7202950" y="734275"/>
            <a:ext cx="1497600" cy="806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2"/>
                </a:solidFill>
              </a:rPr>
              <a:t>Member</a:t>
            </a:r>
            <a:r>
              <a:rPr b="1" lang="en-GB">
                <a:solidFill>
                  <a:schemeClr val="lt2"/>
                </a:solidFill>
              </a:rPr>
              <a:t> Dashboard</a:t>
            </a:r>
            <a:endParaRPr b="1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2" name="Google Shape;102;p20"/>
          <p:cNvSpPr/>
          <p:nvPr/>
        </p:nvSpPr>
        <p:spPr>
          <a:xfrm>
            <a:off x="7753875" y="1540375"/>
            <a:ext cx="395700" cy="2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/>
          <p:nvPr/>
        </p:nvSpPr>
        <p:spPr>
          <a:xfrm>
            <a:off x="7314250" y="1713200"/>
            <a:ext cx="1275000" cy="10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20"/>
          <p:cNvCxnSpPr>
            <a:stCxn id="98" idx="3"/>
            <a:endCxn id="101" idx="1"/>
          </p:cNvCxnSpPr>
          <p:nvPr/>
        </p:nvCxnSpPr>
        <p:spPr>
          <a:xfrm flipH="1" rot="10800000">
            <a:off x="5696350" y="1137225"/>
            <a:ext cx="1506600" cy="2813100"/>
          </a:xfrm>
          <a:prstGeom prst="bent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5" name="Google Shape;105;p20"/>
          <p:cNvSpPr/>
          <p:nvPr/>
        </p:nvSpPr>
        <p:spPr>
          <a:xfrm>
            <a:off x="3126150" y="2105275"/>
            <a:ext cx="2458800" cy="46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Member Data - Fields to be updated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6896650" y="1926975"/>
            <a:ext cx="2110200" cy="155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Summary Statistics</a:t>
            </a:r>
            <a:r>
              <a:rPr lang="en-GB"/>
              <a:t> - Contact type, membership by chapter, New Members, Institution type, Membertype break-up, Members by country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