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83" r:id="rId4"/>
    <p:sldId id="259" r:id="rId5"/>
    <p:sldId id="275" r:id="rId6"/>
    <p:sldId id="278" r:id="rId7"/>
    <p:sldId id="279" r:id="rId8"/>
    <p:sldId id="262" r:id="rId9"/>
    <p:sldId id="263" r:id="rId10"/>
    <p:sldId id="265" r:id="rId11"/>
    <p:sldId id="267" r:id="rId12"/>
    <p:sldId id="280" r:id="rId13"/>
    <p:sldId id="281" r:id="rId14"/>
    <p:sldId id="284" r:id="rId15"/>
    <p:sldId id="282" r:id="rId16"/>
  </p:sldIdLst>
  <p:sldSz cx="18288000" cy="10287000"/>
  <p:notesSz cx="6858000" cy="9144000"/>
  <p:embeddedFontLst>
    <p:embeddedFont>
      <p:font typeface="Be Vietnam" panose="020B0604020202020204" charset="0"/>
      <p:regular r:id="rId18"/>
    </p:embeddedFont>
    <p:embeddedFont>
      <p:font typeface="Be Vietnam Ultra-Bold" panose="020B0604020202020204" charset="0"/>
      <p:regular r:id="rId19"/>
    </p:embeddedFont>
    <p:embeddedFont>
      <p:font typeface="TT Chocolates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8" d="100"/>
          <a:sy n="38" d="100"/>
        </p:scale>
        <p:origin x="102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1A44F7-118A-4933-8688-5B2757E44D02}" type="doc">
      <dgm:prSet loTypeId="urn:microsoft.com/office/officeart/2005/8/layout/cycle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43BB5E74-19B9-47E0-9585-59C5963D1C3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  <a:ln/>
      </dgm:spPr>
      <dgm:t>
        <a:bodyPr/>
        <a:lstStyle/>
        <a:p>
          <a:r>
            <a:rPr lang="en-IN" sz="2400" b="1" dirty="0"/>
            <a:t>Requirement Gathering</a:t>
          </a:r>
        </a:p>
      </dgm:t>
    </dgm:pt>
    <dgm:pt modelId="{CDFF091C-E543-492F-983D-35F33D0A7EE8}" type="parTrans" cxnId="{E4FA5994-796C-4CC8-B25C-F25EF94BE8FB}">
      <dgm:prSet/>
      <dgm:spPr/>
      <dgm:t>
        <a:bodyPr/>
        <a:lstStyle/>
        <a:p>
          <a:endParaRPr lang="en-IN" b="1"/>
        </a:p>
      </dgm:t>
    </dgm:pt>
    <dgm:pt modelId="{B79621BA-BEF5-4DA8-8693-19C94DCC0F14}" type="sibTrans" cxnId="{E4FA5994-796C-4CC8-B25C-F25EF94BE8FB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endParaRPr lang="en-IN" b="1"/>
        </a:p>
      </dgm:t>
    </dgm:pt>
    <dgm:pt modelId="{E47143C8-7B8B-4DDF-B0AA-50CA9A241C9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  <a:ln/>
      </dgm:spPr>
      <dgm:t>
        <a:bodyPr/>
        <a:lstStyle/>
        <a:p>
          <a:r>
            <a:rPr lang="en-IN" sz="2400" b="1" dirty="0"/>
            <a:t>Dashboard Wireframe</a:t>
          </a:r>
        </a:p>
      </dgm:t>
    </dgm:pt>
    <dgm:pt modelId="{97E6051D-5DEB-4E77-9BF4-325558DE654E}" type="parTrans" cxnId="{5247A388-E3EE-4D0B-9A24-76E304FC8B18}">
      <dgm:prSet/>
      <dgm:spPr/>
      <dgm:t>
        <a:bodyPr/>
        <a:lstStyle/>
        <a:p>
          <a:endParaRPr lang="en-IN" b="1"/>
        </a:p>
      </dgm:t>
    </dgm:pt>
    <dgm:pt modelId="{1A62DD6A-376E-45F7-B6D2-8485EC8FBD14}" type="sibTrans" cxnId="{5247A388-E3EE-4D0B-9A24-76E304FC8B18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endParaRPr lang="en-IN" b="1"/>
        </a:p>
      </dgm:t>
    </dgm:pt>
    <dgm:pt modelId="{0C25D4DE-DA4D-4A45-B86E-5F612966596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  <a:ln/>
      </dgm:spPr>
      <dgm:t>
        <a:bodyPr/>
        <a:lstStyle/>
        <a:p>
          <a:r>
            <a:rPr lang="en-IN" sz="2400" b="1" dirty="0"/>
            <a:t>Feedback</a:t>
          </a:r>
        </a:p>
      </dgm:t>
    </dgm:pt>
    <dgm:pt modelId="{E3EE50F9-8CD5-4E34-85EE-388D912113F3}" type="parTrans" cxnId="{1C326AA6-B836-4280-A09B-941EEF69A50B}">
      <dgm:prSet/>
      <dgm:spPr/>
      <dgm:t>
        <a:bodyPr/>
        <a:lstStyle/>
        <a:p>
          <a:endParaRPr lang="en-IN" b="1"/>
        </a:p>
      </dgm:t>
    </dgm:pt>
    <dgm:pt modelId="{E5902B46-F555-4A43-A90F-993871438478}" type="sibTrans" cxnId="{1C326AA6-B836-4280-A09B-941EEF69A50B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endParaRPr lang="en-IN" b="1"/>
        </a:p>
      </dgm:t>
    </dgm:pt>
    <dgm:pt modelId="{E8C00057-7113-4FF0-A6C9-5A687F0204B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  <a:ln/>
      </dgm:spPr>
      <dgm:t>
        <a:bodyPr/>
        <a:lstStyle/>
        <a:p>
          <a:r>
            <a:rPr lang="en-IN" sz="2400" b="1" dirty="0"/>
            <a:t>Dashboard Building</a:t>
          </a:r>
        </a:p>
      </dgm:t>
    </dgm:pt>
    <dgm:pt modelId="{18DB7C92-492E-4038-B6B6-3E7C1FDB6F1A}" type="parTrans" cxnId="{78E17917-15EC-41C9-BAA4-6DB21F82A598}">
      <dgm:prSet/>
      <dgm:spPr/>
      <dgm:t>
        <a:bodyPr/>
        <a:lstStyle/>
        <a:p>
          <a:endParaRPr lang="en-IN" b="1"/>
        </a:p>
      </dgm:t>
    </dgm:pt>
    <dgm:pt modelId="{F0F66833-BFAC-472F-ADB0-F04F321988FA}" type="sibTrans" cxnId="{78E17917-15EC-41C9-BAA4-6DB21F82A598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endParaRPr lang="en-IN" b="1"/>
        </a:p>
      </dgm:t>
    </dgm:pt>
    <dgm:pt modelId="{A6A203CB-C5EE-4E85-A14A-2C678153E5D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  <a:ln/>
      </dgm:spPr>
      <dgm:t>
        <a:bodyPr/>
        <a:lstStyle/>
        <a:p>
          <a:r>
            <a:rPr lang="en-IN" sz="2400" b="1" dirty="0"/>
            <a:t>Stakeholder Identification</a:t>
          </a:r>
        </a:p>
      </dgm:t>
    </dgm:pt>
    <dgm:pt modelId="{A0660553-46B3-4617-A617-7CCEA7615A61}" type="parTrans" cxnId="{2FC85EE2-AE43-40E6-9074-573C65996159}">
      <dgm:prSet/>
      <dgm:spPr/>
      <dgm:t>
        <a:bodyPr/>
        <a:lstStyle/>
        <a:p>
          <a:endParaRPr lang="en-IN" b="1"/>
        </a:p>
      </dgm:t>
    </dgm:pt>
    <dgm:pt modelId="{229BB828-9302-4D6A-B14F-D4F514F60E5E}" type="sibTrans" cxnId="{2FC85EE2-AE43-40E6-9074-573C65996159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endParaRPr lang="en-IN" b="1"/>
        </a:p>
      </dgm:t>
    </dgm:pt>
    <dgm:pt modelId="{DC7EB1D3-4F17-488D-98B4-3172D37B11D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  <a:ln/>
      </dgm:spPr>
      <dgm:t>
        <a:bodyPr/>
        <a:lstStyle/>
        <a:p>
          <a:r>
            <a:rPr lang="en-IN" sz="2400" b="1" dirty="0"/>
            <a:t>Testing</a:t>
          </a:r>
        </a:p>
      </dgm:t>
    </dgm:pt>
    <dgm:pt modelId="{9229118F-A4E8-483F-A749-44EA78AD7998}" type="parTrans" cxnId="{F882B8CB-F92E-4C51-AA04-3160305433D1}">
      <dgm:prSet/>
      <dgm:spPr/>
      <dgm:t>
        <a:bodyPr/>
        <a:lstStyle/>
        <a:p>
          <a:endParaRPr lang="en-IN" b="1"/>
        </a:p>
      </dgm:t>
    </dgm:pt>
    <dgm:pt modelId="{7C9804F0-0FC6-4294-B4C0-4A833AA85EFD}" type="sibTrans" cxnId="{F882B8CB-F92E-4C51-AA04-3160305433D1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endParaRPr lang="en-IN" b="1"/>
        </a:p>
      </dgm:t>
    </dgm:pt>
    <dgm:pt modelId="{2D668F00-06FE-43D5-A4D3-94FBE22713B3}" type="pres">
      <dgm:prSet presAssocID="{D01A44F7-118A-4933-8688-5B2757E44D02}" presName="cycle" presStyleCnt="0">
        <dgm:presLayoutVars>
          <dgm:dir/>
          <dgm:resizeHandles val="exact"/>
        </dgm:presLayoutVars>
      </dgm:prSet>
      <dgm:spPr/>
    </dgm:pt>
    <dgm:pt modelId="{723971E3-BA3A-4E59-B237-061C1627DBEB}" type="pres">
      <dgm:prSet presAssocID="{43BB5E74-19B9-47E0-9585-59C5963D1C3D}" presName="node" presStyleLbl="node1" presStyleIdx="0" presStyleCnt="6" custScaleX="131038" custRadScaleRad="97560" custRadScaleInc="12533">
        <dgm:presLayoutVars>
          <dgm:bulletEnabled val="1"/>
        </dgm:presLayoutVars>
      </dgm:prSet>
      <dgm:spPr/>
    </dgm:pt>
    <dgm:pt modelId="{6E031D8B-BE33-4BB4-8110-B4251E14D061}" type="pres">
      <dgm:prSet presAssocID="{43BB5E74-19B9-47E0-9585-59C5963D1C3D}" presName="spNode" presStyleCnt="0"/>
      <dgm:spPr/>
    </dgm:pt>
    <dgm:pt modelId="{D1FBB364-0D70-4090-9B11-4140C9A25D34}" type="pres">
      <dgm:prSet presAssocID="{B79621BA-BEF5-4DA8-8693-19C94DCC0F14}" presName="sibTrans" presStyleLbl="sibTrans1D1" presStyleIdx="0" presStyleCnt="6"/>
      <dgm:spPr/>
    </dgm:pt>
    <dgm:pt modelId="{F3926957-3221-4246-8092-50EBA56400E2}" type="pres">
      <dgm:prSet presAssocID="{A6A203CB-C5EE-4E85-A14A-2C678153E5DF}" presName="node" presStyleLbl="node1" presStyleIdx="1" presStyleCnt="6" custScaleX="133338">
        <dgm:presLayoutVars>
          <dgm:bulletEnabled val="1"/>
        </dgm:presLayoutVars>
      </dgm:prSet>
      <dgm:spPr/>
    </dgm:pt>
    <dgm:pt modelId="{0A581645-6ACC-4FFD-80F0-BB104E315A32}" type="pres">
      <dgm:prSet presAssocID="{A6A203CB-C5EE-4E85-A14A-2C678153E5DF}" presName="spNode" presStyleCnt="0"/>
      <dgm:spPr/>
    </dgm:pt>
    <dgm:pt modelId="{917E5AD2-419A-43FE-830F-CF6BDDF8BC34}" type="pres">
      <dgm:prSet presAssocID="{229BB828-9302-4D6A-B14F-D4F514F60E5E}" presName="sibTrans" presStyleLbl="sibTrans1D1" presStyleIdx="1" presStyleCnt="6"/>
      <dgm:spPr/>
    </dgm:pt>
    <dgm:pt modelId="{671F885F-B670-49E2-BE10-701F53624015}" type="pres">
      <dgm:prSet presAssocID="{E47143C8-7B8B-4DDF-B0AA-50CA9A241C94}" presName="node" presStyleLbl="node1" presStyleIdx="2" presStyleCnt="6" custScaleX="144855">
        <dgm:presLayoutVars>
          <dgm:bulletEnabled val="1"/>
        </dgm:presLayoutVars>
      </dgm:prSet>
      <dgm:spPr/>
    </dgm:pt>
    <dgm:pt modelId="{7AD64EB0-93AC-4905-8B06-83E917AC03B6}" type="pres">
      <dgm:prSet presAssocID="{E47143C8-7B8B-4DDF-B0AA-50CA9A241C94}" presName="spNode" presStyleCnt="0"/>
      <dgm:spPr/>
    </dgm:pt>
    <dgm:pt modelId="{3F291975-D878-475B-8535-B0E7D487CD8A}" type="pres">
      <dgm:prSet presAssocID="{1A62DD6A-376E-45F7-B6D2-8485EC8FBD14}" presName="sibTrans" presStyleLbl="sibTrans1D1" presStyleIdx="2" presStyleCnt="6"/>
      <dgm:spPr/>
    </dgm:pt>
    <dgm:pt modelId="{0B45E933-4D33-4854-B1E3-2C9EFBFD57AF}" type="pres">
      <dgm:prSet presAssocID="{0C25D4DE-DA4D-4A45-B86E-5F612966596B}" presName="node" presStyleLbl="node1" presStyleIdx="3" presStyleCnt="6" custRadScaleRad="102794">
        <dgm:presLayoutVars>
          <dgm:bulletEnabled val="1"/>
        </dgm:presLayoutVars>
      </dgm:prSet>
      <dgm:spPr/>
    </dgm:pt>
    <dgm:pt modelId="{6C9B43D2-0CD0-4AAE-9B0F-B6619F6F772F}" type="pres">
      <dgm:prSet presAssocID="{0C25D4DE-DA4D-4A45-B86E-5F612966596B}" presName="spNode" presStyleCnt="0"/>
      <dgm:spPr/>
    </dgm:pt>
    <dgm:pt modelId="{39C9AF6A-18B1-40BE-A9C0-A465ACC1CAF5}" type="pres">
      <dgm:prSet presAssocID="{E5902B46-F555-4A43-A90F-993871438478}" presName="sibTrans" presStyleLbl="sibTrans1D1" presStyleIdx="3" presStyleCnt="6"/>
      <dgm:spPr/>
    </dgm:pt>
    <dgm:pt modelId="{31D788C3-EF1D-46E3-B125-E139131604CA}" type="pres">
      <dgm:prSet presAssocID="{E8C00057-7113-4FF0-A6C9-5A687F0204B6}" presName="node" presStyleLbl="node1" presStyleIdx="4" presStyleCnt="6" custScaleX="152900">
        <dgm:presLayoutVars>
          <dgm:bulletEnabled val="1"/>
        </dgm:presLayoutVars>
      </dgm:prSet>
      <dgm:spPr/>
    </dgm:pt>
    <dgm:pt modelId="{9A5DAB30-1CC2-4971-8E89-41A588572B79}" type="pres">
      <dgm:prSet presAssocID="{E8C00057-7113-4FF0-A6C9-5A687F0204B6}" presName="spNode" presStyleCnt="0"/>
      <dgm:spPr/>
    </dgm:pt>
    <dgm:pt modelId="{5E34195A-772E-4C42-973B-913AE3D81594}" type="pres">
      <dgm:prSet presAssocID="{F0F66833-BFAC-472F-ADB0-F04F321988FA}" presName="sibTrans" presStyleLbl="sibTrans1D1" presStyleIdx="4" presStyleCnt="6"/>
      <dgm:spPr/>
    </dgm:pt>
    <dgm:pt modelId="{4B9A12AC-00C5-4892-9E02-B8417981F8B0}" type="pres">
      <dgm:prSet presAssocID="{DC7EB1D3-4F17-488D-98B4-3172D37B11DC}" presName="node" presStyleLbl="node1" presStyleIdx="5" presStyleCnt="6" custScaleX="128739">
        <dgm:presLayoutVars>
          <dgm:bulletEnabled val="1"/>
        </dgm:presLayoutVars>
      </dgm:prSet>
      <dgm:spPr/>
    </dgm:pt>
    <dgm:pt modelId="{33AB5B5B-794F-4A8C-89D3-8B708517646F}" type="pres">
      <dgm:prSet presAssocID="{DC7EB1D3-4F17-488D-98B4-3172D37B11DC}" presName="spNode" presStyleCnt="0"/>
      <dgm:spPr/>
    </dgm:pt>
    <dgm:pt modelId="{EE0C636F-4FEF-42F7-8736-C71DDF3F4269}" type="pres">
      <dgm:prSet presAssocID="{7C9804F0-0FC6-4294-B4C0-4A833AA85EFD}" presName="sibTrans" presStyleLbl="sibTrans1D1" presStyleIdx="5" presStyleCnt="6"/>
      <dgm:spPr/>
    </dgm:pt>
  </dgm:ptLst>
  <dgm:cxnLst>
    <dgm:cxn modelId="{5DC01A01-7EBF-4486-B083-521DAC1AA44D}" type="presOf" srcId="{E5902B46-F555-4A43-A90F-993871438478}" destId="{39C9AF6A-18B1-40BE-A9C0-A465ACC1CAF5}" srcOrd="0" destOrd="0" presId="urn:microsoft.com/office/officeart/2005/8/layout/cycle5"/>
    <dgm:cxn modelId="{78E17917-15EC-41C9-BAA4-6DB21F82A598}" srcId="{D01A44F7-118A-4933-8688-5B2757E44D02}" destId="{E8C00057-7113-4FF0-A6C9-5A687F0204B6}" srcOrd="4" destOrd="0" parTransId="{18DB7C92-492E-4038-B6B6-3E7C1FDB6F1A}" sibTransId="{F0F66833-BFAC-472F-ADB0-F04F321988FA}"/>
    <dgm:cxn modelId="{A8B9801E-D537-465A-A148-3C54DDEF0979}" type="presOf" srcId="{D01A44F7-118A-4933-8688-5B2757E44D02}" destId="{2D668F00-06FE-43D5-A4D3-94FBE22713B3}" srcOrd="0" destOrd="0" presId="urn:microsoft.com/office/officeart/2005/8/layout/cycle5"/>
    <dgm:cxn modelId="{30BFC81E-AB4C-47BA-8707-520657FD6231}" type="presOf" srcId="{A6A203CB-C5EE-4E85-A14A-2C678153E5DF}" destId="{F3926957-3221-4246-8092-50EBA56400E2}" srcOrd="0" destOrd="0" presId="urn:microsoft.com/office/officeart/2005/8/layout/cycle5"/>
    <dgm:cxn modelId="{F062F74E-0F18-4CBC-A50E-8322AD94511E}" type="presOf" srcId="{43BB5E74-19B9-47E0-9585-59C5963D1C3D}" destId="{723971E3-BA3A-4E59-B237-061C1627DBEB}" srcOrd="0" destOrd="0" presId="urn:microsoft.com/office/officeart/2005/8/layout/cycle5"/>
    <dgm:cxn modelId="{4FC57E79-2D95-4401-B92D-CE771541B087}" type="presOf" srcId="{0C25D4DE-DA4D-4A45-B86E-5F612966596B}" destId="{0B45E933-4D33-4854-B1E3-2C9EFBFD57AF}" srcOrd="0" destOrd="0" presId="urn:microsoft.com/office/officeart/2005/8/layout/cycle5"/>
    <dgm:cxn modelId="{835D3884-2A93-4ADD-9944-F18116B23FC7}" type="presOf" srcId="{E8C00057-7113-4FF0-A6C9-5A687F0204B6}" destId="{31D788C3-EF1D-46E3-B125-E139131604CA}" srcOrd="0" destOrd="0" presId="urn:microsoft.com/office/officeart/2005/8/layout/cycle5"/>
    <dgm:cxn modelId="{5247A388-E3EE-4D0B-9A24-76E304FC8B18}" srcId="{D01A44F7-118A-4933-8688-5B2757E44D02}" destId="{E47143C8-7B8B-4DDF-B0AA-50CA9A241C94}" srcOrd="2" destOrd="0" parTransId="{97E6051D-5DEB-4E77-9BF4-325558DE654E}" sibTransId="{1A62DD6A-376E-45F7-B6D2-8485EC8FBD14}"/>
    <dgm:cxn modelId="{E209B289-FB4F-4E6B-83D9-975F475C1736}" type="presOf" srcId="{DC7EB1D3-4F17-488D-98B4-3172D37B11DC}" destId="{4B9A12AC-00C5-4892-9E02-B8417981F8B0}" srcOrd="0" destOrd="0" presId="urn:microsoft.com/office/officeart/2005/8/layout/cycle5"/>
    <dgm:cxn modelId="{C6AC228E-20D9-4226-BDEA-9968E442F905}" type="presOf" srcId="{B79621BA-BEF5-4DA8-8693-19C94DCC0F14}" destId="{D1FBB364-0D70-4090-9B11-4140C9A25D34}" srcOrd="0" destOrd="0" presId="urn:microsoft.com/office/officeart/2005/8/layout/cycle5"/>
    <dgm:cxn modelId="{77BD918E-DA50-4832-B295-F2C0A665C7E0}" type="presOf" srcId="{1A62DD6A-376E-45F7-B6D2-8485EC8FBD14}" destId="{3F291975-D878-475B-8535-B0E7D487CD8A}" srcOrd="0" destOrd="0" presId="urn:microsoft.com/office/officeart/2005/8/layout/cycle5"/>
    <dgm:cxn modelId="{E4FA5994-796C-4CC8-B25C-F25EF94BE8FB}" srcId="{D01A44F7-118A-4933-8688-5B2757E44D02}" destId="{43BB5E74-19B9-47E0-9585-59C5963D1C3D}" srcOrd="0" destOrd="0" parTransId="{CDFF091C-E543-492F-983D-35F33D0A7EE8}" sibTransId="{B79621BA-BEF5-4DA8-8693-19C94DCC0F14}"/>
    <dgm:cxn modelId="{1C993C95-2A49-41D2-82E3-F8C3D21EC0C2}" type="presOf" srcId="{F0F66833-BFAC-472F-ADB0-F04F321988FA}" destId="{5E34195A-772E-4C42-973B-913AE3D81594}" srcOrd="0" destOrd="0" presId="urn:microsoft.com/office/officeart/2005/8/layout/cycle5"/>
    <dgm:cxn modelId="{1C326AA6-B836-4280-A09B-941EEF69A50B}" srcId="{D01A44F7-118A-4933-8688-5B2757E44D02}" destId="{0C25D4DE-DA4D-4A45-B86E-5F612966596B}" srcOrd="3" destOrd="0" parTransId="{E3EE50F9-8CD5-4E34-85EE-388D912113F3}" sibTransId="{E5902B46-F555-4A43-A90F-993871438478}"/>
    <dgm:cxn modelId="{AB8593BC-834A-4606-90A4-C244F68DAFDF}" type="presOf" srcId="{229BB828-9302-4D6A-B14F-D4F514F60E5E}" destId="{917E5AD2-419A-43FE-830F-CF6BDDF8BC34}" srcOrd="0" destOrd="0" presId="urn:microsoft.com/office/officeart/2005/8/layout/cycle5"/>
    <dgm:cxn modelId="{410919C7-89FB-4332-B9B5-390FCF2B4274}" type="presOf" srcId="{E47143C8-7B8B-4DDF-B0AA-50CA9A241C94}" destId="{671F885F-B670-49E2-BE10-701F53624015}" srcOrd="0" destOrd="0" presId="urn:microsoft.com/office/officeart/2005/8/layout/cycle5"/>
    <dgm:cxn modelId="{F882B8CB-F92E-4C51-AA04-3160305433D1}" srcId="{D01A44F7-118A-4933-8688-5B2757E44D02}" destId="{DC7EB1D3-4F17-488D-98B4-3172D37B11DC}" srcOrd="5" destOrd="0" parTransId="{9229118F-A4E8-483F-A749-44EA78AD7998}" sibTransId="{7C9804F0-0FC6-4294-B4C0-4A833AA85EFD}"/>
    <dgm:cxn modelId="{2FC85EE2-AE43-40E6-9074-573C65996159}" srcId="{D01A44F7-118A-4933-8688-5B2757E44D02}" destId="{A6A203CB-C5EE-4E85-A14A-2C678153E5DF}" srcOrd="1" destOrd="0" parTransId="{A0660553-46B3-4617-A617-7CCEA7615A61}" sibTransId="{229BB828-9302-4D6A-B14F-D4F514F60E5E}"/>
    <dgm:cxn modelId="{0327C3FA-36F4-400F-AF72-70F4E03ABA96}" type="presOf" srcId="{7C9804F0-0FC6-4294-B4C0-4A833AA85EFD}" destId="{EE0C636F-4FEF-42F7-8736-C71DDF3F4269}" srcOrd="0" destOrd="0" presId="urn:microsoft.com/office/officeart/2005/8/layout/cycle5"/>
    <dgm:cxn modelId="{65EE5691-D8B2-462E-ACA7-08CE2AC8C4FD}" type="presParOf" srcId="{2D668F00-06FE-43D5-A4D3-94FBE22713B3}" destId="{723971E3-BA3A-4E59-B237-061C1627DBEB}" srcOrd="0" destOrd="0" presId="urn:microsoft.com/office/officeart/2005/8/layout/cycle5"/>
    <dgm:cxn modelId="{35FD42C3-76BE-4F9D-AD2E-FAAD62523ECE}" type="presParOf" srcId="{2D668F00-06FE-43D5-A4D3-94FBE22713B3}" destId="{6E031D8B-BE33-4BB4-8110-B4251E14D061}" srcOrd="1" destOrd="0" presId="urn:microsoft.com/office/officeart/2005/8/layout/cycle5"/>
    <dgm:cxn modelId="{A65C4920-84A8-4570-98DA-526BDD90F5BB}" type="presParOf" srcId="{2D668F00-06FE-43D5-A4D3-94FBE22713B3}" destId="{D1FBB364-0D70-4090-9B11-4140C9A25D34}" srcOrd="2" destOrd="0" presId="urn:microsoft.com/office/officeart/2005/8/layout/cycle5"/>
    <dgm:cxn modelId="{C984B610-7C1F-4314-AF3C-55BFCF5C224A}" type="presParOf" srcId="{2D668F00-06FE-43D5-A4D3-94FBE22713B3}" destId="{F3926957-3221-4246-8092-50EBA56400E2}" srcOrd="3" destOrd="0" presId="urn:microsoft.com/office/officeart/2005/8/layout/cycle5"/>
    <dgm:cxn modelId="{E4CF7B74-1E4E-4A74-82C8-A1923DB2F371}" type="presParOf" srcId="{2D668F00-06FE-43D5-A4D3-94FBE22713B3}" destId="{0A581645-6ACC-4FFD-80F0-BB104E315A32}" srcOrd="4" destOrd="0" presId="urn:microsoft.com/office/officeart/2005/8/layout/cycle5"/>
    <dgm:cxn modelId="{08698150-14BD-4B88-923F-1FC66C457BED}" type="presParOf" srcId="{2D668F00-06FE-43D5-A4D3-94FBE22713B3}" destId="{917E5AD2-419A-43FE-830F-CF6BDDF8BC34}" srcOrd="5" destOrd="0" presId="urn:microsoft.com/office/officeart/2005/8/layout/cycle5"/>
    <dgm:cxn modelId="{ABE5AA56-2707-402C-B8C3-B90B25039095}" type="presParOf" srcId="{2D668F00-06FE-43D5-A4D3-94FBE22713B3}" destId="{671F885F-B670-49E2-BE10-701F53624015}" srcOrd="6" destOrd="0" presId="urn:microsoft.com/office/officeart/2005/8/layout/cycle5"/>
    <dgm:cxn modelId="{F8396499-C117-4C0C-B9B2-6F02B19E4DB4}" type="presParOf" srcId="{2D668F00-06FE-43D5-A4D3-94FBE22713B3}" destId="{7AD64EB0-93AC-4905-8B06-83E917AC03B6}" srcOrd="7" destOrd="0" presId="urn:microsoft.com/office/officeart/2005/8/layout/cycle5"/>
    <dgm:cxn modelId="{89E4D6DA-847C-4519-9A3D-D835B369A5F2}" type="presParOf" srcId="{2D668F00-06FE-43D5-A4D3-94FBE22713B3}" destId="{3F291975-D878-475B-8535-B0E7D487CD8A}" srcOrd="8" destOrd="0" presId="urn:microsoft.com/office/officeart/2005/8/layout/cycle5"/>
    <dgm:cxn modelId="{7F27C1E8-055C-467A-804E-25304ECEFAC9}" type="presParOf" srcId="{2D668F00-06FE-43D5-A4D3-94FBE22713B3}" destId="{0B45E933-4D33-4854-B1E3-2C9EFBFD57AF}" srcOrd="9" destOrd="0" presId="urn:microsoft.com/office/officeart/2005/8/layout/cycle5"/>
    <dgm:cxn modelId="{1092A82A-EB7C-4B9F-A45F-8DB70271A96B}" type="presParOf" srcId="{2D668F00-06FE-43D5-A4D3-94FBE22713B3}" destId="{6C9B43D2-0CD0-4AAE-9B0F-B6619F6F772F}" srcOrd="10" destOrd="0" presId="urn:microsoft.com/office/officeart/2005/8/layout/cycle5"/>
    <dgm:cxn modelId="{3F792E27-8112-446B-8C25-C78D2B446895}" type="presParOf" srcId="{2D668F00-06FE-43D5-A4D3-94FBE22713B3}" destId="{39C9AF6A-18B1-40BE-A9C0-A465ACC1CAF5}" srcOrd="11" destOrd="0" presId="urn:microsoft.com/office/officeart/2005/8/layout/cycle5"/>
    <dgm:cxn modelId="{502C8116-2CF8-4127-9684-9549180119A0}" type="presParOf" srcId="{2D668F00-06FE-43D5-A4D3-94FBE22713B3}" destId="{31D788C3-EF1D-46E3-B125-E139131604CA}" srcOrd="12" destOrd="0" presId="urn:microsoft.com/office/officeart/2005/8/layout/cycle5"/>
    <dgm:cxn modelId="{4EA75441-4CBE-47AF-AC22-E93468A6FEED}" type="presParOf" srcId="{2D668F00-06FE-43D5-A4D3-94FBE22713B3}" destId="{9A5DAB30-1CC2-4971-8E89-41A588572B79}" srcOrd="13" destOrd="0" presId="urn:microsoft.com/office/officeart/2005/8/layout/cycle5"/>
    <dgm:cxn modelId="{6207084A-C0E5-4931-B5CD-D3CC4F2107BD}" type="presParOf" srcId="{2D668F00-06FE-43D5-A4D3-94FBE22713B3}" destId="{5E34195A-772E-4C42-973B-913AE3D81594}" srcOrd="14" destOrd="0" presId="urn:microsoft.com/office/officeart/2005/8/layout/cycle5"/>
    <dgm:cxn modelId="{D3D924E4-F095-490C-B5B8-7AA4AC2DA113}" type="presParOf" srcId="{2D668F00-06FE-43D5-A4D3-94FBE22713B3}" destId="{4B9A12AC-00C5-4892-9E02-B8417981F8B0}" srcOrd="15" destOrd="0" presId="urn:microsoft.com/office/officeart/2005/8/layout/cycle5"/>
    <dgm:cxn modelId="{6C405616-F2DD-481B-9471-973191C55125}" type="presParOf" srcId="{2D668F00-06FE-43D5-A4D3-94FBE22713B3}" destId="{33AB5B5B-794F-4A8C-89D3-8B708517646F}" srcOrd="16" destOrd="0" presId="urn:microsoft.com/office/officeart/2005/8/layout/cycle5"/>
    <dgm:cxn modelId="{FD294EBA-6374-44F7-BC3B-C354DA8BE947}" type="presParOf" srcId="{2D668F00-06FE-43D5-A4D3-94FBE22713B3}" destId="{EE0C636F-4FEF-42F7-8736-C71DDF3F4269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3971E3-BA3A-4E59-B237-061C1627DBEB}">
      <dsp:nvSpPr>
        <dsp:cNvPr id="0" name=""/>
        <dsp:cNvSpPr/>
      </dsp:nvSpPr>
      <dsp:spPr>
        <a:xfrm>
          <a:off x="3458841" y="64657"/>
          <a:ext cx="2125756" cy="1054458"/>
        </a:xfrm>
        <a:prstGeom prst="roundRect">
          <a:avLst/>
        </a:prstGeom>
        <a:noFill/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Requirement Gathering</a:t>
          </a:r>
        </a:p>
      </dsp:txBody>
      <dsp:txXfrm>
        <a:off x="3510315" y="116131"/>
        <a:ext cx="2022808" cy="951510"/>
      </dsp:txXfrm>
    </dsp:sp>
    <dsp:sp modelId="{D1FBB364-0D70-4090-9B11-4140C9A25D34}">
      <dsp:nvSpPr>
        <dsp:cNvPr id="0" name=""/>
        <dsp:cNvSpPr/>
      </dsp:nvSpPr>
      <dsp:spPr>
        <a:xfrm>
          <a:off x="2096816" y="678745"/>
          <a:ext cx="4970410" cy="4970410"/>
        </a:xfrm>
        <a:custGeom>
          <a:avLst/>
          <a:gdLst/>
          <a:ahLst/>
          <a:cxnLst/>
          <a:rect l="0" t="0" r="0" b="0"/>
          <a:pathLst>
            <a:path>
              <a:moveTo>
                <a:pt x="3609961" y="269089"/>
              </a:moveTo>
              <a:arcTo wR="2485205" hR="2485205" stAng="17814563" swAng="564033"/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tailEnd type="arrow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F3926957-3221-4246-8092-50EBA56400E2}">
      <dsp:nvSpPr>
        <dsp:cNvPr id="0" name=""/>
        <dsp:cNvSpPr/>
      </dsp:nvSpPr>
      <dsp:spPr>
        <a:xfrm>
          <a:off x="5486399" y="1244301"/>
          <a:ext cx="2163067" cy="1054458"/>
        </a:xfrm>
        <a:prstGeom prst="roundRect">
          <a:avLst/>
        </a:prstGeom>
        <a:noFill/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Stakeholder Identification</a:t>
          </a:r>
        </a:p>
      </dsp:txBody>
      <dsp:txXfrm>
        <a:off x="5537873" y="1295775"/>
        <a:ext cx="2060119" cy="951510"/>
      </dsp:txXfrm>
    </dsp:sp>
    <dsp:sp modelId="{917E5AD2-419A-43FE-830F-CF6BDDF8BC34}">
      <dsp:nvSpPr>
        <dsp:cNvPr id="0" name=""/>
        <dsp:cNvSpPr/>
      </dsp:nvSpPr>
      <dsp:spPr>
        <a:xfrm>
          <a:off x="1930477" y="528928"/>
          <a:ext cx="4970410" cy="4970410"/>
        </a:xfrm>
        <a:custGeom>
          <a:avLst/>
          <a:gdLst/>
          <a:ahLst/>
          <a:cxnLst/>
          <a:rect l="0" t="0" r="0" b="0"/>
          <a:pathLst>
            <a:path>
              <a:moveTo>
                <a:pt x="4931651" y="2048001"/>
              </a:moveTo>
              <a:arcTo wR="2485205" hR="2485205" stAng="20992059" swAng="1215882"/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tailEnd type="arrow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671F885F-B670-49E2-BE10-701F53624015}">
      <dsp:nvSpPr>
        <dsp:cNvPr id="0" name=""/>
        <dsp:cNvSpPr/>
      </dsp:nvSpPr>
      <dsp:spPr>
        <a:xfrm>
          <a:off x="5392983" y="3729506"/>
          <a:ext cx="2349901" cy="1054458"/>
        </a:xfrm>
        <a:prstGeom prst="roundRect">
          <a:avLst/>
        </a:prstGeom>
        <a:noFill/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Dashboard Wireframe</a:t>
          </a:r>
        </a:p>
      </dsp:txBody>
      <dsp:txXfrm>
        <a:off x="5444457" y="3780980"/>
        <a:ext cx="2246953" cy="951510"/>
      </dsp:txXfrm>
    </dsp:sp>
    <dsp:sp modelId="{3F291975-D878-475B-8535-B0E7D487CD8A}">
      <dsp:nvSpPr>
        <dsp:cNvPr id="0" name=""/>
        <dsp:cNvSpPr/>
      </dsp:nvSpPr>
      <dsp:spPr>
        <a:xfrm>
          <a:off x="1927675" y="531694"/>
          <a:ext cx="4970410" cy="4970410"/>
        </a:xfrm>
        <a:custGeom>
          <a:avLst/>
          <a:gdLst/>
          <a:ahLst/>
          <a:cxnLst/>
          <a:rect l="0" t="0" r="0" b="0"/>
          <a:pathLst>
            <a:path>
              <a:moveTo>
                <a:pt x="4069686" y="4399798"/>
              </a:moveTo>
              <a:arcTo wR="2485205" hR="2485205" stAng="3023368" swAng="925355"/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tailEnd type="arrow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0B45E933-4D33-4854-B1E3-2C9EFBFD57AF}">
      <dsp:nvSpPr>
        <dsp:cNvPr id="0" name=""/>
        <dsp:cNvSpPr/>
      </dsp:nvSpPr>
      <dsp:spPr>
        <a:xfrm>
          <a:off x="3604560" y="4973808"/>
          <a:ext cx="1622244" cy="1054458"/>
        </a:xfrm>
        <a:prstGeom prst="roundRect">
          <a:avLst/>
        </a:prstGeom>
        <a:noFill/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Feedback</a:t>
          </a:r>
        </a:p>
      </dsp:txBody>
      <dsp:txXfrm>
        <a:off x="3656034" y="5025282"/>
        <a:ext cx="1519296" cy="951510"/>
      </dsp:txXfrm>
    </dsp:sp>
    <dsp:sp modelId="{39C9AF6A-18B1-40BE-A9C0-A465ACC1CAF5}">
      <dsp:nvSpPr>
        <dsp:cNvPr id="0" name=""/>
        <dsp:cNvSpPr/>
      </dsp:nvSpPr>
      <dsp:spPr>
        <a:xfrm>
          <a:off x="1933279" y="531694"/>
          <a:ext cx="4970410" cy="4970410"/>
        </a:xfrm>
        <a:custGeom>
          <a:avLst/>
          <a:gdLst/>
          <a:ahLst/>
          <a:cxnLst/>
          <a:rect l="0" t="0" r="0" b="0"/>
          <a:pathLst>
            <a:path>
              <a:moveTo>
                <a:pt x="1466939" y="4752225"/>
              </a:moveTo>
              <a:arcTo wR="2485205" hR="2485205" stAng="6851276" swAng="925355"/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tailEnd type="arrow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31D788C3-EF1D-46E3-B125-E139131604CA}">
      <dsp:nvSpPr>
        <dsp:cNvPr id="0" name=""/>
        <dsp:cNvSpPr/>
      </dsp:nvSpPr>
      <dsp:spPr>
        <a:xfrm>
          <a:off x="1023226" y="3729506"/>
          <a:ext cx="2480411" cy="1054458"/>
        </a:xfrm>
        <a:prstGeom prst="roundRect">
          <a:avLst/>
        </a:prstGeom>
        <a:noFill/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Dashboard Building</a:t>
          </a:r>
        </a:p>
      </dsp:txBody>
      <dsp:txXfrm>
        <a:off x="1074700" y="3780980"/>
        <a:ext cx="2377463" cy="951510"/>
      </dsp:txXfrm>
    </dsp:sp>
    <dsp:sp modelId="{5E34195A-772E-4C42-973B-913AE3D81594}">
      <dsp:nvSpPr>
        <dsp:cNvPr id="0" name=""/>
        <dsp:cNvSpPr/>
      </dsp:nvSpPr>
      <dsp:spPr>
        <a:xfrm>
          <a:off x="1930477" y="528928"/>
          <a:ext cx="4970410" cy="4970410"/>
        </a:xfrm>
        <a:custGeom>
          <a:avLst/>
          <a:gdLst/>
          <a:ahLst/>
          <a:cxnLst/>
          <a:rect l="0" t="0" r="0" b="0"/>
          <a:pathLst>
            <a:path>
              <a:moveTo>
                <a:pt x="38759" y="2922409"/>
              </a:moveTo>
              <a:arcTo wR="2485205" hR="2485205" stAng="10192059" swAng="1215882"/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tailEnd type="arrow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4B9A12AC-00C5-4892-9E02-B8417981F8B0}">
      <dsp:nvSpPr>
        <dsp:cNvPr id="0" name=""/>
        <dsp:cNvSpPr/>
      </dsp:nvSpPr>
      <dsp:spPr>
        <a:xfrm>
          <a:off x="1219201" y="1244301"/>
          <a:ext cx="2088460" cy="1054458"/>
        </a:xfrm>
        <a:prstGeom prst="roundRect">
          <a:avLst/>
        </a:prstGeom>
        <a:noFill/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Testing</a:t>
          </a:r>
        </a:p>
      </dsp:txBody>
      <dsp:txXfrm>
        <a:off x="1270675" y="1295775"/>
        <a:ext cx="1985512" cy="951510"/>
      </dsp:txXfrm>
    </dsp:sp>
    <dsp:sp modelId="{EE0C636F-4FEF-42F7-8736-C71DDF3F4269}">
      <dsp:nvSpPr>
        <dsp:cNvPr id="0" name=""/>
        <dsp:cNvSpPr/>
      </dsp:nvSpPr>
      <dsp:spPr>
        <a:xfrm>
          <a:off x="1807435" y="642312"/>
          <a:ext cx="4970410" cy="4970410"/>
        </a:xfrm>
        <a:custGeom>
          <a:avLst/>
          <a:gdLst/>
          <a:ahLst/>
          <a:cxnLst/>
          <a:rect l="0" t="0" r="0" b="0"/>
          <a:pathLst>
            <a:path>
              <a:moveTo>
                <a:pt x="1005899" y="488232"/>
              </a:moveTo>
              <a:arcTo wR="2485205" hR="2485205" stAng="14008195" swAng="763500"/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tailEnd type="arrow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E15F1-6801-4B74-9E29-D3F494D99F88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AF59-E286-4DEA-8DFC-8294420C5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804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59427-B859-4D68-BF61-9528DD79E6E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49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-4461" r="-20094" b="-471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flipV="1">
            <a:off x="11473866" y="0"/>
            <a:ext cx="7026757" cy="11202077"/>
          </a:xfrm>
          <a:custGeom>
            <a:avLst/>
            <a:gdLst/>
            <a:ahLst/>
            <a:cxnLst/>
            <a:rect l="l" t="t" r="r" b="b"/>
            <a:pathLst>
              <a:path w="7026757" h="11202077">
                <a:moveTo>
                  <a:pt x="0" y="11202077"/>
                </a:moveTo>
                <a:lnTo>
                  <a:pt x="7026757" y="11202077"/>
                </a:lnTo>
                <a:lnTo>
                  <a:pt x="7026757" y="0"/>
                </a:lnTo>
                <a:lnTo>
                  <a:pt x="0" y="0"/>
                </a:lnTo>
                <a:lnTo>
                  <a:pt x="0" y="1120207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255401" y="3142464"/>
            <a:ext cx="11620275" cy="4352505"/>
            <a:chOff x="0" y="0"/>
            <a:chExt cx="3651369" cy="136766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51369" cy="1367661"/>
            </a:xfrm>
            <a:custGeom>
              <a:avLst/>
              <a:gdLst/>
              <a:ahLst/>
              <a:cxnLst/>
              <a:rect l="l" t="t" r="r" b="b"/>
              <a:pathLst>
                <a:path w="3651369" h="1367661">
                  <a:moveTo>
                    <a:pt x="9327" y="0"/>
                  </a:moveTo>
                  <a:lnTo>
                    <a:pt x="3642042" y="0"/>
                  </a:lnTo>
                  <a:cubicBezTo>
                    <a:pt x="3647193" y="0"/>
                    <a:pt x="3651369" y="4176"/>
                    <a:pt x="3651369" y="9327"/>
                  </a:cubicBezTo>
                  <a:lnTo>
                    <a:pt x="3651369" y="1358334"/>
                  </a:lnTo>
                  <a:cubicBezTo>
                    <a:pt x="3651369" y="1360808"/>
                    <a:pt x="3650386" y="1363180"/>
                    <a:pt x="3648637" y="1364930"/>
                  </a:cubicBezTo>
                  <a:cubicBezTo>
                    <a:pt x="3646888" y="1366679"/>
                    <a:pt x="3644516" y="1367661"/>
                    <a:pt x="3642042" y="1367661"/>
                  </a:cubicBezTo>
                  <a:lnTo>
                    <a:pt x="9327" y="1367661"/>
                  </a:lnTo>
                  <a:cubicBezTo>
                    <a:pt x="6854" y="1367661"/>
                    <a:pt x="4481" y="1366679"/>
                    <a:pt x="2732" y="1364930"/>
                  </a:cubicBezTo>
                  <a:cubicBezTo>
                    <a:pt x="983" y="1363180"/>
                    <a:pt x="0" y="1360808"/>
                    <a:pt x="0" y="1358334"/>
                  </a:cubicBezTo>
                  <a:lnTo>
                    <a:pt x="0" y="9327"/>
                  </a:lnTo>
                  <a:cubicBezTo>
                    <a:pt x="0" y="6854"/>
                    <a:pt x="983" y="4481"/>
                    <a:pt x="2732" y="2732"/>
                  </a:cubicBezTo>
                  <a:cubicBezTo>
                    <a:pt x="4481" y="983"/>
                    <a:pt x="6854" y="0"/>
                    <a:pt x="932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195759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3651369" cy="1415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664423" y="534717"/>
            <a:ext cx="3062160" cy="1388547"/>
          </a:xfrm>
          <a:custGeom>
            <a:avLst/>
            <a:gdLst/>
            <a:ahLst/>
            <a:cxnLst/>
            <a:rect l="l" t="t" r="r" b="b"/>
            <a:pathLst>
              <a:path w="3062160" h="1388547">
                <a:moveTo>
                  <a:pt x="0" y="0"/>
                </a:moveTo>
                <a:lnTo>
                  <a:pt x="3062159" y="0"/>
                </a:lnTo>
                <a:lnTo>
                  <a:pt x="3062159" y="1388547"/>
                </a:lnTo>
                <a:lnTo>
                  <a:pt x="0" y="13885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3802782" y="842828"/>
            <a:ext cx="3382629" cy="1032811"/>
          </a:xfrm>
          <a:custGeom>
            <a:avLst/>
            <a:gdLst/>
            <a:ahLst/>
            <a:cxnLst/>
            <a:rect l="l" t="t" r="r" b="b"/>
            <a:pathLst>
              <a:path w="3382629" h="1032811">
                <a:moveTo>
                  <a:pt x="0" y="0"/>
                </a:moveTo>
                <a:lnTo>
                  <a:pt x="3382630" y="0"/>
                </a:lnTo>
                <a:lnTo>
                  <a:pt x="3382630" y="1032811"/>
                </a:lnTo>
                <a:lnTo>
                  <a:pt x="0" y="10328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1698009" y="3799200"/>
            <a:ext cx="10566237" cy="289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4"/>
              </a:lnSpc>
              <a:spcBef>
                <a:spcPct val="0"/>
              </a:spcBef>
            </a:pPr>
            <a:r>
              <a:rPr lang="en-US" sz="5503" b="1" dirty="0">
                <a:solidFill>
                  <a:srgbClr val="33326B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ENHANCING DATA DASHBOARD FOR STREAMLINED INTERACTION AND CLEAR DATA INSIGHTS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55401" y="7811300"/>
            <a:ext cx="6714605" cy="1173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79"/>
              </a:lnSpc>
              <a:spcBef>
                <a:spcPct val="0"/>
              </a:spcBef>
            </a:pPr>
            <a:r>
              <a:rPr lang="en-US" sz="3413" b="1" dirty="0">
                <a:solidFill>
                  <a:srgbClr val="33326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Akanksha </a:t>
            </a:r>
            <a:r>
              <a:rPr lang="en-US" sz="3413" b="1" dirty="0" err="1">
                <a:solidFill>
                  <a:srgbClr val="33326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Shridharani</a:t>
            </a:r>
            <a:endParaRPr lang="en-US" sz="3413" b="1" dirty="0">
              <a:solidFill>
                <a:srgbClr val="33326B"/>
              </a:solidFill>
              <a:latin typeface="Be Vietnam Ultra-Bold"/>
              <a:ea typeface="Be Vietnam Ultra-Bold"/>
              <a:cs typeface="Be Vietnam Ultra-Bold"/>
              <a:sym typeface="Be Vietnam Ultra-Bold"/>
            </a:endParaRPr>
          </a:p>
          <a:p>
            <a:pPr algn="l">
              <a:lnSpc>
                <a:spcPts val="4779"/>
              </a:lnSpc>
              <a:spcBef>
                <a:spcPct val="0"/>
              </a:spcBef>
            </a:pPr>
            <a:r>
              <a:rPr lang="en-US" sz="3413" b="1" dirty="0">
                <a:solidFill>
                  <a:srgbClr val="33326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Pranav Shankaran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A56B78-3579-C0C9-57EB-9B5912C908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15" y="9250006"/>
            <a:ext cx="2548591" cy="50227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-4461" r="-20094" b="-4717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 rot="-5400000">
            <a:off x="-12379513" y="4794102"/>
            <a:ext cx="24012912" cy="7628483"/>
            <a:chOff x="0" y="0"/>
            <a:chExt cx="6324388" cy="200914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24388" cy="2009148"/>
            </a:xfrm>
            <a:custGeom>
              <a:avLst/>
              <a:gdLst/>
              <a:ahLst/>
              <a:cxnLst/>
              <a:rect l="l" t="t" r="r" b="b"/>
              <a:pathLst>
                <a:path w="6324388" h="2009148">
                  <a:moveTo>
                    <a:pt x="0" y="0"/>
                  </a:moveTo>
                  <a:lnTo>
                    <a:pt x="6324388" y="0"/>
                  </a:lnTo>
                  <a:lnTo>
                    <a:pt x="6324388" y="2009148"/>
                  </a:lnTo>
                  <a:lnTo>
                    <a:pt x="0" y="2009148"/>
                  </a:lnTo>
                  <a:close/>
                </a:path>
              </a:pathLst>
            </a:custGeom>
            <a:solidFill>
              <a:srgbClr val="195759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6324388" cy="20567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8100000">
            <a:off x="13844780" y="-3509309"/>
            <a:ext cx="4742111" cy="474211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856" y="0"/>
                  </a:moveTo>
                  <a:lnTo>
                    <a:pt x="789944" y="0"/>
                  </a:lnTo>
                  <a:cubicBezTo>
                    <a:pt x="796006" y="0"/>
                    <a:pt x="801819" y="2408"/>
                    <a:pt x="806106" y="6694"/>
                  </a:cubicBezTo>
                  <a:cubicBezTo>
                    <a:pt x="810392" y="10981"/>
                    <a:pt x="812800" y="16794"/>
                    <a:pt x="812800" y="22856"/>
                  </a:cubicBezTo>
                  <a:lnTo>
                    <a:pt x="812800" y="789944"/>
                  </a:lnTo>
                  <a:cubicBezTo>
                    <a:pt x="812800" y="796006"/>
                    <a:pt x="810392" y="801819"/>
                    <a:pt x="806106" y="806106"/>
                  </a:cubicBezTo>
                  <a:cubicBezTo>
                    <a:pt x="801819" y="810392"/>
                    <a:pt x="796006" y="812800"/>
                    <a:pt x="789944" y="812800"/>
                  </a:cubicBezTo>
                  <a:lnTo>
                    <a:pt x="22856" y="812800"/>
                  </a:lnTo>
                  <a:cubicBezTo>
                    <a:pt x="16794" y="812800"/>
                    <a:pt x="10981" y="810392"/>
                    <a:pt x="6694" y="806106"/>
                  </a:cubicBezTo>
                  <a:cubicBezTo>
                    <a:pt x="2408" y="801819"/>
                    <a:pt x="0" y="796006"/>
                    <a:pt x="0" y="789944"/>
                  </a:cubicBezTo>
                  <a:lnTo>
                    <a:pt x="0" y="22856"/>
                  </a:lnTo>
                  <a:cubicBezTo>
                    <a:pt x="0" y="16794"/>
                    <a:pt x="2408" y="10981"/>
                    <a:pt x="6694" y="6694"/>
                  </a:cubicBezTo>
                  <a:cubicBezTo>
                    <a:pt x="10981" y="2408"/>
                    <a:pt x="16794" y="0"/>
                    <a:pt x="22856" y="0"/>
                  </a:cubicBezTo>
                  <a:close/>
                </a:path>
              </a:pathLst>
            </a:custGeom>
            <a:solidFill>
              <a:srgbClr val="BAD53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2700000">
            <a:off x="18484409" y="-1232802"/>
            <a:ext cx="4742111" cy="474211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856" y="0"/>
                  </a:moveTo>
                  <a:lnTo>
                    <a:pt x="789944" y="0"/>
                  </a:lnTo>
                  <a:cubicBezTo>
                    <a:pt x="796006" y="0"/>
                    <a:pt x="801819" y="2408"/>
                    <a:pt x="806106" y="6694"/>
                  </a:cubicBezTo>
                  <a:cubicBezTo>
                    <a:pt x="810392" y="10981"/>
                    <a:pt x="812800" y="16794"/>
                    <a:pt x="812800" y="22856"/>
                  </a:cubicBezTo>
                  <a:lnTo>
                    <a:pt x="812800" y="789944"/>
                  </a:lnTo>
                  <a:cubicBezTo>
                    <a:pt x="812800" y="796006"/>
                    <a:pt x="810392" y="801819"/>
                    <a:pt x="806106" y="806106"/>
                  </a:cubicBezTo>
                  <a:cubicBezTo>
                    <a:pt x="801819" y="810392"/>
                    <a:pt x="796006" y="812800"/>
                    <a:pt x="789944" y="812800"/>
                  </a:cubicBezTo>
                  <a:lnTo>
                    <a:pt x="22856" y="812800"/>
                  </a:lnTo>
                  <a:cubicBezTo>
                    <a:pt x="16794" y="812800"/>
                    <a:pt x="10981" y="810392"/>
                    <a:pt x="6694" y="806106"/>
                  </a:cubicBezTo>
                  <a:cubicBezTo>
                    <a:pt x="2408" y="801819"/>
                    <a:pt x="0" y="796006"/>
                    <a:pt x="0" y="789944"/>
                  </a:cubicBezTo>
                  <a:lnTo>
                    <a:pt x="0" y="22856"/>
                  </a:lnTo>
                  <a:cubicBezTo>
                    <a:pt x="0" y="16794"/>
                    <a:pt x="2408" y="10981"/>
                    <a:pt x="6694" y="6694"/>
                  </a:cubicBezTo>
                  <a:cubicBezTo>
                    <a:pt x="10981" y="2408"/>
                    <a:pt x="16794" y="0"/>
                    <a:pt x="22856" y="0"/>
                  </a:cubicBezTo>
                  <a:close/>
                </a:path>
              </a:pathLst>
            </a:custGeom>
            <a:solidFill>
              <a:srgbClr val="00685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8100000">
            <a:off x="16677587" y="644672"/>
            <a:ext cx="987162" cy="98716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09796" y="0"/>
                  </a:moveTo>
                  <a:lnTo>
                    <a:pt x="703004" y="0"/>
                  </a:lnTo>
                  <a:cubicBezTo>
                    <a:pt x="732123" y="0"/>
                    <a:pt x="760051" y="11568"/>
                    <a:pt x="780641" y="32159"/>
                  </a:cubicBezTo>
                  <a:cubicBezTo>
                    <a:pt x="801232" y="52749"/>
                    <a:pt x="812800" y="80677"/>
                    <a:pt x="812800" y="109796"/>
                  </a:cubicBezTo>
                  <a:lnTo>
                    <a:pt x="812800" y="703004"/>
                  </a:lnTo>
                  <a:cubicBezTo>
                    <a:pt x="812800" y="732123"/>
                    <a:pt x="801232" y="760051"/>
                    <a:pt x="780641" y="780641"/>
                  </a:cubicBezTo>
                  <a:cubicBezTo>
                    <a:pt x="760051" y="801232"/>
                    <a:pt x="732123" y="812800"/>
                    <a:pt x="703004" y="812800"/>
                  </a:cubicBezTo>
                  <a:lnTo>
                    <a:pt x="109796" y="812800"/>
                  </a:lnTo>
                  <a:cubicBezTo>
                    <a:pt x="80677" y="812800"/>
                    <a:pt x="52749" y="801232"/>
                    <a:pt x="32159" y="780641"/>
                  </a:cubicBezTo>
                  <a:cubicBezTo>
                    <a:pt x="11568" y="760051"/>
                    <a:pt x="0" y="732123"/>
                    <a:pt x="0" y="703004"/>
                  </a:cubicBezTo>
                  <a:lnTo>
                    <a:pt x="0" y="109796"/>
                  </a:lnTo>
                  <a:cubicBezTo>
                    <a:pt x="0" y="80677"/>
                    <a:pt x="11568" y="52749"/>
                    <a:pt x="32159" y="32159"/>
                  </a:cubicBezTo>
                  <a:cubicBezTo>
                    <a:pt x="52749" y="11568"/>
                    <a:pt x="80677" y="0"/>
                    <a:pt x="109796" y="0"/>
                  </a:cubicBezTo>
                  <a:close/>
                </a:path>
              </a:pathLst>
            </a:custGeom>
            <a:solidFill>
              <a:srgbClr val="33326B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8100000">
            <a:off x="16789431" y="1513294"/>
            <a:ext cx="1689807" cy="2103985"/>
            <a:chOff x="0" y="0"/>
            <a:chExt cx="652797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52797" cy="812800"/>
            </a:xfrm>
            <a:custGeom>
              <a:avLst/>
              <a:gdLst/>
              <a:ahLst/>
              <a:cxnLst/>
              <a:rect l="l" t="t" r="r" b="b"/>
              <a:pathLst>
                <a:path w="652797" h="812800">
                  <a:moveTo>
                    <a:pt x="64142" y="0"/>
                  </a:moveTo>
                  <a:lnTo>
                    <a:pt x="588655" y="0"/>
                  </a:lnTo>
                  <a:cubicBezTo>
                    <a:pt x="624080" y="0"/>
                    <a:pt x="652797" y="28717"/>
                    <a:pt x="652797" y="64142"/>
                  </a:cubicBezTo>
                  <a:lnTo>
                    <a:pt x="652797" y="748658"/>
                  </a:lnTo>
                  <a:cubicBezTo>
                    <a:pt x="652797" y="784083"/>
                    <a:pt x="624080" y="812800"/>
                    <a:pt x="588655" y="812800"/>
                  </a:cubicBezTo>
                  <a:lnTo>
                    <a:pt x="64142" y="812800"/>
                  </a:lnTo>
                  <a:cubicBezTo>
                    <a:pt x="28717" y="812800"/>
                    <a:pt x="0" y="784083"/>
                    <a:pt x="0" y="748658"/>
                  </a:cubicBezTo>
                  <a:lnTo>
                    <a:pt x="0" y="64142"/>
                  </a:lnTo>
                  <a:cubicBezTo>
                    <a:pt x="0" y="28717"/>
                    <a:pt x="28717" y="0"/>
                    <a:pt x="64142" y="0"/>
                  </a:cubicBezTo>
                  <a:close/>
                </a:path>
              </a:pathLst>
            </a:custGeom>
            <a:solidFill>
              <a:srgbClr val="BAD53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652797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4051199" y="440224"/>
            <a:ext cx="11631813" cy="2226594"/>
            <a:chOff x="0" y="0"/>
            <a:chExt cx="3654995" cy="69964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54995" cy="699649"/>
            </a:xfrm>
            <a:custGeom>
              <a:avLst/>
              <a:gdLst/>
              <a:ahLst/>
              <a:cxnLst/>
              <a:rect l="l" t="t" r="r" b="b"/>
              <a:pathLst>
                <a:path w="3654995" h="699649">
                  <a:moveTo>
                    <a:pt x="9318" y="0"/>
                  </a:moveTo>
                  <a:lnTo>
                    <a:pt x="3645677" y="0"/>
                  </a:lnTo>
                  <a:cubicBezTo>
                    <a:pt x="3648148" y="0"/>
                    <a:pt x="3650518" y="982"/>
                    <a:pt x="3652265" y="2729"/>
                  </a:cubicBezTo>
                  <a:cubicBezTo>
                    <a:pt x="3654013" y="4477"/>
                    <a:pt x="3654995" y="6847"/>
                    <a:pt x="3654995" y="9318"/>
                  </a:cubicBezTo>
                  <a:lnTo>
                    <a:pt x="3654995" y="690331"/>
                  </a:lnTo>
                  <a:cubicBezTo>
                    <a:pt x="3654995" y="692803"/>
                    <a:pt x="3654013" y="695173"/>
                    <a:pt x="3652265" y="696920"/>
                  </a:cubicBezTo>
                  <a:cubicBezTo>
                    <a:pt x="3650518" y="698668"/>
                    <a:pt x="3648148" y="699649"/>
                    <a:pt x="3645677" y="699649"/>
                  </a:cubicBezTo>
                  <a:lnTo>
                    <a:pt x="9318" y="699649"/>
                  </a:lnTo>
                  <a:cubicBezTo>
                    <a:pt x="6847" y="699649"/>
                    <a:pt x="4477" y="698668"/>
                    <a:pt x="2729" y="696920"/>
                  </a:cubicBezTo>
                  <a:cubicBezTo>
                    <a:pt x="982" y="695173"/>
                    <a:pt x="0" y="692803"/>
                    <a:pt x="0" y="690331"/>
                  </a:cubicBezTo>
                  <a:lnTo>
                    <a:pt x="0" y="9318"/>
                  </a:lnTo>
                  <a:cubicBezTo>
                    <a:pt x="0" y="6847"/>
                    <a:pt x="982" y="4477"/>
                    <a:pt x="2729" y="2729"/>
                  </a:cubicBezTo>
                  <a:cubicBezTo>
                    <a:pt x="4477" y="982"/>
                    <a:pt x="6847" y="0"/>
                    <a:pt x="931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195759"/>
              </a:solidFill>
              <a:prstDash val="solid"/>
              <a:miter/>
            </a:ln>
          </p:spPr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104775"/>
              <a:ext cx="3654995" cy="8044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559"/>
                </a:lnSpc>
              </a:pPr>
              <a:r>
                <a:rPr lang="en-US" sz="5399" b="1" dirty="0">
                  <a:solidFill>
                    <a:srgbClr val="01003B"/>
                  </a:solidFill>
                  <a:latin typeface="Be Vietnam Ultra-Bold"/>
                  <a:ea typeface="Be Vietnam Ultra-Bold"/>
                  <a:cs typeface="Be Vietnam Ultra-Bold"/>
                  <a:sym typeface="Be Vietnam Ultra-Bold"/>
                </a:rPr>
                <a:t>OUR APPROACH</a:t>
              </a:r>
            </a:p>
          </p:txBody>
        </p:sp>
      </p:grpSp>
      <p:sp>
        <p:nvSpPr>
          <p:cNvPr id="21" name="Freeform 21"/>
          <p:cNvSpPr/>
          <p:nvPr/>
        </p:nvSpPr>
        <p:spPr>
          <a:xfrm>
            <a:off x="3781489" y="8916094"/>
            <a:ext cx="2541536" cy="1152468"/>
          </a:xfrm>
          <a:custGeom>
            <a:avLst/>
            <a:gdLst/>
            <a:ahLst/>
            <a:cxnLst/>
            <a:rect l="l" t="t" r="r" b="b"/>
            <a:pathLst>
              <a:path w="2541536" h="1152468">
                <a:moveTo>
                  <a:pt x="0" y="0"/>
                </a:moveTo>
                <a:lnTo>
                  <a:pt x="2541536" y="0"/>
                </a:lnTo>
                <a:lnTo>
                  <a:pt x="2541536" y="1152468"/>
                </a:lnTo>
                <a:lnTo>
                  <a:pt x="0" y="11524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3FC8127D-0009-60D1-046F-282233FD05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0982305"/>
              </p:ext>
            </p:extLst>
          </p:nvPr>
        </p:nvGraphicFramePr>
        <p:xfrm>
          <a:off x="5562600" y="3314700"/>
          <a:ext cx="8766111" cy="6028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-4461" r="-20094" b="-471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flipV="1">
            <a:off x="11261243" y="-457538"/>
            <a:ext cx="7026757" cy="11202077"/>
          </a:xfrm>
          <a:custGeom>
            <a:avLst/>
            <a:gdLst/>
            <a:ahLst/>
            <a:cxnLst/>
            <a:rect l="l" t="t" r="r" b="b"/>
            <a:pathLst>
              <a:path w="7026757" h="11202077">
                <a:moveTo>
                  <a:pt x="0" y="11202076"/>
                </a:moveTo>
                <a:lnTo>
                  <a:pt x="7026757" y="11202076"/>
                </a:lnTo>
                <a:lnTo>
                  <a:pt x="7026757" y="0"/>
                </a:lnTo>
                <a:lnTo>
                  <a:pt x="0" y="0"/>
                </a:lnTo>
                <a:lnTo>
                  <a:pt x="0" y="11202076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917834" y="3331585"/>
            <a:ext cx="11863063" cy="3623830"/>
            <a:chOff x="0" y="0"/>
            <a:chExt cx="3727659" cy="113869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27659" cy="1138694"/>
            </a:xfrm>
            <a:custGeom>
              <a:avLst/>
              <a:gdLst/>
              <a:ahLst/>
              <a:cxnLst/>
              <a:rect l="l" t="t" r="r" b="b"/>
              <a:pathLst>
                <a:path w="3727659" h="1138694">
                  <a:moveTo>
                    <a:pt x="9137" y="0"/>
                  </a:moveTo>
                  <a:lnTo>
                    <a:pt x="3718522" y="0"/>
                  </a:lnTo>
                  <a:cubicBezTo>
                    <a:pt x="3723568" y="0"/>
                    <a:pt x="3727659" y="4091"/>
                    <a:pt x="3727659" y="9137"/>
                  </a:cubicBezTo>
                  <a:lnTo>
                    <a:pt x="3727659" y="1129558"/>
                  </a:lnTo>
                  <a:cubicBezTo>
                    <a:pt x="3727659" y="1134604"/>
                    <a:pt x="3723568" y="1138694"/>
                    <a:pt x="3718522" y="1138694"/>
                  </a:cubicBezTo>
                  <a:lnTo>
                    <a:pt x="9137" y="1138694"/>
                  </a:lnTo>
                  <a:cubicBezTo>
                    <a:pt x="4091" y="1138694"/>
                    <a:pt x="0" y="1134604"/>
                    <a:pt x="0" y="1129558"/>
                  </a:cubicBezTo>
                  <a:lnTo>
                    <a:pt x="0" y="9137"/>
                  </a:lnTo>
                  <a:cubicBezTo>
                    <a:pt x="0" y="4091"/>
                    <a:pt x="4091" y="0"/>
                    <a:pt x="913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195759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3727659" cy="1186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164381" y="3231160"/>
            <a:ext cx="12214144" cy="3624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520"/>
              </a:lnSpc>
            </a:pPr>
            <a:r>
              <a:rPr lang="en-US" sz="10371" b="1">
                <a:solidFill>
                  <a:srgbClr val="33326B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DASHBOARD</a:t>
            </a:r>
          </a:p>
          <a:p>
            <a:pPr algn="l">
              <a:lnSpc>
                <a:spcPts val="14520"/>
              </a:lnSpc>
              <a:spcBef>
                <a:spcPct val="0"/>
              </a:spcBef>
            </a:pPr>
            <a:r>
              <a:rPr lang="en-US" sz="10371" b="1">
                <a:solidFill>
                  <a:srgbClr val="33326B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DEMONSTRATION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14375" y="3106468"/>
            <a:ext cx="12269981" cy="4074064"/>
            <a:chOff x="0" y="0"/>
            <a:chExt cx="3855522" cy="12801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855522" cy="1280169"/>
            </a:xfrm>
            <a:custGeom>
              <a:avLst/>
              <a:gdLst/>
              <a:ahLst/>
              <a:cxnLst/>
              <a:rect l="l" t="t" r="r" b="b"/>
              <a:pathLst>
                <a:path w="3855522" h="1280169">
                  <a:moveTo>
                    <a:pt x="8834" y="0"/>
                  </a:moveTo>
                  <a:lnTo>
                    <a:pt x="3846689" y="0"/>
                  </a:lnTo>
                  <a:cubicBezTo>
                    <a:pt x="3851568" y="0"/>
                    <a:pt x="3855522" y="3955"/>
                    <a:pt x="3855522" y="8834"/>
                  </a:cubicBezTo>
                  <a:lnTo>
                    <a:pt x="3855522" y="1271335"/>
                  </a:lnTo>
                  <a:cubicBezTo>
                    <a:pt x="3855522" y="1276214"/>
                    <a:pt x="3851568" y="1280169"/>
                    <a:pt x="3846689" y="1280169"/>
                  </a:cubicBezTo>
                  <a:lnTo>
                    <a:pt x="8834" y="1280169"/>
                  </a:lnTo>
                  <a:cubicBezTo>
                    <a:pt x="3955" y="1280169"/>
                    <a:pt x="0" y="1276214"/>
                    <a:pt x="0" y="1271335"/>
                  </a:cubicBezTo>
                  <a:lnTo>
                    <a:pt x="0" y="8834"/>
                  </a:lnTo>
                  <a:cubicBezTo>
                    <a:pt x="0" y="3955"/>
                    <a:pt x="3955" y="0"/>
                    <a:pt x="883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195759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3855522" cy="13277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714375" y="8510028"/>
            <a:ext cx="2541536" cy="1152468"/>
          </a:xfrm>
          <a:custGeom>
            <a:avLst/>
            <a:gdLst/>
            <a:ahLst/>
            <a:cxnLst/>
            <a:rect l="l" t="t" r="r" b="b"/>
            <a:pathLst>
              <a:path w="2541536" h="1152468">
                <a:moveTo>
                  <a:pt x="0" y="0"/>
                </a:moveTo>
                <a:lnTo>
                  <a:pt x="2541536" y="0"/>
                </a:lnTo>
                <a:lnTo>
                  <a:pt x="2541536" y="1152469"/>
                </a:lnTo>
                <a:lnTo>
                  <a:pt x="0" y="11524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D802B-2D8E-0D46-B943-9B287EB12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618CB90-60E7-109F-9265-7E40A4E97D67}"/>
              </a:ext>
            </a:extLst>
          </p:cNvPr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-4461" r="-20094" b="-471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E51A72B3-A2E3-6743-E801-2AC9C9B8B717}"/>
              </a:ext>
            </a:extLst>
          </p:cNvPr>
          <p:cNvSpPr/>
          <p:nvPr/>
        </p:nvSpPr>
        <p:spPr>
          <a:xfrm>
            <a:off x="1420864" y="8953401"/>
            <a:ext cx="2541536" cy="1152468"/>
          </a:xfrm>
          <a:custGeom>
            <a:avLst/>
            <a:gdLst/>
            <a:ahLst/>
            <a:cxnLst/>
            <a:rect l="l" t="t" r="r" b="b"/>
            <a:pathLst>
              <a:path w="2541536" h="1152468">
                <a:moveTo>
                  <a:pt x="0" y="0"/>
                </a:moveTo>
                <a:lnTo>
                  <a:pt x="2541536" y="0"/>
                </a:lnTo>
                <a:lnTo>
                  <a:pt x="2541536" y="1152468"/>
                </a:lnTo>
                <a:lnTo>
                  <a:pt x="0" y="11524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84EA42C0-D81B-B4B6-9592-8503892040A0}"/>
              </a:ext>
            </a:extLst>
          </p:cNvPr>
          <p:cNvGrpSpPr/>
          <p:nvPr/>
        </p:nvGrpSpPr>
        <p:grpSpPr>
          <a:xfrm rot="5400000">
            <a:off x="-7193679" y="3239326"/>
            <a:ext cx="12549356" cy="3895402"/>
            <a:chOff x="0" y="0"/>
            <a:chExt cx="3305180" cy="102595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4198C4B6-A4CB-ECA6-7A49-66DE37F3E051}"/>
                </a:ext>
              </a:extLst>
            </p:cNvPr>
            <p:cNvSpPr/>
            <p:nvPr/>
          </p:nvSpPr>
          <p:spPr>
            <a:xfrm>
              <a:off x="0" y="0"/>
              <a:ext cx="3305180" cy="1025949"/>
            </a:xfrm>
            <a:custGeom>
              <a:avLst/>
              <a:gdLst/>
              <a:ahLst/>
              <a:cxnLst/>
              <a:rect l="l" t="t" r="r" b="b"/>
              <a:pathLst>
                <a:path w="3305180" h="1025949">
                  <a:moveTo>
                    <a:pt x="0" y="0"/>
                  </a:moveTo>
                  <a:lnTo>
                    <a:pt x="3305180" y="0"/>
                  </a:lnTo>
                  <a:lnTo>
                    <a:pt x="3305180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195759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63D10D69-2F74-862A-2178-5D95E93B7228}"/>
                </a:ext>
              </a:extLst>
            </p:cNvPr>
            <p:cNvSpPr txBox="1"/>
            <p:nvPr/>
          </p:nvSpPr>
          <p:spPr>
            <a:xfrm>
              <a:off x="0" y="-47625"/>
              <a:ext cx="3305180" cy="1073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3" name="TextBox 11">
            <a:extLst>
              <a:ext uri="{FF2B5EF4-FFF2-40B4-BE49-F238E27FC236}">
                <a16:creationId xmlns:a16="http://schemas.microsoft.com/office/drawing/2014/main" id="{2025136C-2695-2BC9-F038-08C19809446E}"/>
              </a:ext>
            </a:extLst>
          </p:cNvPr>
          <p:cNvSpPr txBox="1"/>
          <p:nvPr/>
        </p:nvSpPr>
        <p:spPr>
          <a:xfrm>
            <a:off x="2542674" y="3543300"/>
            <a:ext cx="12952312" cy="11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83"/>
              </a:lnSpc>
              <a:spcBef>
                <a:spcPct val="0"/>
              </a:spcBef>
            </a:pPr>
            <a:r>
              <a:rPr lang="en-US" sz="4000" dirty="0">
                <a:solidFill>
                  <a:srgbClr val="006855"/>
                </a:solidFill>
                <a:latin typeface="Be Vietnam" panose="020B0604020202020204" charset="0"/>
                <a:ea typeface="Be Vietnam Ultra-Bold"/>
                <a:cs typeface="Be Vietnam Ultra-Bold"/>
                <a:sym typeface="Be Vietnam Ultra-Bold"/>
              </a:rPr>
              <a:t>                                             No. of events attended</a:t>
            </a:r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6CE8D780-6540-A985-2BDE-864BCDB802EE}"/>
              </a:ext>
            </a:extLst>
          </p:cNvPr>
          <p:cNvSpPr txBox="1"/>
          <p:nvPr/>
        </p:nvSpPr>
        <p:spPr>
          <a:xfrm>
            <a:off x="8706996" y="4247158"/>
            <a:ext cx="5969986" cy="11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83"/>
              </a:lnSpc>
              <a:spcBef>
                <a:spcPct val="0"/>
              </a:spcBef>
            </a:pPr>
            <a:r>
              <a:rPr lang="en-US" sz="4000" dirty="0">
                <a:solidFill>
                  <a:srgbClr val="006855"/>
                </a:solidFill>
                <a:latin typeface="Be Vietnam" panose="020B0604020202020204" charset="0"/>
                <a:ea typeface="Be Vietnam Ultra-Bold"/>
                <a:cs typeface="Be Vietnam Ultra-Bold"/>
                <a:sym typeface="Be Vietnam Ultra-Bold"/>
              </a:rPr>
              <a:t>Total Available Events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131E83-5126-908E-06DB-8BBA1CC51A2E}"/>
              </a:ext>
            </a:extLst>
          </p:cNvPr>
          <p:cNvCxnSpPr/>
          <p:nvPr/>
        </p:nvCxnSpPr>
        <p:spPr>
          <a:xfrm>
            <a:off x="8796389" y="4808647"/>
            <a:ext cx="57912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0D6424C-4A01-233D-4809-E724FD9793A7}"/>
              </a:ext>
            </a:extLst>
          </p:cNvPr>
          <p:cNvSpPr txBox="1"/>
          <p:nvPr/>
        </p:nvSpPr>
        <p:spPr>
          <a:xfrm>
            <a:off x="3130501" y="4100761"/>
            <a:ext cx="6199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855"/>
                </a:solidFill>
                <a:latin typeface="Be Vietnam" panose="020B0604020202020204" charset="0"/>
                <a:ea typeface="Be Vietnam Ultra-Bold"/>
                <a:cs typeface="Be Vietnam Ultra-Bold"/>
                <a:sym typeface="Be Vietnam Ultra-Bold"/>
              </a:rPr>
              <a:t>Engagement Level   =</a:t>
            </a:r>
            <a:endParaRPr lang="en-IN" sz="4000" dirty="0">
              <a:latin typeface="Be Vietnam" panose="020B060402020202020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18C58A-0A6A-6C60-7A21-FAFE4578A520}"/>
              </a:ext>
            </a:extLst>
          </p:cNvPr>
          <p:cNvSpPr txBox="1"/>
          <p:nvPr/>
        </p:nvSpPr>
        <p:spPr>
          <a:xfrm>
            <a:off x="14865301" y="4405561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Be Vietnam" panose="020B0604020202020204" charset="0"/>
              </a:rPr>
              <a:t>x 100</a:t>
            </a:r>
          </a:p>
        </p:txBody>
      </p:sp>
      <p:sp>
        <p:nvSpPr>
          <p:cNvPr id="32" name="TextBox 11">
            <a:extLst>
              <a:ext uri="{FF2B5EF4-FFF2-40B4-BE49-F238E27FC236}">
                <a16:creationId xmlns:a16="http://schemas.microsoft.com/office/drawing/2014/main" id="{EEABBA6F-5BB3-BD85-560D-F2B39B9163EA}"/>
              </a:ext>
            </a:extLst>
          </p:cNvPr>
          <p:cNvSpPr txBox="1"/>
          <p:nvPr/>
        </p:nvSpPr>
        <p:spPr>
          <a:xfrm>
            <a:off x="3276600" y="876300"/>
            <a:ext cx="12952312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83"/>
              </a:lnSpc>
              <a:spcBef>
                <a:spcPct val="0"/>
              </a:spcBef>
            </a:pPr>
            <a:r>
              <a:rPr lang="en-US" sz="7774" b="1" dirty="0">
                <a:solidFill>
                  <a:srgbClr val="006855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EVENT ENGAGEMENT LEVEL</a:t>
            </a:r>
          </a:p>
        </p:txBody>
      </p:sp>
    </p:spTree>
    <p:extLst>
      <p:ext uri="{BB962C8B-B14F-4D97-AF65-F5344CB8AC3E}">
        <p14:creationId xmlns:p14="http://schemas.microsoft.com/office/powerpoint/2010/main" val="363998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AB960-3ECD-C74B-A74A-966DEA145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E3F1618-29B1-A228-F057-15A2EDFAC584}"/>
              </a:ext>
            </a:extLst>
          </p:cNvPr>
          <p:cNvSpPr/>
          <p:nvPr/>
        </p:nvSpPr>
        <p:spPr>
          <a:xfrm rot="5400000">
            <a:off x="3967843" y="-4452257"/>
            <a:ext cx="10896600" cy="18810514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-4461" r="-20094" b="-471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E1442AB9-691B-2345-2B9A-92971C78DC49}"/>
              </a:ext>
            </a:extLst>
          </p:cNvPr>
          <p:cNvSpPr/>
          <p:nvPr/>
        </p:nvSpPr>
        <p:spPr>
          <a:xfrm>
            <a:off x="1420864" y="8953401"/>
            <a:ext cx="2541536" cy="1152468"/>
          </a:xfrm>
          <a:custGeom>
            <a:avLst/>
            <a:gdLst/>
            <a:ahLst/>
            <a:cxnLst/>
            <a:rect l="l" t="t" r="r" b="b"/>
            <a:pathLst>
              <a:path w="2541536" h="1152468">
                <a:moveTo>
                  <a:pt x="0" y="0"/>
                </a:moveTo>
                <a:lnTo>
                  <a:pt x="2541536" y="0"/>
                </a:lnTo>
                <a:lnTo>
                  <a:pt x="2541536" y="1152468"/>
                </a:lnTo>
                <a:lnTo>
                  <a:pt x="0" y="11524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5E537EB4-B575-F2A9-79B5-8AF4C6C96E64}"/>
              </a:ext>
            </a:extLst>
          </p:cNvPr>
          <p:cNvGrpSpPr/>
          <p:nvPr/>
        </p:nvGrpSpPr>
        <p:grpSpPr>
          <a:xfrm rot="5400000">
            <a:off x="-7193679" y="3239326"/>
            <a:ext cx="12549356" cy="3895402"/>
            <a:chOff x="0" y="0"/>
            <a:chExt cx="3305180" cy="102595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B30A97E-5A25-41B6-D0B2-46DC2F836EDC}"/>
                </a:ext>
              </a:extLst>
            </p:cNvPr>
            <p:cNvSpPr/>
            <p:nvPr/>
          </p:nvSpPr>
          <p:spPr>
            <a:xfrm>
              <a:off x="0" y="0"/>
              <a:ext cx="3305180" cy="1025949"/>
            </a:xfrm>
            <a:custGeom>
              <a:avLst/>
              <a:gdLst/>
              <a:ahLst/>
              <a:cxnLst/>
              <a:rect l="l" t="t" r="r" b="b"/>
              <a:pathLst>
                <a:path w="3305180" h="1025949">
                  <a:moveTo>
                    <a:pt x="0" y="0"/>
                  </a:moveTo>
                  <a:lnTo>
                    <a:pt x="3305180" y="0"/>
                  </a:lnTo>
                  <a:lnTo>
                    <a:pt x="3305180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195759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CEA4FCC8-61DA-AD62-BDB8-8B344E213AFC}"/>
                </a:ext>
              </a:extLst>
            </p:cNvPr>
            <p:cNvSpPr txBox="1"/>
            <p:nvPr/>
          </p:nvSpPr>
          <p:spPr>
            <a:xfrm>
              <a:off x="0" y="-47625"/>
              <a:ext cx="3305180" cy="1073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32" name="TextBox 11">
            <a:extLst>
              <a:ext uri="{FF2B5EF4-FFF2-40B4-BE49-F238E27FC236}">
                <a16:creationId xmlns:a16="http://schemas.microsoft.com/office/drawing/2014/main" id="{D26EBBC7-7F5E-AF5A-57F1-4404DE0D5681}"/>
              </a:ext>
            </a:extLst>
          </p:cNvPr>
          <p:cNvSpPr txBox="1"/>
          <p:nvPr/>
        </p:nvSpPr>
        <p:spPr>
          <a:xfrm>
            <a:off x="3276600" y="876300"/>
            <a:ext cx="12952312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83"/>
              </a:lnSpc>
              <a:spcBef>
                <a:spcPct val="0"/>
              </a:spcBef>
            </a:pPr>
            <a:r>
              <a:rPr lang="en-US" sz="7774" b="1" dirty="0">
                <a:solidFill>
                  <a:srgbClr val="006855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SCOPE FOR IMPROVEMENT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7A7335B1-F85B-5FA9-A13E-AF421F1D3D50}"/>
              </a:ext>
            </a:extLst>
          </p:cNvPr>
          <p:cNvSpPr txBox="1"/>
          <p:nvPr/>
        </p:nvSpPr>
        <p:spPr>
          <a:xfrm>
            <a:off x="2753252" y="3293178"/>
            <a:ext cx="14391748" cy="86551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l">
              <a:lnSpc>
                <a:spcPts val="6189"/>
              </a:lnSpc>
              <a:buFont typeface="Wingdings" panose="05000000000000000000" pitchFamily="2" charset="2"/>
              <a:buChar char="§"/>
            </a:pPr>
            <a:r>
              <a:rPr lang="en-US" sz="3868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More powerful dashboard tools to be used to handle complex metrics &amp; perform predictive analytics</a:t>
            </a:r>
          </a:p>
          <a:p>
            <a:pPr algn="l">
              <a:lnSpc>
                <a:spcPts val="6189"/>
              </a:lnSpc>
            </a:pPr>
            <a:endParaRPr lang="en-US" sz="3868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571500" indent="-571500" algn="l">
              <a:lnSpc>
                <a:spcPts val="6189"/>
              </a:lnSpc>
              <a:buFont typeface="Wingdings" panose="05000000000000000000" pitchFamily="2" charset="2"/>
              <a:buChar char="§"/>
            </a:pPr>
            <a:r>
              <a:rPr lang="en-US" sz="3868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To “Marry” members data &amp; Events attendance datasets</a:t>
            </a:r>
          </a:p>
          <a:p>
            <a:pPr marL="571500" indent="-571500" algn="l">
              <a:lnSpc>
                <a:spcPts val="6189"/>
              </a:lnSpc>
              <a:buFont typeface="Wingdings" panose="05000000000000000000" pitchFamily="2" charset="2"/>
              <a:buChar char="§"/>
            </a:pPr>
            <a:endParaRPr lang="en-US" sz="3868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571500" indent="-571500" algn="l">
              <a:lnSpc>
                <a:spcPts val="6189"/>
              </a:lnSpc>
              <a:buFont typeface="Wingdings" panose="05000000000000000000" pitchFamily="2" charset="2"/>
              <a:buChar char="§"/>
            </a:pPr>
            <a:r>
              <a:rPr lang="en-US" sz="3868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Engagement Level; Partial Picture Painted</a:t>
            </a:r>
          </a:p>
          <a:p>
            <a:pPr marL="571500" indent="-571500" algn="l">
              <a:lnSpc>
                <a:spcPts val="6189"/>
              </a:lnSpc>
              <a:buFont typeface="Wingdings" panose="05000000000000000000" pitchFamily="2" charset="2"/>
              <a:buChar char="§"/>
            </a:pPr>
            <a:endParaRPr lang="en-US" sz="3868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571500" indent="-571500" algn="l">
              <a:lnSpc>
                <a:spcPts val="6189"/>
              </a:lnSpc>
              <a:buFont typeface="Wingdings" panose="05000000000000000000" pitchFamily="2" charset="2"/>
              <a:buChar char="§"/>
            </a:pPr>
            <a:endParaRPr lang="en-US" sz="3868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571500" indent="-571500" algn="l">
              <a:lnSpc>
                <a:spcPts val="6189"/>
              </a:lnSpc>
              <a:buFont typeface="Wingdings" panose="05000000000000000000" pitchFamily="2" charset="2"/>
              <a:buChar char="§"/>
            </a:pPr>
            <a:endParaRPr lang="en-US" sz="3868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571500" indent="-571500" algn="l">
              <a:lnSpc>
                <a:spcPts val="6189"/>
              </a:lnSpc>
              <a:buFont typeface="Wingdings" panose="05000000000000000000" pitchFamily="2" charset="2"/>
              <a:buChar char="§"/>
            </a:pPr>
            <a:endParaRPr lang="en-US" sz="3868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571500" indent="-571500" algn="l">
              <a:lnSpc>
                <a:spcPts val="6189"/>
              </a:lnSpc>
              <a:buFont typeface="Wingdings" panose="05000000000000000000" pitchFamily="2" charset="2"/>
              <a:buChar char="§"/>
            </a:pPr>
            <a:endParaRPr lang="en-US" sz="3868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</p:spTree>
    <p:extLst>
      <p:ext uri="{BB962C8B-B14F-4D97-AF65-F5344CB8AC3E}">
        <p14:creationId xmlns:p14="http://schemas.microsoft.com/office/powerpoint/2010/main" val="1229588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5F685-5336-E145-C301-44CBC40A9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F5DA62B-EABD-501F-E079-CC5C411C54B0}"/>
              </a:ext>
            </a:extLst>
          </p:cNvPr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-4461" r="-20094" b="-471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BAA8D3E8-A06D-3E03-3A63-0941836B01AB}"/>
              </a:ext>
            </a:extLst>
          </p:cNvPr>
          <p:cNvSpPr/>
          <p:nvPr/>
        </p:nvSpPr>
        <p:spPr>
          <a:xfrm flipV="1">
            <a:off x="11261243" y="-457538"/>
            <a:ext cx="7026757" cy="11202077"/>
          </a:xfrm>
          <a:custGeom>
            <a:avLst/>
            <a:gdLst/>
            <a:ahLst/>
            <a:cxnLst/>
            <a:rect l="l" t="t" r="r" b="b"/>
            <a:pathLst>
              <a:path w="7026757" h="11202077">
                <a:moveTo>
                  <a:pt x="0" y="11202076"/>
                </a:moveTo>
                <a:lnTo>
                  <a:pt x="7026757" y="11202076"/>
                </a:lnTo>
                <a:lnTo>
                  <a:pt x="7026757" y="0"/>
                </a:lnTo>
                <a:lnTo>
                  <a:pt x="0" y="0"/>
                </a:lnTo>
                <a:lnTo>
                  <a:pt x="0" y="11202076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2C758AE0-0B11-D449-01FD-1F0649969CE8}"/>
              </a:ext>
            </a:extLst>
          </p:cNvPr>
          <p:cNvGrpSpPr/>
          <p:nvPr/>
        </p:nvGrpSpPr>
        <p:grpSpPr>
          <a:xfrm>
            <a:off x="917834" y="3331585"/>
            <a:ext cx="11863063" cy="3623830"/>
            <a:chOff x="0" y="0"/>
            <a:chExt cx="3727659" cy="113869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65CF699-8822-004B-1191-605AC8C5BCC6}"/>
                </a:ext>
              </a:extLst>
            </p:cNvPr>
            <p:cNvSpPr/>
            <p:nvPr/>
          </p:nvSpPr>
          <p:spPr>
            <a:xfrm>
              <a:off x="0" y="0"/>
              <a:ext cx="3727659" cy="1138694"/>
            </a:xfrm>
            <a:custGeom>
              <a:avLst/>
              <a:gdLst/>
              <a:ahLst/>
              <a:cxnLst/>
              <a:rect l="l" t="t" r="r" b="b"/>
              <a:pathLst>
                <a:path w="3727659" h="1138694">
                  <a:moveTo>
                    <a:pt x="9137" y="0"/>
                  </a:moveTo>
                  <a:lnTo>
                    <a:pt x="3718522" y="0"/>
                  </a:lnTo>
                  <a:cubicBezTo>
                    <a:pt x="3723568" y="0"/>
                    <a:pt x="3727659" y="4091"/>
                    <a:pt x="3727659" y="9137"/>
                  </a:cubicBezTo>
                  <a:lnTo>
                    <a:pt x="3727659" y="1129558"/>
                  </a:lnTo>
                  <a:cubicBezTo>
                    <a:pt x="3727659" y="1134604"/>
                    <a:pt x="3723568" y="1138694"/>
                    <a:pt x="3718522" y="1138694"/>
                  </a:cubicBezTo>
                  <a:lnTo>
                    <a:pt x="9137" y="1138694"/>
                  </a:lnTo>
                  <a:cubicBezTo>
                    <a:pt x="4091" y="1138694"/>
                    <a:pt x="0" y="1134604"/>
                    <a:pt x="0" y="1129558"/>
                  </a:cubicBezTo>
                  <a:lnTo>
                    <a:pt x="0" y="9137"/>
                  </a:lnTo>
                  <a:cubicBezTo>
                    <a:pt x="0" y="4091"/>
                    <a:pt x="4091" y="0"/>
                    <a:pt x="913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195759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18CA7616-6C4B-BEB5-9632-D2A108166377}"/>
                </a:ext>
              </a:extLst>
            </p:cNvPr>
            <p:cNvSpPr txBox="1"/>
            <p:nvPr/>
          </p:nvSpPr>
          <p:spPr>
            <a:xfrm>
              <a:off x="0" y="-47625"/>
              <a:ext cx="3727659" cy="1186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3CA5CAED-B994-0E57-E6B0-D002C8F9BF84}"/>
              </a:ext>
            </a:extLst>
          </p:cNvPr>
          <p:cNvSpPr txBox="1"/>
          <p:nvPr/>
        </p:nvSpPr>
        <p:spPr>
          <a:xfrm>
            <a:off x="538833" y="4246682"/>
            <a:ext cx="12214144" cy="1793633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>
              <a:lnSpc>
                <a:spcPts val="14520"/>
              </a:lnSpc>
            </a:pPr>
            <a:r>
              <a:rPr lang="en-US" sz="10371" b="1" dirty="0">
                <a:solidFill>
                  <a:srgbClr val="33326B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THANK YOU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EC11682A-FB98-9B9D-AC43-633F612CAE2F}"/>
              </a:ext>
            </a:extLst>
          </p:cNvPr>
          <p:cNvGrpSpPr/>
          <p:nvPr/>
        </p:nvGrpSpPr>
        <p:grpSpPr>
          <a:xfrm>
            <a:off x="757262" y="3180021"/>
            <a:ext cx="12473441" cy="7514994"/>
            <a:chOff x="-63932" y="-1081223"/>
            <a:chExt cx="3919454" cy="2361392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0B866F4A-0A5F-FB04-4B52-3A16566F3FCF}"/>
                </a:ext>
              </a:extLst>
            </p:cNvPr>
            <p:cNvSpPr/>
            <p:nvPr/>
          </p:nvSpPr>
          <p:spPr>
            <a:xfrm>
              <a:off x="-63932" y="-1081223"/>
              <a:ext cx="3855522" cy="1280169"/>
            </a:xfrm>
            <a:custGeom>
              <a:avLst/>
              <a:gdLst/>
              <a:ahLst/>
              <a:cxnLst/>
              <a:rect l="l" t="t" r="r" b="b"/>
              <a:pathLst>
                <a:path w="3855522" h="1280169">
                  <a:moveTo>
                    <a:pt x="8834" y="0"/>
                  </a:moveTo>
                  <a:lnTo>
                    <a:pt x="3846689" y="0"/>
                  </a:lnTo>
                  <a:cubicBezTo>
                    <a:pt x="3851568" y="0"/>
                    <a:pt x="3855522" y="3955"/>
                    <a:pt x="3855522" y="8834"/>
                  </a:cubicBezTo>
                  <a:lnTo>
                    <a:pt x="3855522" y="1271335"/>
                  </a:lnTo>
                  <a:cubicBezTo>
                    <a:pt x="3855522" y="1276214"/>
                    <a:pt x="3851568" y="1280169"/>
                    <a:pt x="3846689" y="1280169"/>
                  </a:cubicBezTo>
                  <a:lnTo>
                    <a:pt x="8834" y="1280169"/>
                  </a:lnTo>
                  <a:cubicBezTo>
                    <a:pt x="3955" y="1280169"/>
                    <a:pt x="0" y="1276214"/>
                    <a:pt x="0" y="1271335"/>
                  </a:cubicBezTo>
                  <a:lnTo>
                    <a:pt x="0" y="8834"/>
                  </a:lnTo>
                  <a:cubicBezTo>
                    <a:pt x="0" y="3955"/>
                    <a:pt x="3955" y="0"/>
                    <a:pt x="883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195759"/>
              </a:solidFill>
              <a:prstDash val="solid"/>
              <a:miter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1BE6F698-6239-7E84-9591-5509B7A8C645}"/>
                </a:ext>
              </a:extLst>
            </p:cNvPr>
            <p:cNvSpPr txBox="1"/>
            <p:nvPr/>
          </p:nvSpPr>
          <p:spPr>
            <a:xfrm>
              <a:off x="0" y="-47625"/>
              <a:ext cx="3855522" cy="13277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A9828DF0-F884-0CA7-8A96-ABF35B40AD46}"/>
              </a:ext>
            </a:extLst>
          </p:cNvPr>
          <p:cNvSpPr/>
          <p:nvPr/>
        </p:nvSpPr>
        <p:spPr>
          <a:xfrm>
            <a:off x="714375" y="8510028"/>
            <a:ext cx="2541536" cy="1152468"/>
          </a:xfrm>
          <a:custGeom>
            <a:avLst/>
            <a:gdLst/>
            <a:ahLst/>
            <a:cxnLst/>
            <a:rect l="l" t="t" r="r" b="b"/>
            <a:pathLst>
              <a:path w="2541536" h="1152468">
                <a:moveTo>
                  <a:pt x="0" y="0"/>
                </a:moveTo>
                <a:lnTo>
                  <a:pt x="2541536" y="0"/>
                </a:lnTo>
                <a:lnTo>
                  <a:pt x="2541536" y="1152469"/>
                </a:lnTo>
                <a:lnTo>
                  <a:pt x="0" y="11524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28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D6A9B-329E-2A92-2E96-CB3EAB2E5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D6FB1FD-BF43-0C78-8788-0281B56DA243}"/>
              </a:ext>
            </a:extLst>
          </p:cNvPr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-4461" r="-20094" b="-471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5E87FC8F-BBD7-972B-52F0-2A768A6CFF21}"/>
              </a:ext>
            </a:extLst>
          </p:cNvPr>
          <p:cNvSpPr/>
          <p:nvPr/>
        </p:nvSpPr>
        <p:spPr>
          <a:xfrm>
            <a:off x="1420864" y="8953401"/>
            <a:ext cx="2541536" cy="1152468"/>
          </a:xfrm>
          <a:custGeom>
            <a:avLst/>
            <a:gdLst/>
            <a:ahLst/>
            <a:cxnLst/>
            <a:rect l="l" t="t" r="r" b="b"/>
            <a:pathLst>
              <a:path w="2541536" h="1152468">
                <a:moveTo>
                  <a:pt x="0" y="0"/>
                </a:moveTo>
                <a:lnTo>
                  <a:pt x="2541536" y="0"/>
                </a:lnTo>
                <a:lnTo>
                  <a:pt x="2541536" y="1152468"/>
                </a:lnTo>
                <a:lnTo>
                  <a:pt x="0" y="11524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9C974E01-626A-B918-3A4F-707860ECE096}"/>
              </a:ext>
            </a:extLst>
          </p:cNvPr>
          <p:cNvGrpSpPr/>
          <p:nvPr/>
        </p:nvGrpSpPr>
        <p:grpSpPr>
          <a:xfrm rot="5400000">
            <a:off x="-7193679" y="3239326"/>
            <a:ext cx="12549356" cy="3895402"/>
            <a:chOff x="0" y="0"/>
            <a:chExt cx="3305180" cy="102595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D7036A70-D283-4ED4-1EF2-8A660DF99279}"/>
                </a:ext>
              </a:extLst>
            </p:cNvPr>
            <p:cNvSpPr/>
            <p:nvPr/>
          </p:nvSpPr>
          <p:spPr>
            <a:xfrm>
              <a:off x="0" y="0"/>
              <a:ext cx="3305180" cy="1025949"/>
            </a:xfrm>
            <a:custGeom>
              <a:avLst/>
              <a:gdLst/>
              <a:ahLst/>
              <a:cxnLst/>
              <a:rect l="l" t="t" r="r" b="b"/>
              <a:pathLst>
                <a:path w="3305180" h="1025949">
                  <a:moveTo>
                    <a:pt x="0" y="0"/>
                  </a:moveTo>
                  <a:lnTo>
                    <a:pt x="3305180" y="0"/>
                  </a:lnTo>
                  <a:lnTo>
                    <a:pt x="3305180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195759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0A9B0041-E956-98DF-4DB0-F4F1A7C68521}"/>
                </a:ext>
              </a:extLst>
            </p:cNvPr>
            <p:cNvSpPr txBox="1"/>
            <p:nvPr/>
          </p:nvSpPr>
          <p:spPr>
            <a:xfrm>
              <a:off x="0" y="-47625"/>
              <a:ext cx="3305180" cy="1073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3" name="TextBox 11">
            <a:extLst>
              <a:ext uri="{FF2B5EF4-FFF2-40B4-BE49-F238E27FC236}">
                <a16:creationId xmlns:a16="http://schemas.microsoft.com/office/drawing/2014/main" id="{F45E49A9-04FC-1F48-13DA-BEF10A6F818F}"/>
              </a:ext>
            </a:extLst>
          </p:cNvPr>
          <p:cNvSpPr txBox="1"/>
          <p:nvPr/>
        </p:nvSpPr>
        <p:spPr>
          <a:xfrm>
            <a:off x="-1179452" y="1761763"/>
            <a:ext cx="16774710" cy="1159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83"/>
              </a:lnSpc>
              <a:spcBef>
                <a:spcPct val="0"/>
              </a:spcBef>
            </a:pPr>
            <a:r>
              <a:rPr lang="en-US" sz="4000" dirty="0">
                <a:solidFill>
                  <a:srgbClr val="006855"/>
                </a:solidFill>
                <a:latin typeface="Be Vietnam" panose="020B0604020202020204" charset="0"/>
                <a:ea typeface="Be Vietnam Ultra-Bold"/>
                <a:cs typeface="Be Vietnam Ultra-Bold"/>
                <a:sym typeface="Be Vietnam Ultra-Bold"/>
              </a:rPr>
              <a:t>                                             Total Members – New members</a:t>
            </a:r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F3EFA3D5-6552-2639-7816-814917A97C5D}"/>
              </a:ext>
            </a:extLst>
          </p:cNvPr>
          <p:cNvSpPr txBox="1"/>
          <p:nvPr/>
        </p:nvSpPr>
        <p:spPr>
          <a:xfrm>
            <a:off x="5823419" y="2566140"/>
            <a:ext cx="7903865" cy="11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83"/>
              </a:lnSpc>
              <a:spcBef>
                <a:spcPct val="0"/>
              </a:spcBef>
            </a:pPr>
            <a:r>
              <a:rPr lang="en-US" sz="4000" dirty="0">
                <a:solidFill>
                  <a:srgbClr val="006855"/>
                </a:solidFill>
                <a:latin typeface="Be Vietnam" panose="020B0604020202020204" charset="0"/>
                <a:ea typeface="Be Vietnam Ultra-Bold"/>
                <a:cs typeface="Be Vietnam Ultra-Bold"/>
                <a:sym typeface="Be Vietnam Ultra-Bold"/>
              </a:rPr>
              <a:t>Total Members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457B77-62EC-E331-1E89-2B34D7FCD322}"/>
              </a:ext>
            </a:extLst>
          </p:cNvPr>
          <p:cNvCxnSpPr>
            <a:cxnSpLocks/>
          </p:cNvCxnSpPr>
          <p:nvPr/>
        </p:nvCxnSpPr>
        <p:spPr>
          <a:xfrm>
            <a:off x="5914429" y="2981558"/>
            <a:ext cx="790590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7090A1D-990A-2EA3-8AD1-E64D372C63FA}"/>
              </a:ext>
            </a:extLst>
          </p:cNvPr>
          <p:cNvSpPr txBox="1"/>
          <p:nvPr/>
        </p:nvSpPr>
        <p:spPr>
          <a:xfrm>
            <a:off x="1752600" y="2627615"/>
            <a:ext cx="6199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855"/>
                </a:solidFill>
                <a:latin typeface="Be Vietnam" panose="020B0604020202020204" charset="0"/>
                <a:ea typeface="Be Vietnam Ultra-Bold"/>
                <a:cs typeface="Be Vietnam Ultra-Bold"/>
                <a:sym typeface="Be Vietnam Ultra-Bold"/>
              </a:rPr>
              <a:t>Retention Rate =</a:t>
            </a:r>
            <a:endParaRPr lang="en-IN" sz="4000" dirty="0">
              <a:latin typeface="Be Vietnam" panose="020B060402020202020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780BFB-A9F9-46BA-624B-A74F2AB2E9EE}"/>
              </a:ext>
            </a:extLst>
          </p:cNvPr>
          <p:cNvSpPr txBox="1"/>
          <p:nvPr/>
        </p:nvSpPr>
        <p:spPr>
          <a:xfrm>
            <a:off x="13907926" y="2629319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Be Vietnam" panose="020B0604020202020204" charset="0"/>
              </a:rPr>
              <a:t>x 100</a:t>
            </a:r>
          </a:p>
        </p:txBody>
      </p:sp>
      <p:sp>
        <p:nvSpPr>
          <p:cNvPr id="32" name="TextBox 11">
            <a:extLst>
              <a:ext uri="{FF2B5EF4-FFF2-40B4-BE49-F238E27FC236}">
                <a16:creationId xmlns:a16="http://schemas.microsoft.com/office/drawing/2014/main" id="{03A17105-FC2B-99C9-2245-BACABDE8B7D7}"/>
              </a:ext>
            </a:extLst>
          </p:cNvPr>
          <p:cNvSpPr txBox="1"/>
          <p:nvPr/>
        </p:nvSpPr>
        <p:spPr>
          <a:xfrm>
            <a:off x="3276600" y="876300"/>
            <a:ext cx="12952312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83"/>
              </a:lnSpc>
              <a:spcBef>
                <a:spcPct val="0"/>
              </a:spcBef>
            </a:pPr>
            <a:r>
              <a:rPr lang="en-US" sz="7774" b="1" dirty="0">
                <a:solidFill>
                  <a:srgbClr val="006855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FORMULAE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F8849-20A5-1885-0FC2-BD1C1E3B23B7}"/>
              </a:ext>
            </a:extLst>
          </p:cNvPr>
          <p:cNvSpPr txBox="1"/>
          <p:nvPr/>
        </p:nvSpPr>
        <p:spPr>
          <a:xfrm>
            <a:off x="1771393" y="4569595"/>
            <a:ext cx="3579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855"/>
                </a:solidFill>
                <a:latin typeface="Be Vietnam" panose="020B0604020202020204" charset="0"/>
                <a:ea typeface="Be Vietnam Ultra-Bold"/>
                <a:cs typeface="Be Vietnam Ultra-Bold"/>
                <a:sym typeface="Be Vietnam Ultra-Bold"/>
              </a:rPr>
              <a:t>Growth(%)=</a:t>
            </a:r>
            <a:endParaRPr lang="en-IN" sz="4000" dirty="0">
              <a:latin typeface="Be Vietnam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14F8BA-8101-4074-F8C7-C8B1AF25BE43}"/>
              </a:ext>
            </a:extLst>
          </p:cNvPr>
          <p:cNvSpPr txBox="1"/>
          <p:nvPr/>
        </p:nvSpPr>
        <p:spPr>
          <a:xfrm>
            <a:off x="5101054" y="4329582"/>
            <a:ext cx="104942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6855"/>
                </a:solidFill>
                <a:latin typeface="Be Vietnam" panose="020B0604020202020204" charset="0"/>
                <a:ea typeface="Be Vietnam Ultra-Bold"/>
                <a:cs typeface="Be Vietnam Ultra-Bold"/>
                <a:sym typeface="Be Vietnam Ultra-Bold"/>
              </a:rPr>
              <a:t>Total Members – Cumulative count of Members from previous years</a:t>
            </a:r>
            <a:endParaRPr lang="en-IN" sz="3200" dirty="0">
              <a:latin typeface="Be Vietnam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8FFAB-4310-031C-BF8C-2A842C7981FE}"/>
              </a:ext>
            </a:extLst>
          </p:cNvPr>
          <p:cNvSpPr txBox="1"/>
          <p:nvPr/>
        </p:nvSpPr>
        <p:spPr>
          <a:xfrm>
            <a:off x="5334000" y="5760294"/>
            <a:ext cx="1257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6855"/>
                </a:solidFill>
                <a:latin typeface="Be Vietnam" panose="020B0604020202020204" charset="0"/>
                <a:ea typeface="Be Vietnam Ultra-Bold"/>
                <a:cs typeface="Be Vietnam Ultra-Bold"/>
                <a:sym typeface="Be Vietnam Ultra-Bold"/>
              </a:rPr>
              <a:t>Cumulative count of Members from previous years</a:t>
            </a:r>
            <a:endParaRPr lang="en-IN" sz="3200" dirty="0">
              <a:latin typeface="Be Vietnam" panose="020B060402020202020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5C534C-8590-8F5A-4912-1C2F8281ED60}"/>
              </a:ext>
            </a:extLst>
          </p:cNvPr>
          <p:cNvCxnSpPr>
            <a:cxnSpLocks/>
          </p:cNvCxnSpPr>
          <p:nvPr/>
        </p:nvCxnSpPr>
        <p:spPr>
          <a:xfrm>
            <a:off x="5191047" y="5609826"/>
            <a:ext cx="102013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2FEAF94-9C4B-DF0A-6D4C-5038E16D094B}"/>
              </a:ext>
            </a:extLst>
          </p:cNvPr>
          <p:cNvSpPr txBox="1"/>
          <p:nvPr/>
        </p:nvSpPr>
        <p:spPr>
          <a:xfrm>
            <a:off x="15657452" y="5158517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Be Vietnam" panose="020B0604020202020204" charset="0"/>
              </a:rPr>
              <a:t>x 100</a:t>
            </a:r>
          </a:p>
        </p:txBody>
      </p:sp>
    </p:spTree>
    <p:extLst>
      <p:ext uri="{BB962C8B-B14F-4D97-AF65-F5344CB8AC3E}">
        <p14:creationId xmlns:p14="http://schemas.microsoft.com/office/powerpoint/2010/main" val="61851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-4461" r="-20094" b="-4717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-1397258" y="-2340370"/>
            <a:ext cx="21640247" cy="5543435"/>
            <a:chOff x="0" y="0"/>
            <a:chExt cx="5699489" cy="14599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699489" cy="1459999"/>
            </a:xfrm>
            <a:custGeom>
              <a:avLst/>
              <a:gdLst/>
              <a:ahLst/>
              <a:cxnLst/>
              <a:rect l="l" t="t" r="r" b="b"/>
              <a:pathLst>
                <a:path w="5699489" h="1459999">
                  <a:moveTo>
                    <a:pt x="0" y="0"/>
                  </a:moveTo>
                  <a:lnTo>
                    <a:pt x="5699489" y="0"/>
                  </a:lnTo>
                  <a:lnTo>
                    <a:pt x="5699489" y="1459999"/>
                  </a:lnTo>
                  <a:lnTo>
                    <a:pt x="0" y="1459999"/>
                  </a:lnTo>
                  <a:close/>
                </a:path>
              </a:pathLst>
            </a:custGeom>
            <a:solidFill>
              <a:srgbClr val="BAD53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5699489" cy="15076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8100000">
            <a:off x="11777297" y="-2592650"/>
            <a:ext cx="5453301" cy="545330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9875" y="0"/>
                  </a:moveTo>
                  <a:lnTo>
                    <a:pt x="792925" y="0"/>
                  </a:lnTo>
                  <a:cubicBezTo>
                    <a:pt x="803901" y="0"/>
                    <a:pt x="812800" y="8899"/>
                    <a:pt x="812800" y="19875"/>
                  </a:cubicBezTo>
                  <a:lnTo>
                    <a:pt x="812800" y="792925"/>
                  </a:lnTo>
                  <a:cubicBezTo>
                    <a:pt x="812800" y="803901"/>
                    <a:pt x="803901" y="812800"/>
                    <a:pt x="792925" y="812800"/>
                  </a:cubicBezTo>
                  <a:lnTo>
                    <a:pt x="19875" y="812800"/>
                  </a:lnTo>
                  <a:cubicBezTo>
                    <a:pt x="8899" y="812800"/>
                    <a:pt x="0" y="803901"/>
                    <a:pt x="0" y="792925"/>
                  </a:cubicBezTo>
                  <a:lnTo>
                    <a:pt x="0" y="19875"/>
                  </a:lnTo>
                  <a:cubicBezTo>
                    <a:pt x="0" y="8899"/>
                    <a:pt x="8899" y="0"/>
                    <a:pt x="19875" y="0"/>
                  </a:cubicBezTo>
                  <a:close/>
                </a:path>
              </a:pathLst>
            </a:custGeom>
            <a:solidFill>
              <a:srgbClr val="00685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2700000">
            <a:off x="17110038" y="25272"/>
            <a:ext cx="5453301" cy="545330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9875" y="0"/>
                  </a:moveTo>
                  <a:lnTo>
                    <a:pt x="792925" y="0"/>
                  </a:lnTo>
                  <a:cubicBezTo>
                    <a:pt x="803901" y="0"/>
                    <a:pt x="812800" y="8899"/>
                    <a:pt x="812800" y="19875"/>
                  </a:cubicBezTo>
                  <a:lnTo>
                    <a:pt x="812800" y="792925"/>
                  </a:lnTo>
                  <a:cubicBezTo>
                    <a:pt x="812800" y="803901"/>
                    <a:pt x="803901" y="812800"/>
                    <a:pt x="792925" y="812800"/>
                  </a:cubicBezTo>
                  <a:lnTo>
                    <a:pt x="19875" y="812800"/>
                  </a:lnTo>
                  <a:cubicBezTo>
                    <a:pt x="8899" y="812800"/>
                    <a:pt x="0" y="803901"/>
                    <a:pt x="0" y="792925"/>
                  </a:cubicBezTo>
                  <a:lnTo>
                    <a:pt x="0" y="19875"/>
                  </a:lnTo>
                  <a:cubicBezTo>
                    <a:pt x="0" y="8899"/>
                    <a:pt x="8899" y="0"/>
                    <a:pt x="19875" y="0"/>
                  </a:cubicBezTo>
                  <a:close/>
                </a:path>
              </a:pathLst>
            </a:custGeom>
            <a:solidFill>
              <a:srgbClr val="00685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8100000">
            <a:off x="15407368" y="2184317"/>
            <a:ext cx="1135210" cy="113521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95477" y="0"/>
                  </a:moveTo>
                  <a:lnTo>
                    <a:pt x="717323" y="0"/>
                  </a:lnTo>
                  <a:cubicBezTo>
                    <a:pt x="742645" y="0"/>
                    <a:pt x="766930" y="10059"/>
                    <a:pt x="784835" y="27965"/>
                  </a:cubicBezTo>
                  <a:cubicBezTo>
                    <a:pt x="802741" y="45870"/>
                    <a:pt x="812800" y="70155"/>
                    <a:pt x="812800" y="95477"/>
                  </a:cubicBezTo>
                  <a:lnTo>
                    <a:pt x="812800" y="717323"/>
                  </a:lnTo>
                  <a:cubicBezTo>
                    <a:pt x="812800" y="742645"/>
                    <a:pt x="802741" y="766930"/>
                    <a:pt x="784835" y="784835"/>
                  </a:cubicBezTo>
                  <a:cubicBezTo>
                    <a:pt x="766930" y="802741"/>
                    <a:pt x="742645" y="812800"/>
                    <a:pt x="717323" y="812800"/>
                  </a:cubicBezTo>
                  <a:lnTo>
                    <a:pt x="95477" y="812800"/>
                  </a:lnTo>
                  <a:cubicBezTo>
                    <a:pt x="70155" y="812800"/>
                    <a:pt x="45870" y="802741"/>
                    <a:pt x="27965" y="784835"/>
                  </a:cubicBezTo>
                  <a:cubicBezTo>
                    <a:pt x="10059" y="766930"/>
                    <a:pt x="0" y="742645"/>
                    <a:pt x="0" y="717323"/>
                  </a:cubicBezTo>
                  <a:lnTo>
                    <a:pt x="0" y="95477"/>
                  </a:lnTo>
                  <a:cubicBezTo>
                    <a:pt x="0" y="70155"/>
                    <a:pt x="10059" y="45870"/>
                    <a:pt x="27965" y="27965"/>
                  </a:cubicBezTo>
                  <a:cubicBezTo>
                    <a:pt x="45870" y="10059"/>
                    <a:pt x="70155" y="0"/>
                    <a:pt x="95477" y="0"/>
                  </a:cubicBezTo>
                  <a:close/>
                </a:path>
              </a:pathLst>
            </a:custGeom>
            <a:solidFill>
              <a:srgbClr val="BAD53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028700" y="4384830"/>
            <a:ext cx="3120284" cy="3120284"/>
          </a:xfrm>
          <a:custGeom>
            <a:avLst/>
            <a:gdLst/>
            <a:ahLst/>
            <a:cxnLst/>
            <a:rect l="l" t="t" r="r" b="b"/>
            <a:pathLst>
              <a:path w="3120284" h="3120284">
                <a:moveTo>
                  <a:pt x="0" y="0"/>
                </a:moveTo>
                <a:lnTo>
                  <a:pt x="3120284" y="0"/>
                </a:lnTo>
                <a:lnTo>
                  <a:pt x="3120284" y="3120284"/>
                </a:lnTo>
                <a:lnTo>
                  <a:pt x="0" y="31202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>
            <a:off x="5198644" y="4384830"/>
            <a:ext cx="3120284" cy="3120284"/>
          </a:xfrm>
          <a:custGeom>
            <a:avLst/>
            <a:gdLst/>
            <a:ahLst/>
            <a:cxnLst/>
            <a:rect l="l" t="t" r="r" b="b"/>
            <a:pathLst>
              <a:path w="3120284" h="3120284">
                <a:moveTo>
                  <a:pt x="0" y="0"/>
                </a:moveTo>
                <a:lnTo>
                  <a:pt x="3120283" y="0"/>
                </a:lnTo>
                <a:lnTo>
                  <a:pt x="3120283" y="3120284"/>
                </a:lnTo>
                <a:lnTo>
                  <a:pt x="0" y="31202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>
            <a:off x="9366677" y="4384830"/>
            <a:ext cx="3120284" cy="3120284"/>
          </a:xfrm>
          <a:custGeom>
            <a:avLst/>
            <a:gdLst/>
            <a:ahLst/>
            <a:cxnLst/>
            <a:rect l="l" t="t" r="r" b="b"/>
            <a:pathLst>
              <a:path w="3120284" h="3120284">
                <a:moveTo>
                  <a:pt x="0" y="0"/>
                </a:moveTo>
                <a:lnTo>
                  <a:pt x="3120284" y="0"/>
                </a:lnTo>
                <a:lnTo>
                  <a:pt x="3120284" y="3120284"/>
                </a:lnTo>
                <a:lnTo>
                  <a:pt x="0" y="31202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13534711" y="4384830"/>
            <a:ext cx="3120284" cy="3120284"/>
          </a:xfrm>
          <a:custGeom>
            <a:avLst/>
            <a:gdLst/>
            <a:ahLst/>
            <a:cxnLst/>
            <a:rect l="l" t="t" r="r" b="b"/>
            <a:pathLst>
              <a:path w="3120284" h="3120284">
                <a:moveTo>
                  <a:pt x="0" y="0"/>
                </a:moveTo>
                <a:lnTo>
                  <a:pt x="3120284" y="0"/>
                </a:lnTo>
                <a:lnTo>
                  <a:pt x="3120284" y="3120284"/>
                </a:lnTo>
                <a:lnTo>
                  <a:pt x="0" y="31202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/>
          <a:lstStyle/>
          <a:p>
            <a:endParaRPr lang="en-IN"/>
          </a:p>
        </p:txBody>
      </p:sp>
      <p:sp>
        <p:nvSpPr>
          <p:cNvPr id="19" name="TextBox 19"/>
          <p:cNvSpPr txBox="1"/>
          <p:nvPr/>
        </p:nvSpPr>
        <p:spPr>
          <a:xfrm>
            <a:off x="1028700" y="1196786"/>
            <a:ext cx="9377403" cy="1076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49"/>
              </a:lnSpc>
            </a:pPr>
            <a:r>
              <a:rPr lang="en-US" sz="7912" b="1" spc="253">
                <a:solidFill>
                  <a:srgbClr val="FFFFFF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MEET THE TEAM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42784" y="7737746"/>
            <a:ext cx="3120284" cy="699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1799" b="1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TINA FLEMING</a:t>
            </a:r>
          </a:p>
          <a:p>
            <a:pPr algn="ctr">
              <a:lnSpc>
                <a:spcPts val="2879"/>
              </a:lnSpc>
            </a:pPr>
            <a:r>
              <a:rPr lang="en-US" sz="1799" b="1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Member Relations Manager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198644" y="7625861"/>
            <a:ext cx="3120284" cy="1072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1799" b="1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BEN YEOH</a:t>
            </a:r>
          </a:p>
          <a:p>
            <a:pPr algn="ctr">
              <a:lnSpc>
                <a:spcPts val="2879"/>
              </a:lnSpc>
            </a:pPr>
            <a:r>
              <a:rPr lang="en-US" sz="1799" b="1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Events &amp; Partnership Coordinator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384766" y="7625861"/>
            <a:ext cx="3309781" cy="1072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1799" b="1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DANIELLE HARGROVE</a:t>
            </a:r>
          </a:p>
          <a:p>
            <a:pPr algn="ctr">
              <a:lnSpc>
                <a:spcPts val="2879"/>
              </a:lnSpc>
            </a:pPr>
            <a:r>
              <a:rPr lang="en-US" sz="1799" b="1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Marketing &amp; Communications Lead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534711" y="7625861"/>
            <a:ext cx="3309781" cy="699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1799" b="1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SONA SWINDLEY </a:t>
            </a:r>
          </a:p>
          <a:p>
            <a:pPr algn="ctr">
              <a:lnSpc>
                <a:spcPts val="2879"/>
              </a:lnSpc>
            </a:pPr>
            <a:r>
              <a:rPr lang="en-US" sz="1799" b="1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Events &amp; Partnership Lead</a:t>
            </a:r>
          </a:p>
        </p:txBody>
      </p:sp>
      <p:sp>
        <p:nvSpPr>
          <p:cNvPr id="24" name="Freeform 24"/>
          <p:cNvSpPr/>
          <p:nvPr/>
        </p:nvSpPr>
        <p:spPr>
          <a:xfrm>
            <a:off x="568492" y="8732112"/>
            <a:ext cx="2541536" cy="1152468"/>
          </a:xfrm>
          <a:custGeom>
            <a:avLst/>
            <a:gdLst/>
            <a:ahLst/>
            <a:cxnLst/>
            <a:rect l="l" t="t" r="r" b="b"/>
            <a:pathLst>
              <a:path w="2541536" h="1152468">
                <a:moveTo>
                  <a:pt x="0" y="0"/>
                </a:moveTo>
                <a:lnTo>
                  <a:pt x="2541536" y="0"/>
                </a:lnTo>
                <a:lnTo>
                  <a:pt x="2541536" y="1152468"/>
                </a:lnTo>
                <a:lnTo>
                  <a:pt x="0" y="115246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B027D-5D7C-DED4-740A-3CDD4669A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1E09778-3A4D-7E57-0C7F-29D6259E6706}"/>
              </a:ext>
            </a:extLst>
          </p:cNvPr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8130BEF6-16D7-C6CF-2D7F-87539CCF0621}"/>
              </a:ext>
            </a:extLst>
          </p:cNvPr>
          <p:cNvGrpSpPr/>
          <p:nvPr/>
        </p:nvGrpSpPr>
        <p:grpSpPr>
          <a:xfrm rot="5400000">
            <a:off x="-7193679" y="3239326"/>
            <a:ext cx="12549356" cy="3895402"/>
            <a:chOff x="0" y="0"/>
            <a:chExt cx="3305180" cy="1025950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2B620BA9-7A0B-3FC4-7998-A7C056808F68}"/>
                </a:ext>
              </a:extLst>
            </p:cNvPr>
            <p:cNvSpPr/>
            <p:nvPr/>
          </p:nvSpPr>
          <p:spPr>
            <a:xfrm>
              <a:off x="0" y="0"/>
              <a:ext cx="3305180" cy="1025949"/>
            </a:xfrm>
            <a:custGeom>
              <a:avLst/>
              <a:gdLst/>
              <a:ahLst/>
              <a:cxnLst/>
              <a:rect l="l" t="t" r="r" b="b"/>
              <a:pathLst>
                <a:path w="3305180" h="1025949">
                  <a:moveTo>
                    <a:pt x="0" y="0"/>
                  </a:moveTo>
                  <a:lnTo>
                    <a:pt x="3305180" y="0"/>
                  </a:lnTo>
                  <a:lnTo>
                    <a:pt x="3305180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195759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2C897408-1AF6-C5EA-9A08-998EBA8B99D5}"/>
                </a:ext>
              </a:extLst>
            </p:cNvPr>
            <p:cNvSpPr txBox="1"/>
            <p:nvPr/>
          </p:nvSpPr>
          <p:spPr>
            <a:xfrm>
              <a:off x="0" y="-47625"/>
              <a:ext cx="3305180" cy="1073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B035F26F-0571-C01D-4DF2-FDC79B855BB3}"/>
              </a:ext>
            </a:extLst>
          </p:cNvPr>
          <p:cNvSpPr txBox="1"/>
          <p:nvPr/>
        </p:nvSpPr>
        <p:spPr>
          <a:xfrm>
            <a:off x="1511481" y="2297883"/>
            <a:ext cx="11877148" cy="9450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l">
              <a:lnSpc>
                <a:spcPts val="6189"/>
              </a:lnSpc>
              <a:buFont typeface="Arial" panose="020B0604020202020204" pitchFamily="34" charset="0"/>
              <a:buChar char="•"/>
            </a:pPr>
            <a:r>
              <a:rPr lang="en-US" sz="3868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Who is </a:t>
            </a:r>
            <a:r>
              <a:rPr lang="en-US" sz="3868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EducatePlus</a:t>
            </a:r>
            <a:r>
              <a:rPr lang="en-US" sz="3868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? </a:t>
            </a:r>
          </a:p>
          <a:p>
            <a:pPr marL="571500" indent="-571500" algn="l">
              <a:lnSpc>
                <a:spcPts val="6189"/>
              </a:lnSpc>
              <a:buFont typeface="Arial" panose="020B0604020202020204" pitchFamily="34" charset="0"/>
              <a:buChar char="•"/>
            </a:pPr>
            <a:r>
              <a:rPr lang="en-US" sz="3868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Problem Statement</a:t>
            </a:r>
          </a:p>
          <a:p>
            <a:pPr marL="571500" indent="-571500" algn="l">
              <a:lnSpc>
                <a:spcPts val="6189"/>
              </a:lnSpc>
              <a:buFont typeface="Arial" panose="020B0604020202020204" pitchFamily="34" charset="0"/>
              <a:buChar char="•"/>
            </a:pPr>
            <a:r>
              <a:rPr lang="en-US" sz="3868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Current &amp; New Reporting Frameworks</a:t>
            </a:r>
          </a:p>
          <a:p>
            <a:pPr marL="571500" indent="-571500" algn="l">
              <a:lnSpc>
                <a:spcPts val="6189"/>
              </a:lnSpc>
              <a:buFont typeface="Arial" panose="020B0604020202020204" pitchFamily="34" charset="0"/>
              <a:buChar char="•"/>
            </a:pPr>
            <a:r>
              <a:rPr lang="en-US" sz="3868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Key Variables</a:t>
            </a:r>
          </a:p>
          <a:p>
            <a:pPr marL="571500" indent="-571500" algn="l">
              <a:lnSpc>
                <a:spcPts val="6189"/>
              </a:lnSpc>
              <a:buFont typeface="Arial" panose="020B0604020202020204" pitchFamily="34" charset="0"/>
              <a:buChar char="•"/>
            </a:pPr>
            <a:r>
              <a:rPr lang="en-US" sz="3868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Our Approach</a:t>
            </a:r>
          </a:p>
          <a:p>
            <a:pPr marL="571500" indent="-571500" algn="l">
              <a:lnSpc>
                <a:spcPts val="6189"/>
              </a:lnSpc>
              <a:buFont typeface="Arial" panose="020B0604020202020204" pitchFamily="34" charset="0"/>
              <a:buChar char="•"/>
            </a:pPr>
            <a:r>
              <a:rPr lang="en-US" sz="3868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Dashboards Demo</a:t>
            </a:r>
          </a:p>
          <a:p>
            <a:pPr marL="571500" indent="-571500" algn="l">
              <a:lnSpc>
                <a:spcPts val="6189"/>
              </a:lnSpc>
              <a:buFont typeface="Arial" panose="020B0604020202020204" pitchFamily="34" charset="0"/>
              <a:buChar char="•"/>
            </a:pPr>
            <a:r>
              <a:rPr lang="en-US" sz="3868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Scope For Improvement</a:t>
            </a:r>
          </a:p>
          <a:p>
            <a:pPr marL="571500" indent="-571500" algn="l">
              <a:lnSpc>
                <a:spcPts val="6189"/>
              </a:lnSpc>
              <a:buFont typeface="Arial" panose="020B0604020202020204" pitchFamily="34" charset="0"/>
              <a:buChar char="•"/>
            </a:pPr>
            <a:endParaRPr lang="en-US" sz="3868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571500" indent="-571500" algn="l">
              <a:lnSpc>
                <a:spcPts val="6189"/>
              </a:lnSpc>
              <a:buFont typeface="Arial" panose="020B0604020202020204" pitchFamily="34" charset="0"/>
              <a:buChar char="•"/>
            </a:pPr>
            <a:endParaRPr lang="en-US" sz="3868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algn="l">
              <a:lnSpc>
                <a:spcPts val="6189"/>
              </a:lnSpc>
            </a:pPr>
            <a:endParaRPr lang="en-US" sz="3868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571500" indent="-571500" algn="l">
              <a:lnSpc>
                <a:spcPts val="6189"/>
              </a:lnSpc>
              <a:buFont typeface="Arial" panose="020B0604020202020204" pitchFamily="34" charset="0"/>
              <a:buChar char="•"/>
            </a:pPr>
            <a:endParaRPr lang="en-US" sz="3868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571500" indent="-571500" algn="l">
              <a:lnSpc>
                <a:spcPts val="6189"/>
              </a:lnSpc>
              <a:buFont typeface="Arial" panose="020B0604020202020204" pitchFamily="34" charset="0"/>
              <a:buChar char="•"/>
            </a:pPr>
            <a:endParaRPr lang="en-US" sz="3868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EAF875FB-C6F3-482C-22BA-62EC1C40170A}"/>
              </a:ext>
            </a:extLst>
          </p:cNvPr>
          <p:cNvSpPr/>
          <p:nvPr/>
        </p:nvSpPr>
        <p:spPr>
          <a:xfrm flipV="1">
            <a:off x="11473866" y="0"/>
            <a:ext cx="7026757" cy="11202077"/>
          </a:xfrm>
          <a:custGeom>
            <a:avLst/>
            <a:gdLst/>
            <a:ahLst/>
            <a:cxnLst/>
            <a:rect l="l" t="t" r="r" b="b"/>
            <a:pathLst>
              <a:path w="7026757" h="11202077">
                <a:moveTo>
                  <a:pt x="0" y="11202077"/>
                </a:moveTo>
                <a:lnTo>
                  <a:pt x="7026757" y="11202077"/>
                </a:lnTo>
                <a:lnTo>
                  <a:pt x="7026757" y="0"/>
                </a:lnTo>
                <a:lnTo>
                  <a:pt x="0" y="0"/>
                </a:lnTo>
                <a:lnTo>
                  <a:pt x="0" y="1120207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15CD6B58-8EE7-826B-682B-C47D2700AEC4}"/>
              </a:ext>
            </a:extLst>
          </p:cNvPr>
          <p:cNvSpPr/>
          <p:nvPr/>
        </p:nvSpPr>
        <p:spPr>
          <a:xfrm>
            <a:off x="1262814" y="8864857"/>
            <a:ext cx="2541536" cy="1152468"/>
          </a:xfrm>
          <a:custGeom>
            <a:avLst/>
            <a:gdLst/>
            <a:ahLst/>
            <a:cxnLst/>
            <a:rect l="l" t="t" r="r" b="b"/>
            <a:pathLst>
              <a:path w="2541536" h="1152468">
                <a:moveTo>
                  <a:pt x="0" y="0"/>
                </a:moveTo>
                <a:lnTo>
                  <a:pt x="2541536" y="0"/>
                </a:lnTo>
                <a:lnTo>
                  <a:pt x="2541536" y="1152468"/>
                </a:lnTo>
                <a:lnTo>
                  <a:pt x="0" y="11524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19EB32-1C89-2BFF-1764-B5136E7C2355}"/>
              </a:ext>
            </a:extLst>
          </p:cNvPr>
          <p:cNvSpPr txBox="1"/>
          <p:nvPr/>
        </p:nvSpPr>
        <p:spPr>
          <a:xfrm>
            <a:off x="1676400" y="647700"/>
            <a:ext cx="9495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TT Chocolates Bold" panose="020B0604020202020204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62223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 rot="5400000">
            <a:off x="-7193679" y="3239326"/>
            <a:ext cx="12549356" cy="3895402"/>
            <a:chOff x="0" y="0"/>
            <a:chExt cx="3305180" cy="10259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05180" cy="1025949"/>
            </a:xfrm>
            <a:custGeom>
              <a:avLst/>
              <a:gdLst/>
              <a:ahLst/>
              <a:cxnLst/>
              <a:rect l="l" t="t" r="r" b="b"/>
              <a:pathLst>
                <a:path w="3305180" h="1025949">
                  <a:moveTo>
                    <a:pt x="0" y="0"/>
                  </a:moveTo>
                  <a:lnTo>
                    <a:pt x="3305180" y="0"/>
                  </a:lnTo>
                  <a:lnTo>
                    <a:pt x="3305180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195759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305180" cy="1073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511481" y="2297883"/>
            <a:ext cx="11877148" cy="4627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89"/>
              </a:lnSpc>
            </a:pPr>
            <a:r>
              <a:rPr lang="en-US" sz="3868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Membership organization supporting professionals in educational advancement through seminars and conferences.</a:t>
            </a:r>
          </a:p>
          <a:p>
            <a:pPr algn="l">
              <a:lnSpc>
                <a:spcPts val="6189"/>
              </a:lnSpc>
            </a:pPr>
            <a:endParaRPr lang="en-US" sz="3868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algn="l">
              <a:lnSpc>
                <a:spcPts val="6189"/>
              </a:lnSpc>
            </a:pPr>
            <a:r>
              <a:rPr lang="en-US" sz="3868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Serves schools, colleges, universities, professional training institutes, and related consultancies.</a:t>
            </a:r>
          </a:p>
        </p:txBody>
      </p:sp>
      <p:sp>
        <p:nvSpPr>
          <p:cNvPr id="7" name="Freeform 7"/>
          <p:cNvSpPr/>
          <p:nvPr/>
        </p:nvSpPr>
        <p:spPr>
          <a:xfrm flipV="1">
            <a:off x="11473866" y="0"/>
            <a:ext cx="7026757" cy="11202077"/>
          </a:xfrm>
          <a:custGeom>
            <a:avLst/>
            <a:gdLst/>
            <a:ahLst/>
            <a:cxnLst/>
            <a:rect l="l" t="t" r="r" b="b"/>
            <a:pathLst>
              <a:path w="7026757" h="11202077">
                <a:moveTo>
                  <a:pt x="0" y="11202077"/>
                </a:moveTo>
                <a:lnTo>
                  <a:pt x="7026757" y="11202077"/>
                </a:lnTo>
                <a:lnTo>
                  <a:pt x="7026757" y="0"/>
                </a:lnTo>
                <a:lnTo>
                  <a:pt x="0" y="0"/>
                </a:lnTo>
                <a:lnTo>
                  <a:pt x="0" y="1120207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262814" y="8864857"/>
            <a:ext cx="2541536" cy="1152468"/>
          </a:xfrm>
          <a:custGeom>
            <a:avLst/>
            <a:gdLst/>
            <a:ahLst/>
            <a:cxnLst/>
            <a:rect l="l" t="t" r="r" b="b"/>
            <a:pathLst>
              <a:path w="2541536" h="1152468">
                <a:moveTo>
                  <a:pt x="0" y="0"/>
                </a:moveTo>
                <a:lnTo>
                  <a:pt x="2541536" y="0"/>
                </a:lnTo>
                <a:lnTo>
                  <a:pt x="2541536" y="1152468"/>
                </a:lnTo>
                <a:lnTo>
                  <a:pt x="0" y="11524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A97742-793C-A8AB-549C-CEB945746D7C}"/>
              </a:ext>
            </a:extLst>
          </p:cNvPr>
          <p:cNvSpPr txBox="1"/>
          <p:nvPr/>
        </p:nvSpPr>
        <p:spPr>
          <a:xfrm>
            <a:off x="1676400" y="647700"/>
            <a:ext cx="9495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TT Chocolates Bold" panose="020B0604020202020204" charset="0"/>
              </a:rPr>
              <a:t>Who is </a:t>
            </a:r>
            <a:r>
              <a:rPr lang="en-IN" sz="6000" dirty="0" err="1">
                <a:latin typeface="TT Chocolates Bold" panose="020B0604020202020204" charset="0"/>
              </a:rPr>
              <a:t>EducatePlus</a:t>
            </a:r>
            <a:r>
              <a:rPr lang="en-IN" sz="6000" dirty="0">
                <a:latin typeface="TT Chocolates Bold" panose="020B0604020202020204" charset="0"/>
              </a:rPr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3"/>
            <a:stretch>
              <a:fillRect l="-9222" t="-4461" r="-20094" b="-4717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 rot="-2700000">
            <a:off x="17256279" y="7618209"/>
            <a:ext cx="2388948" cy="2388948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5370" y="0"/>
                  </a:moveTo>
                  <a:lnTo>
                    <a:pt x="767430" y="0"/>
                  </a:lnTo>
                  <a:cubicBezTo>
                    <a:pt x="792487" y="0"/>
                    <a:pt x="812800" y="20313"/>
                    <a:pt x="812800" y="45370"/>
                  </a:cubicBezTo>
                  <a:lnTo>
                    <a:pt x="812800" y="767430"/>
                  </a:lnTo>
                  <a:cubicBezTo>
                    <a:pt x="812800" y="792487"/>
                    <a:pt x="792487" y="812800"/>
                    <a:pt x="767430" y="812800"/>
                  </a:cubicBezTo>
                  <a:lnTo>
                    <a:pt x="45370" y="812800"/>
                  </a:lnTo>
                  <a:cubicBezTo>
                    <a:pt x="20313" y="812800"/>
                    <a:pt x="0" y="792487"/>
                    <a:pt x="0" y="767430"/>
                  </a:cubicBezTo>
                  <a:lnTo>
                    <a:pt x="0" y="45370"/>
                  </a:lnTo>
                  <a:cubicBezTo>
                    <a:pt x="0" y="20313"/>
                    <a:pt x="20313" y="0"/>
                    <a:pt x="45370" y="0"/>
                  </a:cubicBezTo>
                  <a:close/>
                </a:path>
              </a:pathLst>
            </a:custGeom>
            <a:solidFill>
              <a:srgbClr val="BAD53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8100000">
            <a:off x="13703799" y="8756087"/>
            <a:ext cx="3895116" cy="3895116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7826" y="0"/>
                  </a:moveTo>
                  <a:lnTo>
                    <a:pt x="784974" y="0"/>
                  </a:lnTo>
                  <a:cubicBezTo>
                    <a:pt x="792354" y="0"/>
                    <a:pt x="799431" y="2932"/>
                    <a:pt x="804650" y="8150"/>
                  </a:cubicBezTo>
                  <a:cubicBezTo>
                    <a:pt x="809868" y="13369"/>
                    <a:pt x="812800" y="20446"/>
                    <a:pt x="812800" y="27826"/>
                  </a:cubicBezTo>
                  <a:lnTo>
                    <a:pt x="812800" y="784974"/>
                  </a:lnTo>
                  <a:cubicBezTo>
                    <a:pt x="812800" y="792354"/>
                    <a:pt x="809868" y="799431"/>
                    <a:pt x="804650" y="804650"/>
                  </a:cubicBezTo>
                  <a:cubicBezTo>
                    <a:pt x="799431" y="809868"/>
                    <a:pt x="792354" y="812800"/>
                    <a:pt x="784974" y="812800"/>
                  </a:cubicBezTo>
                  <a:lnTo>
                    <a:pt x="27826" y="812800"/>
                  </a:lnTo>
                  <a:cubicBezTo>
                    <a:pt x="20446" y="812800"/>
                    <a:pt x="13369" y="809868"/>
                    <a:pt x="8150" y="804650"/>
                  </a:cubicBezTo>
                  <a:cubicBezTo>
                    <a:pt x="2932" y="799431"/>
                    <a:pt x="0" y="792354"/>
                    <a:pt x="0" y="784974"/>
                  </a:cubicBezTo>
                  <a:lnTo>
                    <a:pt x="0" y="27826"/>
                  </a:lnTo>
                  <a:cubicBezTo>
                    <a:pt x="0" y="20446"/>
                    <a:pt x="2932" y="13369"/>
                    <a:pt x="8150" y="8150"/>
                  </a:cubicBezTo>
                  <a:cubicBezTo>
                    <a:pt x="13369" y="2932"/>
                    <a:pt x="20446" y="0"/>
                    <a:pt x="27826" y="0"/>
                  </a:cubicBezTo>
                  <a:close/>
                </a:path>
              </a:pathLst>
            </a:custGeom>
            <a:solidFill>
              <a:srgbClr val="00685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411042" y="-720617"/>
            <a:ext cx="19615407" cy="3895402"/>
            <a:chOff x="0" y="0"/>
            <a:chExt cx="5166198" cy="10259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166198" cy="1025949"/>
            </a:xfrm>
            <a:custGeom>
              <a:avLst/>
              <a:gdLst/>
              <a:ahLst/>
              <a:cxnLst/>
              <a:rect l="l" t="t" r="r" b="b"/>
              <a:pathLst>
                <a:path w="5166198" h="1025949">
                  <a:moveTo>
                    <a:pt x="0" y="0"/>
                  </a:moveTo>
                  <a:lnTo>
                    <a:pt x="5166198" y="0"/>
                  </a:lnTo>
                  <a:lnTo>
                    <a:pt x="516619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00685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5166198" cy="1073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2700000">
            <a:off x="13398738" y="9028592"/>
            <a:ext cx="1042499" cy="1042499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03968" y="0"/>
                  </a:moveTo>
                  <a:lnTo>
                    <a:pt x="708832" y="0"/>
                  </a:lnTo>
                  <a:cubicBezTo>
                    <a:pt x="736406" y="0"/>
                    <a:pt x="762851" y="10954"/>
                    <a:pt x="782348" y="30452"/>
                  </a:cubicBezTo>
                  <a:cubicBezTo>
                    <a:pt x="801846" y="49949"/>
                    <a:pt x="812800" y="76394"/>
                    <a:pt x="812800" y="103968"/>
                  </a:cubicBezTo>
                  <a:lnTo>
                    <a:pt x="812800" y="708832"/>
                  </a:lnTo>
                  <a:cubicBezTo>
                    <a:pt x="812800" y="736406"/>
                    <a:pt x="801846" y="762851"/>
                    <a:pt x="782348" y="782348"/>
                  </a:cubicBezTo>
                  <a:cubicBezTo>
                    <a:pt x="762851" y="801846"/>
                    <a:pt x="736406" y="812800"/>
                    <a:pt x="708832" y="812800"/>
                  </a:cubicBezTo>
                  <a:lnTo>
                    <a:pt x="103968" y="812800"/>
                  </a:lnTo>
                  <a:cubicBezTo>
                    <a:pt x="76394" y="812800"/>
                    <a:pt x="49949" y="801846"/>
                    <a:pt x="30452" y="782348"/>
                  </a:cubicBezTo>
                  <a:cubicBezTo>
                    <a:pt x="10954" y="762851"/>
                    <a:pt x="0" y="736406"/>
                    <a:pt x="0" y="708832"/>
                  </a:cubicBezTo>
                  <a:lnTo>
                    <a:pt x="0" y="103968"/>
                  </a:lnTo>
                  <a:cubicBezTo>
                    <a:pt x="0" y="76394"/>
                    <a:pt x="10954" y="49949"/>
                    <a:pt x="30452" y="30452"/>
                  </a:cubicBezTo>
                  <a:cubicBezTo>
                    <a:pt x="49949" y="10954"/>
                    <a:pt x="76394" y="0"/>
                    <a:pt x="103968" y="0"/>
                  </a:cubicBezTo>
                  <a:close/>
                </a:path>
              </a:pathLst>
            </a:custGeom>
            <a:solidFill>
              <a:srgbClr val="BAD53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695446" y="1216559"/>
            <a:ext cx="14203071" cy="128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29"/>
              </a:lnSpc>
            </a:pPr>
            <a:r>
              <a:rPr lang="en-US" sz="9445" b="1" spc="302">
                <a:solidFill>
                  <a:srgbClr val="FFFFFF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PROBLEM STATEMENT</a:t>
            </a:r>
          </a:p>
        </p:txBody>
      </p:sp>
      <p:sp>
        <p:nvSpPr>
          <p:cNvPr id="17" name="Freeform 17"/>
          <p:cNvSpPr/>
          <p:nvPr/>
        </p:nvSpPr>
        <p:spPr>
          <a:xfrm>
            <a:off x="424678" y="8812683"/>
            <a:ext cx="2541536" cy="1152468"/>
          </a:xfrm>
          <a:custGeom>
            <a:avLst/>
            <a:gdLst/>
            <a:ahLst/>
            <a:cxnLst/>
            <a:rect l="l" t="t" r="r" b="b"/>
            <a:pathLst>
              <a:path w="2541536" h="1152468">
                <a:moveTo>
                  <a:pt x="0" y="0"/>
                </a:moveTo>
                <a:lnTo>
                  <a:pt x="2541536" y="0"/>
                </a:lnTo>
                <a:lnTo>
                  <a:pt x="2541536" y="1152469"/>
                </a:lnTo>
                <a:lnTo>
                  <a:pt x="0" y="11524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D34072-4878-D349-0F67-321EC01C8E57}"/>
              </a:ext>
            </a:extLst>
          </p:cNvPr>
          <p:cNvSpPr/>
          <p:nvPr/>
        </p:nvSpPr>
        <p:spPr>
          <a:xfrm>
            <a:off x="664192" y="4551632"/>
            <a:ext cx="4696588" cy="3133264"/>
          </a:xfrm>
          <a:prstGeom prst="rect">
            <a:avLst/>
          </a:prstGeom>
          <a:noFill/>
          <a:ln w="57150">
            <a:solidFill>
              <a:srgbClr val="106E5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 b="1" dirty="0"/>
          </a:p>
          <a:p>
            <a:pPr algn="ctr"/>
            <a:endParaRPr lang="en-IN" dirty="0"/>
          </a:p>
          <a:p>
            <a:pPr algn="ctr"/>
            <a:endParaRPr lang="en-IN" sz="2000" b="1" dirty="0"/>
          </a:p>
          <a:p>
            <a:pPr algn="ctr"/>
            <a:endParaRPr lang="en-IN" sz="2000" b="1" dirty="0"/>
          </a:p>
          <a:p>
            <a:pPr algn="ctr"/>
            <a:endParaRPr lang="en-IN" sz="2000" b="1" dirty="0"/>
          </a:p>
          <a:p>
            <a:pPr algn="ctr"/>
            <a:r>
              <a:rPr lang="en-IN" sz="2800" b="1" dirty="0"/>
              <a:t>How do we leverage our current data to drive decision-making? 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C10502-4A00-AC70-9367-66A9F1805065}"/>
              </a:ext>
            </a:extLst>
          </p:cNvPr>
          <p:cNvSpPr/>
          <p:nvPr/>
        </p:nvSpPr>
        <p:spPr>
          <a:xfrm>
            <a:off x="1396947" y="3722834"/>
            <a:ext cx="2870253" cy="678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</a:rPr>
              <a:t>Problem 1</a:t>
            </a:r>
          </a:p>
        </p:txBody>
      </p:sp>
      <p:sp>
        <p:nvSpPr>
          <p:cNvPr id="20" name="AutoShape 2">
            <a:extLst>
              <a:ext uri="{FF2B5EF4-FFF2-40B4-BE49-F238E27FC236}">
                <a16:creationId xmlns:a16="http://schemas.microsoft.com/office/drawing/2014/main" id="{BE963837-147A-20BA-8533-B456EDE9A1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9184" y="553689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86AFA4B-E7BF-9229-7174-772CDE2ACD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584" y="4595273"/>
            <a:ext cx="1293454" cy="129086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26B3C86-86CD-E075-18A1-0CCA309998F8}"/>
              </a:ext>
            </a:extLst>
          </p:cNvPr>
          <p:cNvSpPr/>
          <p:nvPr/>
        </p:nvSpPr>
        <p:spPr>
          <a:xfrm>
            <a:off x="6604388" y="4537048"/>
            <a:ext cx="4698000" cy="3133264"/>
          </a:xfrm>
          <a:prstGeom prst="rect">
            <a:avLst/>
          </a:prstGeom>
          <a:noFill/>
          <a:ln w="57150">
            <a:solidFill>
              <a:srgbClr val="106E5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sz="2800" b="1" dirty="0"/>
              <a:t>Time-consuming reporting</a:t>
            </a:r>
          </a:p>
          <a:p>
            <a:pPr algn="ctr"/>
            <a:endParaRPr lang="en-IN" b="1" dirty="0">
              <a:solidFill>
                <a:srgbClr val="082721"/>
              </a:solidFill>
            </a:endParaRPr>
          </a:p>
          <a:p>
            <a:pPr algn="ctr"/>
            <a:endParaRPr lang="en-IN" b="1" dirty="0"/>
          </a:p>
          <a:p>
            <a:pPr algn="ctr"/>
            <a:endParaRPr lang="en-IN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60FBDE-5F87-0D7C-A31C-9A65A4CDF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888" y="4701334"/>
            <a:ext cx="1093000" cy="12924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8E5F665-B41D-ECF9-DACF-E5AE22F8255B}"/>
              </a:ext>
            </a:extLst>
          </p:cNvPr>
          <p:cNvSpPr/>
          <p:nvPr/>
        </p:nvSpPr>
        <p:spPr>
          <a:xfrm>
            <a:off x="7979337" y="3807765"/>
            <a:ext cx="2320089" cy="751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</a:rPr>
              <a:t>Problem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535E8F-3C07-CD67-4E6E-6A4EAC43876B}"/>
              </a:ext>
            </a:extLst>
          </p:cNvPr>
          <p:cNvSpPr/>
          <p:nvPr/>
        </p:nvSpPr>
        <p:spPr>
          <a:xfrm>
            <a:off x="12545996" y="4552264"/>
            <a:ext cx="4698000" cy="3132000"/>
          </a:xfrm>
          <a:prstGeom prst="rect">
            <a:avLst/>
          </a:prstGeom>
          <a:noFill/>
          <a:ln w="57150">
            <a:solidFill>
              <a:srgbClr val="106E5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sz="2800" b="1" dirty="0"/>
              <a:t>How do we send personalized communication to different members? 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062992-D6B6-276F-9FFE-602CEB568818}"/>
              </a:ext>
            </a:extLst>
          </p:cNvPr>
          <p:cNvSpPr/>
          <p:nvPr/>
        </p:nvSpPr>
        <p:spPr>
          <a:xfrm>
            <a:off x="13497101" y="3768096"/>
            <a:ext cx="2320089" cy="742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</a:rPr>
              <a:t>Problem 3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65081D7-8A54-8492-CD23-471D4085E5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8984" y="4612928"/>
            <a:ext cx="1132664" cy="1292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2">
            <a:extLst>
              <a:ext uri="{FF2B5EF4-FFF2-40B4-BE49-F238E27FC236}">
                <a16:creationId xmlns:a16="http://schemas.microsoft.com/office/drawing/2014/main" id="{E5BE0AED-1634-7360-CE15-052555DAD5DF}"/>
              </a:ext>
            </a:extLst>
          </p:cNvPr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-4461" r="-20094" b="-4717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3" name="Group 3"/>
          <p:cNvGrpSpPr/>
          <p:nvPr/>
        </p:nvGrpSpPr>
        <p:grpSpPr>
          <a:xfrm rot="-5400000">
            <a:off x="-12379513" y="4794102"/>
            <a:ext cx="24012912" cy="7628483"/>
            <a:chOff x="0" y="0"/>
            <a:chExt cx="6324388" cy="200914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24388" cy="2009148"/>
            </a:xfrm>
            <a:custGeom>
              <a:avLst/>
              <a:gdLst/>
              <a:ahLst/>
              <a:cxnLst/>
              <a:rect l="l" t="t" r="r" b="b"/>
              <a:pathLst>
                <a:path w="6324388" h="2009148">
                  <a:moveTo>
                    <a:pt x="0" y="0"/>
                  </a:moveTo>
                  <a:lnTo>
                    <a:pt x="6324388" y="0"/>
                  </a:lnTo>
                  <a:lnTo>
                    <a:pt x="6324388" y="2009148"/>
                  </a:lnTo>
                  <a:lnTo>
                    <a:pt x="0" y="2009148"/>
                  </a:lnTo>
                  <a:close/>
                </a:path>
              </a:pathLst>
            </a:custGeom>
            <a:solidFill>
              <a:srgbClr val="195759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6324388" cy="20567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8100000">
            <a:off x="13844780" y="-3509309"/>
            <a:ext cx="4742111" cy="474211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856" y="0"/>
                  </a:moveTo>
                  <a:lnTo>
                    <a:pt x="789944" y="0"/>
                  </a:lnTo>
                  <a:cubicBezTo>
                    <a:pt x="796006" y="0"/>
                    <a:pt x="801819" y="2408"/>
                    <a:pt x="806106" y="6694"/>
                  </a:cubicBezTo>
                  <a:cubicBezTo>
                    <a:pt x="810392" y="10981"/>
                    <a:pt x="812800" y="16794"/>
                    <a:pt x="812800" y="22856"/>
                  </a:cubicBezTo>
                  <a:lnTo>
                    <a:pt x="812800" y="789944"/>
                  </a:lnTo>
                  <a:cubicBezTo>
                    <a:pt x="812800" y="796006"/>
                    <a:pt x="810392" y="801819"/>
                    <a:pt x="806106" y="806106"/>
                  </a:cubicBezTo>
                  <a:cubicBezTo>
                    <a:pt x="801819" y="810392"/>
                    <a:pt x="796006" y="812800"/>
                    <a:pt x="789944" y="812800"/>
                  </a:cubicBezTo>
                  <a:lnTo>
                    <a:pt x="22856" y="812800"/>
                  </a:lnTo>
                  <a:cubicBezTo>
                    <a:pt x="16794" y="812800"/>
                    <a:pt x="10981" y="810392"/>
                    <a:pt x="6694" y="806106"/>
                  </a:cubicBezTo>
                  <a:cubicBezTo>
                    <a:pt x="2408" y="801819"/>
                    <a:pt x="0" y="796006"/>
                    <a:pt x="0" y="789944"/>
                  </a:cubicBezTo>
                  <a:lnTo>
                    <a:pt x="0" y="22856"/>
                  </a:lnTo>
                  <a:cubicBezTo>
                    <a:pt x="0" y="16794"/>
                    <a:pt x="2408" y="10981"/>
                    <a:pt x="6694" y="6694"/>
                  </a:cubicBezTo>
                  <a:cubicBezTo>
                    <a:pt x="10981" y="2408"/>
                    <a:pt x="16794" y="0"/>
                    <a:pt x="22856" y="0"/>
                  </a:cubicBezTo>
                  <a:close/>
                </a:path>
              </a:pathLst>
            </a:custGeom>
            <a:solidFill>
              <a:srgbClr val="BAD53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2700000">
            <a:off x="18484409" y="-1232802"/>
            <a:ext cx="4742111" cy="474211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856" y="0"/>
                  </a:moveTo>
                  <a:lnTo>
                    <a:pt x="789944" y="0"/>
                  </a:lnTo>
                  <a:cubicBezTo>
                    <a:pt x="796006" y="0"/>
                    <a:pt x="801819" y="2408"/>
                    <a:pt x="806106" y="6694"/>
                  </a:cubicBezTo>
                  <a:cubicBezTo>
                    <a:pt x="810392" y="10981"/>
                    <a:pt x="812800" y="16794"/>
                    <a:pt x="812800" y="22856"/>
                  </a:cubicBezTo>
                  <a:lnTo>
                    <a:pt x="812800" y="789944"/>
                  </a:lnTo>
                  <a:cubicBezTo>
                    <a:pt x="812800" y="796006"/>
                    <a:pt x="810392" y="801819"/>
                    <a:pt x="806106" y="806106"/>
                  </a:cubicBezTo>
                  <a:cubicBezTo>
                    <a:pt x="801819" y="810392"/>
                    <a:pt x="796006" y="812800"/>
                    <a:pt x="789944" y="812800"/>
                  </a:cubicBezTo>
                  <a:lnTo>
                    <a:pt x="22856" y="812800"/>
                  </a:lnTo>
                  <a:cubicBezTo>
                    <a:pt x="16794" y="812800"/>
                    <a:pt x="10981" y="810392"/>
                    <a:pt x="6694" y="806106"/>
                  </a:cubicBezTo>
                  <a:cubicBezTo>
                    <a:pt x="2408" y="801819"/>
                    <a:pt x="0" y="796006"/>
                    <a:pt x="0" y="789944"/>
                  </a:cubicBezTo>
                  <a:lnTo>
                    <a:pt x="0" y="22856"/>
                  </a:lnTo>
                  <a:cubicBezTo>
                    <a:pt x="0" y="16794"/>
                    <a:pt x="2408" y="10981"/>
                    <a:pt x="6694" y="6694"/>
                  </a:cubicBezTo>
                  <a:cubicBezTo>
                    <a:pt x="10981" y="2408"/>
                    <a:pt x="16794" y="0"/>
                    <a:pt x="22856" y="0"/>
                  </a:cubicBezTo>
                  <a:close/>
                </a:path>
              </a:pathLst>
            </a:custGeom>
            <a:solidFill>
              <a:srgbClr val="00685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8100000">
            <a:off x="16677587" y="644672"/>
            <a:ext cx="987162" cy="98716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09796" y="0"/>
                  </a:moveTo>
                  <a:lnTo>
                    <a:pt x="703004" y="0"/>
                  </a:lnTo>
                  <a:cubicBezTo>
                    <a:pt x="732123" y="0"/>
                    <a:pt x="760051" y="11568"/>
                    <a:pt x="780641" y="32159"/>
                  </a:cubicBezTo>
                  <a:cubicBezTo>
                    <a:pt x="801232" y="52749"/>
                    <a:pt x="812800" y="80677"/>
                    <a:pt x="812800" y="109796"/>
                  </a:cubicBezTo>
                  <a:lnTo>
                    <a:pt x="812800" y="703004"/>
                  </a:lnTo>
                  <a:cubicBezTo>
                    <a:pt x="812800" y="732123"/>
                    <a:pt x="801232" y="760051"/>
                    <a:pt x="780641" y="780641"/>
                  </a:cubicBezTo>
                  <a:cubicBezTo>
                    <a:pt x="760051" y="801232"/>
                    <a:pt x="732123" y="812800"/>
                    <a:pt x="703004" y="812800"/>
                  </a:cubicBezTo>
                  <a:lnTo>
                    <a:pt x="109796" y="812800"/>
                  </a:lnTo>
                  <a:cubicBezTo>
                    <a:pt x="80677" y="812800"/>
                    <a:pt x="52749" y="801232"/>
                    <a:pt x="32159" y="780641"/>
                  </a:cubicBezTo>
                  <a:cubicBezTo>
                    <a:pt x="11568" y="760051"/>
                    <a:pt x="0" y="732123"/>
                    <a:pt x="0" y="703004"/>
                  </a:cubicBezTo>
                  <a:lnTo>
                    <a:pt x="0" y="109796"/>
                  </a:lnTo>
                  <a:cubicBezTo>
                    <a:pt x="0" y="80677"/>
                    <a:pt x="11568" y="52749"/>
                    <a:pt x="32159" y="32159"/>
                  </a:cubicBezTo>
                  <a:cubicBezTo>
                    <a:pt x="52749" y="11568"/>
                    <a:pt x="80677" y="0"/>
                    <a:pt x="109796" y="0"/>
                  </a:cubicBezTo>
                  <a:close/>
                </a:path>
              </a:pathLst>
            </a:custGeom>
            <a:solidFill>
              <a:srgbClr val="33326B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8100000">
            <a:off x="16789431" y="1513294"/>
            <a:ext cx="1689807" cy="2103985"/>
            <a:chOff x="0" y="0"/>
            <a:chExt cx="652797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52797" cy="812800"/>
            </a:xfrm>
            <a:custGeom>
              <a:avLst/>
              <a:gdLst/>
              <a:ahLst/>
              <a:cxnLst/>
              <a:rect l="l" t="t" r="r" b="b"/>
              <a:pathLst>
                <a:path w="652797" h="812800">
                  <a:moveTo>
                    <a:pt x="64142" y="0"/>
                  </a:moveTo>
                  <a:lnTo>
                    <a:pt x="588655" y="0"/>
                  </a:lnTo>
                  <a:cubicBezTo>
                    <a:pt x="624080" y="0"/>
                    <a:pt x="652797" y="28717"/>
                    <a:pt x="652797" y="64142"/>
                  </a:cubicBezTo>
                  <a:lnTo>
                    <a:pt x="652797" y="748658"/>
                  </a:lnTo>
                  <a:cubicBezTo>
                    <a:pt x="652797" y="784083"/>
                    <a:pt x="624080" y="812800"/>
                    <a:pt x="588655" y="812800"/>
                  </a:cubicBezTo>
                  <a:lnTo>
                    <a:pt x="64142" y="812800"/>
                  </a:lnTo>
                  <a:cubicBezTo>
                    <a:pt x="28717" y="812800"/>
                    <a:pt x="0" y="784083"/>
                    <a:pt x="0" y="748658"/>
                  </a:cubicBezTo>
                  <a:lnTo>
                    <a:pt x="0" y="64142"/>
                  </a:lnTo>
                  <a:cubicBezTo>
                    <a:pt x="0" y="28717"/>
                    <a:pt x="28717" y="0"/>
                    <a:pt x="64142" y="0"/>
                  </a:cubicBezTo>
                  <a:close/>
                </a:path>
              </a:pathLst>
            </a:custGeom>
            <a:solidFill>
              <a:srgbClr val="BAD53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652797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4051199" y="440224"/>
            <a:ext cx="11631813" cy="2226594"/>
            <a:chOff x="0" y="0"/>
            <a:chExt cx="3654995" cy="69964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654995" cy="699649"/>
            </a:xfrm>
            <a:custGeom>
              <a:avLst/>
              <a:gdLst/>
              <a:ahLst/>
              <a:cxnLst/>
              <a:rect l="l" t="t" r="r" b="b"/>
              <a:pathLst>
                <a:path w="3654995" h="699649">
                  <a:moveTo>
                    <a:pt x="9318" y="0"/>
                  </a:moveTo>
                  <a:lnTo>
                    <a:pt x="3645677" y="0"/>
                  </a:lnTo>
                  <a:cubicBezTo>
                    <a:pt x="3648148" y="0"/>
                    <a:pt x="3650518" y="982"/>
                    <a:pt x="3652265" y="2729"/>
                  </a:cubicBezTo>
                  <a:cubicBezTo>
                    <a:pt x="3654013" y="4477"/>
                    <a:pt x="3654995" y="6847"/>
                    <a:pt x="3654995" y="9318"/>
                  </a:cubicBezTo>
                  <a:lnTo>
                    <a:pt x="3654995" y="690331"/>
                  </a:lnTo>
                  <a:cubicBezTo>
                    <a:pt x="3654995" y="692803"/>
                    <a:pt x="3654013" y="695173"/>
                    <a:pt x="3652265" y="696920"/>
                  </a:cubicBezTo>
                  <a:cubicBezTo>
                    <a:pt x="3650518" y="698668"/>
                    <a:pt x="3648148" y="699649"/>
                    <a:pt x="3645677" y="699649"/>
                  </a:cubicBezTo>
                  <a:lnTo>
                    <a:pt x="9318" y="699649"/>
                  </a:lnTo>
                  <a:cubicBezTo>
                    <a:pt x="6847" y="699649"/>
                    <a:pt x="4477" y="698668"/>
                    <a:pt x="2729" y="696920"/>
                  </a:cubicBezTo>
                  <a:cubicBezTo>
                    <a:pt x="982" y="695173"/>
                    <a:pt x="0" y="692803"/>
                    <a:pt x="0" y="690331"/>
                  </a:cubicBezTo>
                  <a:lnTo>
                    <a:pt x="0" y="9318"/>
                  </a:lnTo>
                  <a:cubicBezTo>
                    <a:pt x="0" y="6847"/>
                    <a:pt x="982" y="4477"/>
                    <a:pt x="2729" y="2729"/>
                  </a:cubicBezTo>
                  <a:cubicBezTo>
                    <a:pt x="4477" y="982"/>
                    <a:pt x="6847" y="0"/>
                    <a:pt x="931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195759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104775"/>
              <a:ext cx="3654995" cy="8044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559"/>
                </a:lnSpc>
              </a:pPr>
              <a:r>
                <a:rPr lang="en-US" sz="5399" b="1" dirty="0">
                  <a:solidFill>
                    <a:srgbClr val="01003B"/>
                  </a:solidFill>
                  <a:latin typeface="Be Vietnam Ultra-Bold"/>
                  <a:ea typeface="Be Vietnam Ultra-Bold"/>
                  <a:cs typeface="Be Vietnam Ultra-Bold"/>
                  <a:sym typeface="Be Vietnam Ultra-Bold"/>
                </a:rPr>
                <a:t>CURRENT REPORTING FRAMEWORK</a:t>
              </a:r>
            </a:p>
          </p:txBody>
        </p:sp>
      </p:grpSp>
      <p:sp>
        <p:nvSpPr>
          <p:cNvPr id="22" name="Freeform 22"/>
          <p:cNvSpPr/>
          <p:nvPr/>
        </p:nvSpPr>
        <p:spPr>
          <a:xfrm>
            <a:off x="3781489" y="8916094"/>
            <a:ext cx="2541536" cy="1152468"/>
          </a:xfrm>
          <a:custGeom>
            <a:avLst/>
            <a:gdLst/>
            <a:ahLst/>
            <a:cxnLst/>
            <a:rect l="l" t="t" r="r" b="b"/>
            <a:pathLst>
              <a:path w="2541536" h="1152468">
                <a:moveTo>
                  <a:pt x="0" y="0"/>
                </a:moveTo>
                <a:lnTo>
                  <a:pt x="2541536" y="0"/>
                </a:lnTo>
                <a:lnTo>
                  <a:pt x="2541536" y="1152468"/>
                </a:lnTo>
                <a:lnTo>
                  <a:pt x="0" y="11524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Google Shape;96;p20">
            <a:extLst>
              <a:ext uri="{FF2B5EF4-FFF2-40B4-BE49-F238E27FC236}">
                <a16:creationId xmlns:a16="http://schemas.microsoft.com/office/drawing/2014/main" id="{8038DA0C-08FB-19F0-1563-53271D897E95}"/>
              </a:ext>
            </a:extLst>
          </p:cNvPr>
          <p:cNvSpPr/>
          <p:nvPr/>
        </p:nvSpPr>
        <p:spPr>
          <a:xfrm>
            <a:off x="4026755" y="3220032"/>
            <a:ext cx="3516800" cy="1442086"/>
          </a:xfrm>
          <a:prstGeom prst="roundRect">
            <a:avLst>
              <a:gd name="adj" fmla="val 16667"/>
            </a:avLst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400" b="1" dirty="0" err="1"/>
              <a:t>CiviCRM</a:t>
            </a:r>
            <a:endParaRPr sz="2400" b="1" dirty="0"/>
          </a:p>
          <a:p>
            <a:pPr algn="ctr"/>
            <a:r>
              <a:rPr lang="en-GB" dirty="0"/>
              <a:t>Member information, Events and attendance data, Invoices</a:t>
            </a:r>
            <a:endParaRPr dirty="0"/>
          </a:p>
        </p:txBody>
      </p:sp>
      <p:sp>
        <p:nvSpPr>
          <p:cNvPr id="24" name="Google Shape;97;p20">
            <a:extLst>
              <a:ext uri="{FF2B5EF4-FFF2-40B4-BE49-F238E27FC236}">
                <a16:creationId xmlns:a16="http://schemas.microsoft.com/office/drawing/2014/main" id="{BF577990-9E8A-C041-D142-2F6CFA3AA88D}"/>
              </a:ext>
            </a:extLst>
          </p:cNvPr>
          <p:cNvSpPr/>
          <p:nvPr/>
        </p:nvSpPr>
        <p:spPr>
          <a:xfrm>
            <a:off x="7934381" y="3352985"/>
            <a:ext cx="3516800" cy="1074800"/>
          </a:xfrm>
          <a:prstGeom prst="roundRect">
            <a:avLst>
              <a:gd name="adj" fmla="val 16667"/>
            </a:avLst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400" b="1" dirty="0"/>
              <a:t>Google Sheet</a:t>
            </a:r>
          </a:p>
          <a:p>
            <a:pPr algn="ctr"/>
            <a:r>
              <a:rPr lang="en-GB" b="1" dirty="0"/>
              <a:t>(Staging Database)</a:t>
            </a:r>
            <a:endParaRPr b="1" dirty="0"/>
          </a:p>
        </p:txBody>
      </p:sp>
      <p:sp>
        <p:nvSpPr>
          <p:cNvPr id="25" name="Google Shape;98;p20">
            <a:extLst>
              <a:ext uri="{FF2B5EF4-FFF2-40B4-BE49-F238E27FC236}">
                <a16:creationId xmlns:a16="http://schemas.microsoft.com/office/drawing/2014/main" id="{EA5BFF75-E33A-6DAD-A256-6D0DB274D624}"/>
              </a:ext>
            </a:extLst>
          </p:cNvPr>
          <p:cNvSpPr/>
          <p:nvPr/>
        </p:nvSpPr>
        <p:spPr>
          <a:xfrm>
            <a:off x="7934381" y="5776917"/>
            <a:ext cx="3516800" cy="1074800"/>
          </a:xfrm>
          <a:prstGeom prst="roundRect">
            <a:avLst>
              <a:gd name="adj" fmla="val 16667"/>
            </a:avLst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b="1" dirty="0"/>
          </a:p>
        </p:txBody>
      </p:sp>
      <p:cxnSp>
        <p:nvCxnSpPr>
          <p:cNvPr id="26" name="Google Shape;99;p20">
            <a:extLst>
              <a:ext uri="{FF2B5EF4-FFF2-40B4-BE49-F238E27FC236}">
                <a16:creationId xmlns:a16="http://schemas.microsoft.com/office/drawing/2014/main" id="{EAC29441-702D-5A9F-3CAE-23B5AE8B0F66}"/>
              </a:ext>
            </a:extLst>
          </p:cNvPr>
          <p:cNvCxnSpPr>
            <a:endCxn id="24" idx="1"/>
          </p:cNvCxnSpPr>
          <p:nvPr/>
        </p:nvCxnSpPr>
        <p:spPr>
          <a:xfrm>
            <a:off x="7574781" y="3886785"/>
            <a:ext cx="359600" cy="360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7" name="Google Shape;100;p20">
            <a:extLst>
              <a:ext uri="{FF2B5EF4-FFF2-40B4-BE49-F238E27FC236}">
                <a16:creationId xmlns:a16="http://schemas.microsoft.com/office/drawing/2014/main" id="{A20CAA9D-D6A2-D3BD-1995-BB48195412D1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9692781" y="4427785"/>
            <a:ext cx="0" cy="1349132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8" name="Google Shape;101;p20">
            <a:extLst>
              <a:ext uri="{FF2B5EF4-FFF2-40B4-BE49-F238E27FC236}">
                <a16:creationId xmlns:a16="http://schemas.microsoft.com/office/drawing/2014/main" id="{50D5D27E-2D01-0C8F-088E-3198A0C77CC7}"/>
              </a:ext>
            </a:extLst>
          </p:cNvPr>
          <p:cNvSpPr/>
          <p:nvPr/>
        </p:nvSpPr>
        <p:spPr>
          <a:xfrm>
            <a:off x="13707784" y="3087502"/>
            <a:ext cx="2036100" cy="1349132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b="1" dirty="0">
                <a:solidFill>
                  <a:schemeClr val="lt2"/>
                </a:solidFill>
              </a:rPr>
              <a:t>Member Dashboard</a:t>
            </a:r>
            <a:endParaRPr b="1" dirty="0">
              <a:solidFill>
                <a:schemeClr val="lt2"/>
              </a:solidFill>
            </a:endParaRPr>
          </a:p>
          <a:p>
            <a:pPr algn="ctr"/>
            <a:endParaRPr b="1" dirty="0"/>
          </a:p>
        </p:txBody>
      </p:sp>
      <p:sp>
        <p:nvSpPr>
          <p:cNvPr id="29" name="Google Shape;102;p20">
            <a:extLst>
              <a:ext uri="{FF2B5EF4-FFF2-40B4-BE49-F238E27FC236}">
                <a16:creationId xmlns:a16="http://schemas.microsoft.com/office/drawing/2014/main" id="{513ADAEC-CF8B-470E-BDD6-67D6AA696BE4}"/>
              </a:ext>
            </a:extLst>
          </p:cNvPr>
          <p:cNvSpPr/>
          <p:nvPr/>
        </p:nvSpPr>
        <p:spPr>
          <a:xfrm>
            <a:off x="14462034" y="4422468"/>
            <a:ext cx="527600" cy="26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30" name="Google Shape;103;p20">
            <a:extLst>
              <a:ext uri="{FF2B5EF4-FFF2-40B4-BE49-F238E27FC236}">
                <a16:creationId xmlns:a16="http://schemas.microsoft.com/office/drawing/2014/main" id="{C5A8D70A-E4FD-6131-B8FF-DF912951EB20}"/>
              </a:ext>
            </a:extLst>
          </p:cNvPr>
          <p:cNvSpPr/>
          <p:nvPr/>
        </p:nvSpPr>
        <p:spPr>
          <a:xfrm>
            <a:off x="13895484" y="4667068"/>
            <a:ext cx="1700000" cy="144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/>
          </a:p>
        </p:txBody>
      </p:sp>
      <p:cxnSp>
        <p:nvCxnSpPr>
          <p:cNvPr id="31" name="Google Shape;104;p20">
            <a:extLst>
              <a:ext uri="{FF2B5EF4-FFF2-40B4-BE49-F238E27FC236}">
                <a16:creationId xmlns:a16="http://schemas.microsoft.com/office/drawing/2014/main" id="{465BFE52-0FE0-A0D0-97BF-93E44C521E7E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 flipV="1">
            <a:off x="11451181" y="3762068"/>
            <a:ext cx="2256603" cy="2552249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3" name="Google Shape;106;p20">
            <a:extLst>
              <a:ext uri="{FF2B5EF4-FFF2-40B4-BE49-F238E27FC236}">
                <a16:creationId xmlns:a16="http://schemas.microsoft.com/office/drawing/2014/main" id="{9E344C65-4731-74C2-5C67-D8753B4BC077}"/>
              </a:ext>
            </a:extLst>
          </p:cNvPr>
          <p:cNvSpPr/>
          <p:nvPr/>
        </p:nvSpPr>
        <p:spPr>
          <a:xfrm>
            <a:off x="13370974" y="4949267"/>
            <a:ext cx="2813600" cy="19084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dirty="0"/>
              <a:t>Contact type, membership by chapter, New Members, Institution type, Member type break-up, Members by country</a:t>
            </a:r>
            <a:endParaRPr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A361903-6019-9566-E314-F8E4998B9A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6" t="22004" r="13330" b="30359"/>
          <a:stretch/>
        </p:blipFill>
        <p:spPr>
          <a:xfrm>
            <a:off x="8194084" y="5861011"/>
            <a:ext cx="2938728" cy="816733"/>
          </a:xfrm>
          <a:prstGeom prst="rect">
            <a:avLst/>
          </a:prstGeom>
        </p:spPr>
      </p:pic>
      <p:sp>
        <p:nvSpPr>
          <p:cNvPr id="32" name="Google Shape;105;p20">
            <a:extLst>
              <a:ext uri="{FF2B5EF4-FFF2-40B4-BE49-F238E27FC236}">
                <a16:creationId xmlns:a16="http://schemas.microsoft.com/office/drawing/2014/main" id="{EC568B08-EF2F-05A6-13F7-98AB80E292B3}"/>
              </a:ext>
            </a:extLst>
          </p:cNvPr>
          <p:cNvSpPr/>
          <p:nvPr/>
        </p:nvSpPr>
        <p:spPr>
          <a:xfrm>
            <a:off x="8024248" y="4662118"/>
            <a:ext cx="3278400" cy="622000"/>
          </a:xfrm>
          <a:prstGeom prst="rect">
            <a:avLst/>
          </a:prstGeom>
          <a:solidFill>
            <a:srgbClr val="F6F6F6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dirty="0"/>
              <a:t>Members &amp; Memberships Data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-4461" r="-20094" b="-4717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3" name="Group 3"/>
          <p:cNvGrpSpPr/>
          <p:nvPr/>
        </p:nvGrpSpPr>
        <p:grpSpPr>
          <a:xfrm rot="-5400000">
            <a:off x="-12379513" y="4794102"/>
            <a:ext cx="24012912" cy="7628483"/>
            <a:chOff x="0" y="0"/>
            <a:chExt cx="6324388" cy="200914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24388" cy="2009148"/>
            </a:xfrm>
            <a:custGeom>
              <a:avLst/>
              <a:gdLst/>
              <a:ahLst/>
              <a:cxnLst/>
              <a:rect l="l" t="t" r="r" b="b"/>
              <a:pathLst>
                <a:path w="6324388" h="2009148">
                  <a:moveTo>
                    <a:pt x="0" y="0"/>
                  </a:moveTo>
                  <a:lnTo>
                    <a:pt x="6324388" y="0"/>
                  </a:lnTo>
                  <a:lnTo>
                    <a:pt x="6324388" y="2009148"/>
                  </a:lnTo>
                  <a:lnTo>
                    <a:pt x="0" y="2009148"/>
                  </a:lnTo>
                  <a:close/>
                </a:path>
              </a:pathLst>
            </a:custGeom>
            <a:solidFill>
              <a:srgbClr val="195759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6324388" cy="20567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8100000">
            <a:off x="13844780" y="-3509309"/>
            <a:ext cx="4742111" cy="474211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856" y="0"/>
                  </a:moveTo>
                  <a:lnTo>
                    <a:pt x="789944" y="0"/>
                  </a:lnTo>
                  <a:cubicBezTo>
                    <a:pt x="796006" y="0"/>
                    <a:pt x="801819" y="2408"/>
                    <a:pt x="806106" y="6694"/>
                  </a:cubicBezTo>
                  <a:cubicBezTo>
                    <a:pt x="810392" y="10981"/>
                    <a:pt x="812800" y="16794"/>
                    <a:pt x="812800" y="22856"/>
                  </a:cubicBezTo>
                  <a:lnTo>
                    <a:pt x="812800" y="789944"/>
                  </a:lnTo>
                  <a:cubicBezTo>
                    <a:pt x="812800" y="796006"/>
                    <a:pt x="810392" y="801819"/>
                    <a:pt x="806106" y="806106"/>
                  </a:cubicBezTo>
                  <a:cubicBezTo>
                    <a:pt x="801819" y="810392"/>
                    <a:pt x="796006" y="812800"/>
                    <a:pt x="789944" y="812800"/>
                  </a:cubicBezTo>
                  <a:lnTo>
                    <a:pt x="22856" y="812800"/>
                  </a:lnTo>
                  <a:cubicBezTo>
                    <a:pt x="16794" y="812800"/>
                    <a:pt x="10981" y="810392"/>
                    <a:pt x="6694" y="806106"/>
                  </a:cubicBezTo>
                  <a:cubicBezTo>
                    <a:pt x="2408" y="801819"/>
                    <a:pt x="0" y="796006"/>
                    <a:pt x="0" y="789944"/>
                  </a:cubicBezTo>
                  <a:lnTo>
                    <a:pt x="0" y="22856"/>
                  </a:lnTo>
                  <a:cubicBezTo>
                    <a:pt x="0" y="16794"/>
                    <a:pt x="2408" y="10981"/>
                    <a:pt x="6694" y="6694"/>
                  </a:cubicBezTo>
                  <a:cubicBezTo>
                    <a:pt x="10981" y="2408"/>
                    <a:pt x="16794" y="0"/>
                    <a:pt x="22856" y="0"/>
                  </a:cubicBezTo>
                  <a:close/>
                </a:path>
              </a:pathLst>
            </a:custGeom>
            <a:solidFill>
              <a:srgbClr val="BAD53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2700000">
            <a:off x="18484409" y="-1232802"/>
            <a:ext cx="4742111" cy="474211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856" y="0"/>
                  </a:moveTo>
                  <a:lnTo>
                    <a:pt x="789944" y="0"/>
                  </a:lnTo>
                  <a:cubicBezTo>
                    <a:pt x="796006" y="0"/>
                    <a:pt x="801819" y="2408"/>
                    <a:pt x="806106" y="6694"/>
                  </a:cubicBezTo>
                  <a:cubicBezTo>
                    <a:pt x="810392" y="10981"/>
                    <a:pt x="812800" y="16794"/>
                    <a:pt x="812800" y="22856"/>
                  </a:cubicBezTo>
                  <a:lnTo>
                    <a:pt x="812800" y="789944"/>
                  </a:lnTo>
                  <a:cubicBezTo>
                    <a:pt x="812800" y="796006"/>
                    <a:pt x="810392" y="801819"/>
                    <a:pt x="806106" y="806106"/>
                  </a:cubicBezTo>
                  <a:cubicBezTo>
                    <a:pt x="801819" y="810392"/>
                    <a:pt x="796006" y="812800"/>
                    <a:pt x="789944" y="812800"/>
                  </a:cubicBezTo>
                  <a:lnTo>
                    <a:pt x="22856" y="812800"/>
                  </a:lnTo>
                  <a:cubicBezTo>
                    <a:pt x="16794" y="812800"/>
                    <a:pt x="10981" y="810392"/>
                    <a:pt x="6694" y="806106"/>
                  </a:cubicBezTo>
                  <a:cubicBezTo>
                    <a:pt x="2408" y="801819"/>
                    <a:pt x="0" y="796006"/>
                    <a:pt x="0" y="789944"/>
                  </a:cubicBezTo>
                  <a:lnTo>
                    <a:pt x="0" y="22856"/>
                  </a:lnTo>
                  <a:cubicBezTo>
                    <a:pt x="0" y="16794"/>
                    <a:pt x="2408" y="10981"/>
                    <a:pt x="6694" y="6694"/>
                  </a:cubicBezTo>
                  <a:cubicBezTo>
                    <a:pt x="10981" y="2408"/>
                    <a:pt x="16794" y="0"/>
                    <a:pt x="22856" y="0"/>
                  </a:cubicBezTo>
                  <a:close/>
                </a:path>
              </a:pathLst>
            </a:custGeom>
            <a:solidFill>
              <a:srgbClr val="00685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8100000">
            <a:off x="16677587" y="644672"/>
            <a:ext cx="987162" cy="98716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09796" y="0"/>
                  </a:moveTo>
                  <a:lnTo>
                    <a:pt x="703004" y="0"/>
                  </a:lnTo>
                  <a:cubicBezTo>
                    <a:pt x="732123" y="0"/>
                    <a:pt x="760051" y="11568"/>
                    <a:pt x="780641" y="32159"/>
                  </a:cubicBezTo>
                  <a:cubicBezTo>
                    <a:pt x="801232" y="52749"/>
                    <a:pt x="812800" y="80677"/>
                    <a:pt x="812800" y="109796"/>
                  </a:cubicBezTo>
                  <a:lnTo>
                    <a:pt x="812800" y="703004"/>
                  </a:lnTo>
                  <a:cubicBezTo>
                    <a:pt x="812800" y="732123"/>
                    <a:pt x="801232" y="760051"/>
                    <a:pt x="780641" y="780641"/>
                  </a:cubicBezTo>
                  <a:cubicBezTo>
                    <a:pt x="760051" y="801232"/>
                    <a:pt x="732123" y="812800"/>
                    <a:pt x="703004" y="812800"/>
                  </a:cubicBezTo>
                  <a:lnTo>
                    <a:pt x="109796" y="812800"/>
                  </a:lnTo>
                  <a:cubicBezTo>
                    <a:pt x="80677" y="812800"/>
                    <a:pt x="52749" y="801232"/>
                    <a:pt x="32159" y="780641"/>
                  </a:cubicBezTo>
                  <a:cubicBezTo>
                    <a:pt x="11568" y="760051"/>
                    <a:pt x="0" y="732123"/>
                    <a:pt x="0" y="703004"/>
                  </a:cubicBezTo>
                  <a:lnTo>
                    <a:pt x="0" y="109796"/>
                  </a:lnTo>
                  <a:cubicBezTo>
                    <a:pt x="0" y="80677"/>
                    <a:pt x="11568" y="52749"/>
                    <a:pt x="32159" y="32159"/>
                  </a:cubicBezTo>
                  <a:cubicBezTo>
                    <a:pt x="52749" y="11568"/>
                    <a:pt x="80677" y="0"/>
                    <a:pt x="109796" y="0"/>
                  </a:cubicBezTo>
                  <a:close/>
                </a:path>
              </a:pathLst>
            </a:custGeom>
            <a:solidFill>
              <a:srgbClr val="33326B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8100000">
            <a:off x="16789431" y="1513294"/>
            <a:ext cx="1689807" cy="2103985"/>
            <a:chOff x="0" y="0"/>
            <a:chExt cx="652797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52797" cy="812800"/>
            </a:xfrm>
            <a:custGeom>
              <a:avLst/>
              <a:gdLst/>
              <a:ahLst/>
              <a:cxnLst/>
              <a:rect l="l" t="t" r="r" b="b"/>
              <a:pathLst>
                <a:path w="652797" h="812800">
                  <a:moveTo>
                    <a:pt x="64142" y="0"/>
                  </a:moveTo>
                  <a:lnTo>
                    <a:pt x="588655" y="0"/>
                  </a:lnTo>
                  <a:cubicBezTo>
                    <a:pt x="624080" y="0"/>
                    <a:pt x="652797" y="28717"/>
                    <a:pt x="652797" y="64142"/>
                  </a:cubicBezTo>
                  <a:lnTo>
                    <a:pt x="652797" y="748658"/>
                  </a:lnTo>
                  <a:cubicBezTo>
                    <a:pt x="652797" y="784083"/>
                    <a:pt x="624080" y="812800"/>
                    <a:pt x="588655" y="812800"/>
                  </a:cubicBezTo>
                  <a:lnTo>
                    <a:pt x="64142" y="812800"/>
                  </a:lnTo>
                  <a:cubicBezTo>
                    <a:pt x="28717" y="812800"/>
                    <a:pt x="0" y="784083"/>
                    <a:pt x="0" y="748658"/>
                  </a:cubicBezTo>
                  <a:lnTo>
                    <a:pt x="0" y="64142"/>
                  </a:lnTo>
                  <a:cubicBezTo>
                    <a:pt x="0" y="28717"/>
                    <a:pt x="28717" y="0"/>
                    <a:pt x="64142" y="0"/>
                  </a:cubicBezTo>
                  <a:close/>
                </a:path>
              </a:pathLst>
            </a:custGeom>
            <a:solidFill>
              <a:srgbClr val="BAD53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652797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4051199" y="440224"/>
            <a:ext cx="11631813" cy="2226594"/>
            <a:chOff x="0" y="0"/>
            <a:chExt cx="3654995" cy="69964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54995" cy="699649"/>
            </a:xfrm>
            <a:custGeom>
              <a:avLst/>
              <a:gdLst/>
              <a:ahLst/>
              <a:cxnLst/>
              <a:rect l="l" t="t" r="r" b="b"/>
              <a:pathLst>
                <a:path w="3654995" h="699649">
                  <a:moveTo>
                    <a:pt x="9318" y="0"/>
                  </a:moveTo>
                  <a:lnTo>
                    <a:pt x="3645677" y="0"/>
                  </a:lnTo>
                  <a:cubicBezTo>
                    <a:pt x="3648148" y="0"/>
                    <a:pt x="3650518" y="982"/>
                    <a:pt x="3652265" y="2729"/>
                  </a:cubicBezTo>
                  <a:cubicBezTo>
                    <a:pt x="3654013" y="4477"/>
                    <a:pt x="3654995" y="6847"/>
                    <a:pt x="3654995" y="9318"/>
                  </a:cubicBezTo>
                  <a:lnTo>
                    <a:pt x="3654995" y="690331"/>
                  </a:lnTo>
                  <a:cubicBezTo>
                    <a:pt x="3654995" y="692803"/>
                    <a:pt x="3654013" y="695173"/>
                    <a:pt x="3652265" y="696920"/>
                  </a:cubicBezTo>
                  <a:cubicBezTo>
                    <a:pt x="3650518" y="698668"/>
                    <a:pt x="3648148" y="699649"/>
                    <a:pt x="3645677" y="699649"/>
                  </a:cubicBezTo>
                  <a:lnTo>
                    <a:pt x="9318" y="699649"/>
                  </a:lnTo>
                  <a:cubicBezTo>
                    <a:pt x="6847" y="699649"/>
                    <a:pt x="4477" y="698668"/>
                    <a:pt x="2729" y="696920"/>
                  </a:cubicBezTo>
                  <a:cubicBezTo>
                    <a:pt x="982" y="695173"/>
                    <a:pt x="0" y="692803"/>
                    <a:pt x="0" y="690331"/>
                  </a:cubicBezTo>
                  <a:lnTo>
                    <a:pt x="0" y="9318"/>
                  </a:lnTo>
                  <a:cubicBezTo>
                    <a:pt x="0" y="6847"/>
                    <a:pt x="982" y="4477"/>
                    <a:pt x="2729" y="2729"/>
                  </a:cubicBezTo>
                  <a:cubicBezTo>
                    <a:pt x="4477" y="982"/>
                    <a:pt x="6847" y="0"/>
                    <a:pt x="931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195759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104775"/>
              <a:ext cx="3654995" cy="8044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559"/>
                </a:lnSpc>
              </a:pPr>
              <a:r>
                <a:rPr lang="en-US" sz="5399" b="1" dirty="0">
                  <a:solidFill>
                    <a:srgbClr val="01003B"/>
                  </a:solidFill>
                  <a:latin typeface="Be Vietnam Ultra-Bold"/>
                  <a:ea typeface="Be Vietnam Ultra-Bold"/>
                  <a:cs typeface="Be Vietnam Ultra-Bold"/>
                  <a:sym typeface="Be Vietnam Ultra-Bold"/>
                </a:rPr>
                <a:t>NEW REPORTING FRAMEWORK</a:t>
              </a:r>
            </a:p>
          </p:txBody>
        </p:sp>
      </p:grpSp>
      <p:sp>
        <p:nvSpPr>
          <p:cNvPr id="21" name="Freeform 21"/>
          <p:cNvSpPr/>
          <p:nvPr/>
        </p:nvSpPr>
        <p:spPr>
          <a:xfrm>
            <a:off x="3781489" y="8916094"/>
            <a:ext cx="2541536" cy="1152468"/>
          </a:xfrm>
          <a:custGeom>
            <a:avLst/>
            <a:gdLst/>
            <a:ahLst/>
            <a:cxnLst/>
            <a:rect l="l" t="t" r="r" b="b"/>
            <a:pathLst>
              <a:path w="2541536" h="1152468">
                <a:moveTo>
                  <a:pt x="0" y="0"/>
                </a:moveTo>
                <a:lnTo>
                  <a:pt x="2541536" y="0"/>
                </a:lnTo>
                <a:lnTo>
                  <a:pt x="2541536" y="1152468"/>
                </a:lnTo>
                <a:lnTo>
                  <a:pt x="0" y="11524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3" name="Google Shape;96;p20">
            <a:extLst>
              <a:ext uri="{FF2B5EF4-FFF2-40B4-BE49-F238E27FC236}">
                <a16:creationId xmlns:a16="http://schemas.microsoft.com/office/drawing/2014/main" id="{7203742A-50AB-B41A-231C-EA158B36167A}"/>
              </a:ext>
            </a:extLst>
          </p:cNvPr>
          <p:cNvSpPr/>
          <p:nvPr/>
        </p:nvSpPr>
        <p:spPr>
          <a:xfrm>
            <a:off x="3972822" y="4509051"/>
            <a:ext cx="2350203" cy="1736489"/>
          </a:xfrm>
          <a:prstGeom prst="roundRect">
            <a:avLst>
              <a:gd name="adj" fmla="val 16667"/>
            </a:avLst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400" b="1" dirty="0" err="1"/>
              <a:t>CiviCRM</a:t>
            </a:r>
            <a:endParaRPr sz="2400" b="1" dirty="0"/>
          </a:p>
          <a:p>
            <a:pPr algn="ctr"/>
            <a:r>
              <a:rPr lang="en-GB" dirty="0"/>
              <a:t>Member &amp; Membership information, Events and attendance data, Invoices</a:t>
            </a:r>
            <a:endParaRPr dirty="0"/>
          </a:p>
        </p:txBody>
      </p:sp>
      <p:sp>
        <p:nvSpPr>
          <p:cNvPr id="44" name="Google Shape;97;p20">
            <a:extLst>
              <a:ext uri="{FF2B5EF4-FFF2-40B4-BE49-F238E27FC236}">
                <a16:creationId xmlns:a16="http://schemas.microsoft.com/office/drawing/2014/main" id="{9682547A-E1C2-FF93-4CF8-D99D072365C1}"/>
              </a:ext>
            </a:extLst>
          </p:cNvPr>
          <p:cNvSpPr/>
          <p:nvPr/>
        </p:nvSpPr>
        <p:spPr>
          <a:xfrm>
            <a:off x="7605629" y="3441134"/>
            <a:ext cx="2524400" cy="1074800"/>
          </a:xfrm>
          <a:prstGeom prst="roundRect">
            <a:avLst>
              <a:gd name="adj" fmla="val 16667"/>
            </a:avLst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400" b="1" dirty="0"/>
              <a:t>Google Sheet 1</a:t>
            </a:r>
          </a:p>
          <a:p>
            <a:pPr algn="ctr"/>
            <a:r>
              <a:rPr lang="en-GB" dirty="0"/>
              <a:t>- Members</a:t>
            </a:r>
          </a:p>
          <a:p>
            <a:pPr algn="ctr"/>
            <a:r>
              <a:rPr lang="en-GB" dirty="0"/>
              <a:t>- Memberships</a:t>
            </a:r>
            <a:endParaRPr dirty="0"/>
          </a:p>
        </p:txBody>
      </p:sp>
      <p:sp>
        <p:nvSpPr>
          <p:cNvPr id="45" name="Google Shape;101;p20">
            <a:extLst>
              <a:ext uri="{FF2B5EF4-FFF2-40B4-BE49-F238E27FC236}">
                <a16:creationId xmlns:a16="http://schemas.microsoft.com/office/drawing/2014/main" id="{9F66FBA8-F416-9965-3E7A-EEA36E74818A}"/>
              </a:ext>
            </a:extLst>
          </p:cNvPr>
          <p:cNvSpPr/>
          <p:nvPr/>
        </p:nvSpPr>
        <p:spPr>
          <a:xfrm>
            <a:off x="14395544" y="2997271"/>
            <a:ext cx="1996800" cy="10748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b="1">
                <a:solidFill>
                  <a:schemeClr val="lt2"/>
                </a:solidFill>
              </a:rPr>
              <a:t>Member Dashboard</a:t>
            </a:r>
            <a:endParaRPr b="1">
              <a:solidFill>
                <a:schemeClr val="lt2"/>
              </a:solidFill>
            </a:endParaRPr>
          </a:p>
          <a:p>
            <a:pPr algn="ctr"/>
            <a:endParaRPr b="1"/>
          </a:p>
        </p:txBody>
      </p:sp>
      <p:sp>
        <p:nvSpPr>
          <p:cNvPr id="46" name="Google Shape;102;p20">
            <a:extLst>
              <a:ext uri="{FF2B5EF4-FFF2-40B4-BE49-F238E27FC236}">
                <a16:creationId xmlns:a16="http://schemas.microsoft.com/office/drawing/2014/main" id="{6FE56B29-2B76-DDD7-4E75-110828BAD297}"/>
              </a:ext>
            </a:extLst>
          </p:cNvPr>
          <p:cNvSpPr/>
          <p:nvPr/>
        </p:nvSpPr>
        <p:spPr>
          <a:xfrm>
            <a:off x="15105791" y="4016112"/>
            <a:ext cx="527600" cy="268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47" name="Google Shape;103;p20">
            <a:extLst>
              <a:ext uri="{FF2B5EF4-FFF2-40B4-BE49-F238E27FC236}">
                <a16:creationId xmlns:a16="http://schemas.microsoft.com/office/drawing/2014/main" id="{CE0520B6-C661-82BD-E1C9-BD4910A416D8}"/>
              </a:ext>
            </a:extLst>
          </p:cNvPr>
          <p:cNvSpPr/>
          <p:nvPr/>
        </p:nvSpPr>
        <p:spPr>
          <a:xfrm>
            <a:off x="14519591" y="4290793"/>
            <a:ext cx="1700000" cy="144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50" name="Google Shape;102;p20">
            <a:extLst>
              <a:ext uri="{FF2B5EF4-FFF2-40B4-BE49-F238E27FC236}">
                <a16:creationId xmlns:a16="http://schemas.microsoft.com/office/drawing/2014/main" id="{35888E88-A5E0-125B-1B21-3278D1659912}"/>
              </a:ext>
            </a:extLst>
          </p:cNvPr>
          <p:cNvSpPr/>
          <p:nvPr/>
        </p:nvSpPr>
        <p:spPr>
          <a:xfrm>
            <a:off x="15105791" y="5923670"/>
            <a:ext cx="527600" cy="268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48" name="Google Shape;97;p20">
            <a:extLst>
              <a:ext uri="{FF2B5EF4-FFF2-40B4-BE49-F238E27FC236}">
                <a16:creationId xmlns:a16="http://schemas.microsoft.com/office/drawing/2014/main" id="{AA093E6F-C771-A28D-F090-5C5958A58B6F}"/>
              </a:ext>
            </a:extLst>
          </p:cNvPr>
          <p:cNvSpPr/>
          <p:nvPr/>
        </p:nvSpPr>
        <p:spPr>
          <a:xfrm>
            <a:off x="7593310" y="6542176"/>
            <a:ext cx="2524400" cy="1074800"/>
          </a:xfrm>
          <a:prstGeom prst="roundRect">
            <a:avLst>
              <a:gd name="adj" fmla="val 16667"/>
            </a:avLst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400" b="1" dirty="0"/>
              <a:t>Google Sheet 2</a:t>
            </a:r>
          </a:p>
          <a:p>
            <a:pPr algn="ctr"/>
            <a:r>
              <a:rPr lang="en-GB" dirty="0"/>
              <a:t>- Events Attendance</a:t>
            </a:r>
            <a:endParaRPr dirty="0"/>
          </a:p>
        </p:txBody>
      </p:sp>
      <p:sp>
        <p:nvSpPr>
          <p:cNvPr id="49" name="Google Shape;101;p20">
            <a:extLst>
              <a:ext uri="{FF2B5EF4-FFF2-40B4-BE49-F238E27FC236}">
                <a16:creationId xmlns:a16="http://schemas.microsoft.com/office/drawing/2014/main" id="{5F632022-93D1-AFB3-3070-81299580EDFF}"/>
              </a:ext>
            </a:extLst>
          </p:cNvPr>
          <p:cNvSpPr/>
          <p:nvPr/>
        </p:nvSpPr>
        <p:spPr>
          <a:xfrm>
            <a:off x="14389429" y="4861620"/>
            <a:ext cx="1996800" cy="10748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b="1" dirty="0">
                <a:solidFill>
                  <a:schemeClr val="lt2"/>
                </a:solidFill>
              </a:rPr>
              <a:t>Membership Dashboard</a:t>
            </a:r>
            <a:endParaRPr b="1" dirty="0">
              <a:solidFill>
                <a:schemeClr val="lt2"/>
              </a:solidFill>
            </a:endParaRPr>
          </a:p>
          <a:p>
            <a:pPr algn="ctr"/>
            <a:endParaRPr b="1" dirty="0"/>
          </a:p>
        </p:txBody>
      </p:sp>
      <p:sp>
        <p:nvSpPr>
          <p:cNvPr id="53" name="Google Shape;102;p20">
            <a:extLst>
              <a:ext uri="{FF2B5EF4-FFF2-40B4-BE49-F238E27FC236}">
                <a16:creationId xmlns:a16="http://schemas.microsoft.com/office/drawing/2014/main" id="{A2791D49-C63F-7EFF-3D38-332F3593E099}"/>
              </a:ext>
            </a:extLst>
          </p:cNvPr>
          <p:cNvSpPr/>
          <p:nvPr/>
        </p:nvSpPr>
        <p:spPr>
          <a:xfrm>
            <a:off x="15124029" y="7845431"/>
            <a:ext cx="527600" cy="268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52" name="Google Shape;101;p20">
            <a:extLst>
              <a:ext uri="{FF2B5EF4-FFF2-40B4-BE49-F238E27FC236}">
                <a16:creationId xmlns:a16="http://schemas.microsoft.com/office/drawing/2014/main" id="{541D6DE8-4358-60B7-3180-3BBCE8F929BB}"/>
              </a:ext>
            </a:extLst>
          </p:cNvPr>
          <p:cNvSpPr/>
          <p:nvPr/>
        </p:nvSpPr>
        <p:spPr>
          <a:xfrm>
            <a:off x="14367435" y="6800012"/>
            <a:ext cx="1996800" cy="10748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b="1" dirty="0">
                <a:solidFill>
                  <a:schemeClr val="lt2"/>
                </a:solidFill>
              </a:rPr>
              <a:t>Events Dashboard</a:t>
            </a:r>
            <a:endParaRPr b="1" dirty="0">
              <a:solidFill>
                <a:schemeClr val="lt2"/>
              </a:solidFill>
            </a:endParaRPr>
          </a:p>
          <a:p>
            <a:pPr algn="ctr"/>
            <a:endParaRPr b="1" dirty="0"/>
          </a:p>
        </p:txBody>
      </p:sp>
      <p:sp>
        <p:nvSpPr>
          <p:cNvPr id="54" name="Google Shape;103;p20">
            <a:extLst>
              <a:ext uri="{FF2B5EF4-FFF2-40B4-BE49-F238E27FC236}">
                <a16:creationId xmlns:a16="http://schemas.microsoft.com/office/drawing/2014/main" id="{AFDDE071-4EB9-1EAB-AEB1-B43130591E4D}"/>
              </a:ext>
            </a:extLst>
          </p:cNvPr>
          <p:cNvSpPr/>
          <p:nvPr/>
        </p:nvSpPr>
        <p:spPr>
          <a:xfrm>
            <a:off x="14515835" y="8109958"/>
            <a:ext cx="1700000" cy="144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55" name="Google Shape;97;p20">
            <a:extLst>
              <a:ext uri="{FF2B5EF4-FFF2-40B4-BE49-F238E27FC236}">
                <a16:creationId xmlns:a16="http://schemas.microsoft.com/office/drawing/2014/main" id="{20E24C3A-BA7F-BEA3-C13E-2C87846B492C}"/>
              </a:ext>
            </a:extLst>
          </p:cNvPr>
          <p:cNvSpPr/>
          <p:nvPr/>
        </p:nvSpPr>
        <p:spPr>
          <a:xfrm>
            <a:off x="11022958" y="4904397"/>
            <a:ext cx="2524400" cy="1074800"/>
          </a:xfrm>
          <a:prstGeom prst="roundRect">
            <a:avLst>
              <a:gd name="adj" fmla="val 16667"/>
            </a:avLst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b="1" dirty="0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C51A7A8-E716-FDFB-FF19-69D082FE536E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6323025" y="3978534"/>
            <a:ext cx="1282604" cy="139876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3C24EFA-E521-1AED-6644-CE56600D4816}"/>
              </a:ext>
            </a:extLst>
          </p:cNvPr>
          <p:cNvCxnSpPr>
            <a:cxnSpLocks/>
            <a:stCxn id="43" idx="3"/>
            <a:endCxn id="48" idx="1"/>
          </p:cNvCxnSpPr>
          <p:nvPr/>
        </p:nvCxnSpPr>
        <p:spPr>
          <a:xfrm>
            <a:off x="6323025" y="5377296"/>
            <a:ext cx="1270285" cy="17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9335E14-4312-26B7-AEA4-1E3F937FC53E}"/>
              </a:ext>
            </a:extLst>
          </p:cNvPr>
          <p:cNvCxnSpPr>
            <a:cxnSpLocks/>
            <a:stCxn id="44" idx="3"/>
            <a:endCxn id="55" idx="1"/>
          </p:cNvCxnSpPr>
          <p:nvPr/>
        </p:nvCxnSpPr>
        <p:spPr>
          <a:xfrm>
            <a:off x="10130029" y="3978534"/>
            <a:ext cx="892929" cy="146326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78DBD34-9494-686D-DA32-7408E2091EC1}"/>
              </a:ext>
            </a:extLst>
          </p:cNvPr>
          <p:cNvCxnSpPr>
            <a:cxnSpLocks/>
            <a:stCxn id="48" idx="3"/>
            <a:endCxn id="55" idx="1"/>
          </p:cNvCxnSpPr>
          <p:nvPr/>
        </p:nvCxnSpPr>
        <p:spPr>
          <a:xfrm flipV="1">
            <a:off x="10117710" y="5441797"/>
            <a:ext cx="905248" cy="163777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4C51901-1407-D490-4316-0281E3D4E7F4}"/>
              </a:ext>
            </a:extLst>
          </p:cNvPr>
          <p:cNvCxnSpPr>
            <a:stCxn id="55" idx="3"/>
            <a:endCxn id="45" idx="1"/>
          </p:cNvCxnSpPr>
          <p:nvPr/>
        </p:nvCxnSpPr>
        <p:spPr>
          <a:xfrm flipV="1">
            <a:off x="13547358" y="3534671"/>
            <a:ext cx="848186" cy="190712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300B467-96CF-46F4-67AA-6DF806C13B57}"/>
              </a:ext>
            </a:extLst>
          </p:cNvPr>
          <p:cNvCxnSpPr>
            <a:cxnSpLocks/>
            <a:stCxn id="55" idx="3"/>
            <a:endCxn id="52" idx="1"/>
          </p:cNvCxnSpPr>
          <p:nvPr/>
        </p:nvCxnSpPr>
        <p:spPr>
          <a:xfrm>
            <a:off x="13547358" y="5441797"/>
            <a:ext cx="820077" cy="189561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Google Shape;103;p20">
            <a:extLst>
              <a:ext uri="{FF2B5EF4-FFF2-40B4-BE49-F238E27FC236}">
                <a16:creationId xmlns:a16="http://schemas.microsoft.com/office/drawing/2014/main" id="{84B4A5B5-66DC-5E74-6EFF-63F8ADD4120B}"/>
              </a:ext>
            </a:extLst>
          </p:cNvPr>
          <p:cNvSpPr/>
          <p:nvPr/>
        </p:nvSpPr>
        <p:spPr>
          <a:xfrm>
            <a:off x="14515835" y="6207937"/>
            <a:ext cx="1700000" cy="144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8E11E71-2E94-9E2C-6644-272744B831E1}"/>
              </a:ext>
            </a:extLst>
          </p:cNvPr>
          <p:cNvCxnSpPr/>
          <p:nvPr/>
        </p:nvCxnSpPr>
        <p:spPr>
          <a:xfrm>
            <a:off x="13559677" y="5441797"/>
            <a:ext cx="8077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BAFDE3FA-0CEE-3C7C-2906-81EA9CC557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6" t="22004" r="13330" b="30359"/>
          <a:stretch/>
        </p:blipFill>
        <p:spPr>
          <a:xfrm>
            <a:off x="11057829" y="5020381"/>
            <a:ext cx="2441665" cy="6785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-4461" r="-20094" b="-471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2421908" y="1315960"/>
            <a:ext cx="14031230" cy="3351262"/>
          </a:xfrm>
          <a:custGeom>
            <a:avLst/>
            <a:gdLst/>
            <a:ahLst/>
            <a:cxnLst/>
            <a:rect l="l" t="t" r="r" b="b"/>
            <a:pathLst>
              <a:path w="14031230" h="3351262">
                <a:moveTo>
                  <a:pt x="0" y="0"/>
                </a:moveTo>
                <a:lnTo>
                  <a:pt x="14031229" y="0"/>
                </a:lnTo>
                <a:lnTo>
                  <a:pt x="14031229" y="3351262"/>
                </a:lnTo>
                <a:lnTo>
                  <a:pt x="0" y="33512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9" r="-1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2421908" y="4966610"/>
            <a:ext cx="10960947" cy="4171965"/>
          </a:xfrm>
          <a:custGeom>
            <a:avLst/>
            <a:gdLst/>
            <a:ahLst/>
            <a:cxnLst/>
            <a:rect l="l" t="t" r="r" b="b"/>
            <a:pathLst>
              <a:path w="10960947" h="4171965">
                <a:moveTo>
                  <a:pt x="0" y="0"/>
                </a:moveTo>
                <a:lnTo>
                  <a:pt x="10960947" y="0"/>
                </a:lnTo>
                <a:lnTo>
                  <a:pt x="10960947" y="4171965"/>
                </a:lnTo>
                <a:lnTo>
                  <a:pt x="0" y="41719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49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3478112" y="-133350"/>
            <a:ext cx="12952312" cy="1334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83"/>
              </a:lnSpc>
              <a:spcBef>
                <a:spcPct val="0"/>
              </a:spcBef>
            </a:pPr>
            <a:r>
              <a:rPr lang="en-US" sz="7774" b="1">
                <a:solidFill>
                  <a:srgbClr val="006855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DATA DICTIONARY </a:t>
            </a:r>
          </a:p>
        </p:txBody>
      </p:sp>
      <p:sp>
        <p:nvSpPr>
          <p:cNvPr id="9" name="Freeform 9"/>
          <p:cNvSpPr/>
          <p:nvPr/>
        </p:nvSpPr>
        <p:spPr>
          <a:xfrm>
            <a:off x="1191126" y="9233825"/>
            <a:ext cx="2541536" cy="1152468"/>
          </a:xfrm>
          <a:custGeom>
            <a:avLst/>
            <a:gdLst/>
            <a:ahLst/>
            <a:cxnLst/>
            <a:rect l="l" t="t" r="r" b="b"/>
            <a:pathLst>
              <a:path w="2541536" h="1152468">
                <a:moveTo>
                  <a:pt x="0" y="0"/>
                </a:moveTo>
                <a:lnTo>
                  <a:pt x="2541536" y="0"/>
                </a:lnTo>
                <a:lnTo>
                  <a:pt x="2541536" y="1152468"/>
                </a:lnTo>
                <a:lnTo>
                  <a:pt x="0" y="11524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 rot="5400000">
            <a:off x="-7193679" y="3239326"/>
            <a:ext cx="12549356" cy="3895402"/>
            <a:chOff x="0" y="0"/>
            <a:chExt cx="3305180" cy="102595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305180" cy="1025949"/>
            </a:xfrm>
            <a:custGeom>
              <a:avLst/>
              <a:gdLst/>
              <a:ahLst/>
              <a:cxnLst/>
              <a:rect l="l" t="t" r="r" b="b"/>
              <a:pathLst>
                <a:path w="3305180" h="1025949">
                  <a:moveTo>
                    <a:pt x="0" y="0"/>
                  </a:moveTo>
                  <a:lnTo>
                    <a:pt x="3305180" y="0"/>
                  </a:lnTo>
                  <a:lnTo>
                    <a:pt x="3305180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195759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3305180" cy="1073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3893705" y="-4160402"/>
            <a:ext cx="10500592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-4461" r="-20094" b="-4717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6" name="Freeform 6"/>
          <p:cNvSpPr/>
          <p:nvPr/>
        </p:nvSpPr>
        <p:spPr>
          <a:xfrm>
            <a:off x="1191126" y="9081425"/>
            <a:ext cx="2541536" cy="1152468"/>
          </a:xfrm>
          <a:custGeom>
            <a:avLst/>
            <a:gdLst/>
            <a:ahLst/>
            <a:cxnLst/>
            <a:rect l="l" t="t" r="r" b="b"/>
            <a:pathLst>
              <a:path w="2541536" h="1152468">
                <a:moveTo>
                  <a:pt x="0" y="0"/>
                </a:moveTo>
                <a:lnTo>
                  <a:pt x="2541536" y="0"/>
                </a:lnTo>
                <a:lnTo>
                  <a:pt x="2541536" y="1152468"/>
                </a:lnTo>
                <a:lnTo>
                  <a:pt x="0" y="11524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 rot="5400000">
            <a:off x="-7193679" y="3239326"/>
            <a:ext cx="12549356" cy="3895402"/>
            <a:chOff x="0" y="0"/>
            <a:chExt cx="3305180" cy="10259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305180" cy="1025949"/>
            </a:xfrm>
            <a:custGeom>
              <a:avLst/>
              <a:gdLst/>
              <a:ahLst/>
              <a:cxnLst/>
              <a:rect l="l" t="t" r="r" b="b"/>
              <a:pathLst>
                <a:path w="3305180" h="1025949">
                  <a:moveTo>
                    <a:pt x="0" y="0"/>
                  </a:moveTo>
                  <a:lnTo>
                    <a:pt x="3305180" y="0"/>
                  </a:lnTo>
                  <a:lnTo>
                    <a:pt x="3305180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195759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3305180" cy="1073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478112" y="8150"/>
            <a:ext cx="12952312" cy="1334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83"/>
              </a:lnSpc>
              <a:spcBef>
                <a:spcPct val="0"/>
              </a:spcBef>
            </a:pPr>
            <a:r>
              <a:rPr lang="en-US" sz="7774" b="1" dirty="0">
                <a:solidFill>
                  <a:srgbClr val="006855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KEY VARIABLES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97950A-763C-B1ED-DD38-8C73349131EE}"/>
              </a:ext>
            </a:extLst>
          </p:cNvPr>
          <p:cNvSpPr/>
          <p:nvPr/>
        </p:nvSpPr>
        <p:spPr>
          <a:xfrm>
            <a:off x="1508012" y="1809636"/>
            <a:ext cx="7635988" cy="6000864"/>
          </a:xfrm>
          <a:prstGeom prst="rect">
            <a:avLst/>
          </a:prstGeom>
          <a:noFill/>
          <a:ln w="28575">
            <a:solidFill>
              <a:srgbClr val="106E5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06AE2B-9AC1-0FDA-A8B1-E4276160F563}"/>
              </a:ext>
            </a:extLst>
          </p:cNvPr>
          <p:cNvSpPr/>
          <p:nvPr/>
        </p:nvSpPr>
        <p:spPr>
          <a:xfrm>
            <a:off x="3300099" y="2315752"/>
            <a:ext cx="3627690" cy="81670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</a:rPr>
              <a:t>Members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4651DC-840B-B16D-8D5C-E5AEE34B2147}"/>
              </a:ext>
            </a:extLst>
          </p:cNvPr>
          <p:cNvSpPr/>
          <p:nvPr/>
        </p:nvSpPr>
        <p:spPr>
          <a:xfrm>
            <a:off x="1837872" y="3659287"/>
            <a:ext cx="1562847" cy="787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sz="2400" b="1" dirty="0"/>
              <a:t>Name</a:t>
            </a:r>
          </a:p>
          <a:p>
            <a:pPr algn="ctr"/>
            <a:r>
              <a:rPr lang="en-IN" dirty="0"/>
              <a:t>&lt;Text/&gt;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248930-F066-B519-53C6-139EAF665D2A}"/>
              </a:ext>
            </a:extLst>
          </p:cNvPr>
          <p:cNvSpPr/>
          <p:nvPr/>
        </p:nvSpPr>
        <p:spPr>
          <a:xfrm>
            <a:off x="3474047" y="3649460"/>
            <a:ext cx="1562847" cy="787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sz="2400" b="1" dirty="0"/>
              <a:t>Chapter</a:t>
            </a:r>
          </a:p>
          <a:p>
            <a:pPr algn="ctr"/>
            <a:r>
              <a:rPr lang="en-IN" dirty="0"/>
              <a:t>&lt;Text/&gt;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78673B-4289-0B34-30DB-383EBE483952}"/>
              </a:ext>
            </a:extLst>
          </p:cNvPr>
          <p:cNvSpPr/>
          <p:nvPr/>
        </p:nvSpPr>
        <p:spPr>
          <a:xfrm>
            <a:off x="5141569" y="3649459"/>
            <a:ext cx="1562847" cy="787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sz="2400" b="1" dirty="0"/>
              <a:t>Unique ID</a:t>
            </a:r>
          </a:p>
          <a:p>
            <a:pPr algn="ctr"/>
            <a:r>
              <a:rPr lang="en-IN" dirty="0"/>
              <a:t>&lt;Numeric/&gt;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1A5606-2C05-F2D0-3D8A-9523ACC0100F}"/>
              </a:ext>
            </a:extLst>
          </p:cNvPr>
          <p:cNvSpPr/>
          <p:nvPr/>
        </p:nvSpPr>
        <p:spPr>
          <a:xfrm>
            <a:off x="6790701" y="3629362"/>
            <a:ext cx="1562847" cy="787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sz="2400" b="1" dirty="0"/>
              <a:t>Location</a:t>
            </a:r>
          </a:p>
          <a:p>
            <a:pPr algn="ctr"/>
            <a:r>
              <a:rPr lang="en-IN" dirty="0"/>
              <a:t>&lt;String/&gt;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F913FC-0051-205C-76CC-BBA52A483177}"/>
              </a:ext>
            </a:extLst>
          </p:cNvPr>
          <p:cNvSpPr/>
          <p:nvPr/>
        </p:nvSpPr>
        <p:spPr>
          <a:xfrm>
            <a:off x="1803351" y="4581409"/>
            <a:ext cx="3233543" cy="787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sz="2400" b="1" dirty="0"/>
              <a:t>Membership Type</a:t>
            </a:r>
          </a:p>
          <a:p>
            <a:pPr algn="ctr"/>
            <a:r>
              <a:rPr lang="en-IN" dirty="0"/>
              <a:t>&lt;String/&gt;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249350-CA00-21A6-0B77-DDF0CC99824F}"/>
              </a:ext>
            </a:extLst>
          </p:cNvPr>
          <p:cNvSpPr/>
          <p:nvPr/>
        </p:nvSpPr>
        <p:spPr>
          <a:xfrm>
            <a:off x="5113945" y="4593786"/>
            <a:ext cx="3233543" cy="787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sz="2400" b="1" dirty="0"/>
              <a:t>Membership Status</a:t>
            </a:r>
          </a:p>
          <a:p>
            <a:pPr algn="ctr"/>
            <a:r>
              <a:rPr lang="en-IN" dirty="0"/>
              <a:t>&lt;String/&gt;</a:t>
            </a:r>
          </a:p>
          <a:p>
            <a:pPr algn="ctr"/>
            <a:endParaRPr lang="en-IN" sz="2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A0FB96-6DA0-E365-E949-DFFB3CA0E535}"/>
              </a:ext>
            </a:extLst>
          </p:cNvPr>
          <p:cNvSpPr/>
          <p:nvPr/>
        </p:nvSpPr>
        <p:spPr>
          <a:xfrm>
            <a:off x="1806524" y="5483988"/>
            <a:ext cx="1562847" cy="787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sz="2400" b="1" dirty="0"/>
              <a:t>DOB</a:t>
            </a:r>
          </a:p>
          <a:p>
            <a:pPr algn="ctr"/>
            <a:r>
              <a:rPr lang="en-IN" dirty="0"/>
              <a:t>&lt;Date/&gt;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FF6C5D-1BEB-2094-407E-EB367EB273C0}"/>
              </a:ext>
            </a:extLst>
          </p:cNvPr>
          <p:cNvSpPr/>
          <p:nvPr/>
        </p:nvSpPr>
        <p:spPr>
          <a:xfrm>
            <a:off x="3449596" y="5474124"/>
            <a:ext cx="1562847" cy="787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sz="2400" b="1" dirty="0"/>
              <a:t>Gender</a:t>
            </a:r>
          </a:p>
          <a:p>
            <a:pPr algn="ctr"/>
            <a:r>
              <a:rPr lang="en-IN" dirty="0"/>
              <a:t>&lt;String/&gt;</a:t>
            </a:r>
          </a:p>
          <a:p>
            <a:pPr algn="ctr"/>
            <a:endParaRPr lang="en-IN" sz="20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31DC9B-1DBF-55DB-2BA3-A10BAA6E7E9C}"/>
              </a:ext>
            </a:extLst>
          </p:cNvPr>
          <p:cNvSpPr/>
          <p:nvPr/>
        </p:nvSpPr>
        <p:spPr>
          <a:xfrm>
            <a:off x="5113945" y="5483988"/>
            <a:ext cx="1562847" cy="787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sz="2400" b="1" dirty="0"/>
              <a:t>Interests</a:t>
            </a:r>
          </a:p>
          <a:p>
            <a:pPr algn="ctr"/>
            <a:r>
              <a:rPr lang="en-IN" dirty="0"/>
              <a:t>&lt;String/&gt;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BFC730-3752-E6A5-B963-B5189DB6E063}"/>
              </a:ext>
            </a:extLst>
          </p:cNvPr>
          <p:cNvSpPr/>
          <p:nvPr/>
        </p:nvSpPr>
        <p:spPr>
          <a:xfrm>
            <a:off x="6784640" y="5491811"/>
            <a:ext cx="1562847" cy="787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sz="2400" b="1" dirty="0"/>
              <a:t>Join Date</a:t>
            </a:r>
          </a:p>
          <a:p>
            <a:pPr algn="ctr"/>
            <a:r>
              <a:rPr lang="en-IN" dirty="0"/>
              <a:t>&lt;Date/&gt;</a:t>
            </a:r>
          </a:p>
          <a:p>
            <a:pPr algn="ctr"/>
            <a:endParaRPr lang="en-IN" sz="24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5D20CF-3284-F8E5-538B-C7890B642DE1}"/>
              </a:ext>
            </a:extLst>
          </p:cNvPr>
          <p:cNvSpPr/>
          <p:nvPr/>
        </p:nvSpPr>
        <p:spPr>
          <a:xfrm>
            <a:off x="1819729" y="6375692"/>
            <a:ext cx="3233543" cy="1053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sz="2400" b="1" dirty="0"/>
              <a:t>Institution Type</a:t>
            </a:r>
          </a:p>
          <a:p>
            <a:pPr algn="ctr"/>
            <a:r>
              <a:rPr lang="en-IN" dirty="0"/>
              <a:t>&lt;String/&gt;</a:t>
            </a:r>
          </a:p>
          <a:p>
            <a:pPr algn="ctr"/>
            <a:endParaRPr lang="en-IN" sz="24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F1CD03-25E4-21E3-32B8-D3A4A8A6CFA5}"/>
              </a:ext>
            </a:extLst>
          </p:cNvPr>
          <p:cNvSpPr/>
          <p:nvPr/>
        </p:nvSpPr>
        <p:spPr>
          <a:xfrm>
            <a:off x="5113944" y="6386116"/>
            <a:ext cx="3233543" cy="1043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sz="2400" b="1" dirty="0"/>
              <a:t>Membership Start &amp; End Dates</a:t>
            </a:r>
          </a:p>
          <a:p>
            <a:pPr algn="ctr"/>
            <a:r>
              <a:rPr lang="en-IN" dirty="0"/>
              <a:t>&lt;Date/&gt;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C3F0EAB-7925-CDF7-DEFB-864EC359E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60" y="2087411"/>
            <a:ext cx="1366251" cy="12924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A1EF59C-777C-744B-3F7C-063C8ECEA1AB}"/>
              </a:ext>
            </a:extLst>
          </p:cNvPr>
          <p:cNvSpPr/>
          <p:nvPr/>
        </p:nvSpPr>
        <p:spPr>
          <a:xfrm>
            <a:off x="9799714" y="1809300"/>
            <a:ext cx="7635600" cy="6001200"/>
          </a:xfrm>
          <a:prstGeom prst="rect">
            <a:avLst/>
          </a:prstGeom>
          <a:noFill/>
          <a:ln w="28575">
            <a:solidFill>
              <a:srgbClr val="106E5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76118B-1A84-4AAF-09DA-71C4BF227206}"/>
              </a:ext>
            </a:extLst>
          </p:cNvPr>
          <p:cNvSpPr/>
          <p:nvPr/>
        </p:nvSpPr>
        <p:spPr>
          <a:xfrm>
            <a:off x="10072551" y="3663197"/>
            <a:ext cx="1562400" cy="78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sz="2400" b="1" dirty="0"/>
              <a:t>Event ID</a:t>
            </a:r>
          </a:p>
          <a:p>
            <a:pPr algn="ctr"/>
            <a:r>
              <a:rPr lang="en-IN" dirty="0"/>
              <a:t>&lt;String/&gt;</a:t>
            </a:r>
            <a:endParaRPr lang="en-IN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3088B8-AF7F-BDC9-C6F0-6733EEAE6C1B}"/>
              </a:ext>
            </a:extLst>
          </p:cNvPr>
          <p:cNvSpPr/>
          <p:nvPr/>
        </p:nvSpPr>
        <p:spPr>
          <a:xfrm>
            <a:off x="10072551" y="4575889"/>
            <a:ext cx="3232800" cy="78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sz="2400" b="1" dirty="0"/>
              <a:t>Registration Status</a:t>
            </a:r>
          </a:p>
          <a:p>
            <a:pPr algn="ctr"/>
            <a:r>
              <a:rPr lang="en-IN" dirty="0"/>
              <a:t>&lt;String/&gt;</a:t>
            </a:r>
            <a:endParaRPr lang="en-IN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F8B73F-CF0F-5957-F9F8-AA88C39C9C1C}"/>
              </a:ext>
            </a:extLst>
          </p:cNvPr>
          <p:cNvSpPr/>
          <p:nvPr/>
        </p:nvSpPr>
        <p:spPr>
          <a:xfrm>
            <a:off x="10107374" y="5474124"/>
            <a:ext cx="1562400" cy="78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sz="2400" b="1" dirty="0"/>
              <a:t>Start Date</a:t>
            </a:r>
          </a:p>
          <a:p>
            <a:pPr algn="ctr"/>
            <a:r>
              <a:rPr lang="en-IN" dirty="0"/>
              <a:t>&lt;Date/&gt;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A729F0-12A3-B68B-C657-010435B8FDAC}"/>
              </a:ext>
            </a:extLst>
          </p:cNvPr>
          <p:cNvSpPr/>
          <p:nvPr/>
        </p:nvSpPr>
        <p:spPr>
          <a:xfrm>
            <a:off x="11762756" y="5474124"/>
            <a:ext cx="1562400" cy="78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sz="2400" b="1" dirty="0"/>
              <a:t>Gender</a:t>
            </a:r>
          </a:p>
          <a:p>
            <a:pPr algn="ctr"/>
            <a:r>
              <a:rPr lang="en-IN" dirty="0"/>
              <a:t>&lt;String/&gt;</a:t>
            </a:r>
            <a:endParaRPr lang="en-IN" b="1" dirty="0"/>
          </a:p>
          <a:p>
            <a:pPr algn="ctr"/>
            <a:endParaRPr lang="en-IN" sz="24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41660F-7743-AC4E-5C89-00DA267C3F88}"/>
              </a:ext>
            </a:extLst>
          </p:cNvPr>
          <p:cNvSpPr/>
          <p:nvPr/>
        </p:nvSpPr>
        <p:spPr>
          <a:xfrm>
            <a:off x="13434467" y="5476570"/>
            <a:ext cx="3281552" cy="78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sz="2400" b="1" dirty="0"/>
              <a:t>Member Type</a:t>
            </a:r>
          </a:p>
          <a:p>
            <a:pPr algn="ctr"/>
            <a:r>
              <a:rPr lang="en-IN" dirty="0"/>
              <a:t>&lt;String/&gt;</a:t>
            </a:r>
            <a:endParaRPr lang="en-IN" b="1" dirty="0"/>
          </a:p>
          <a:p>
            <a:pPr algn="ctr"/>
            <a:endParaRPr lang="en-IN" sz="2400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1CD22D8-5729-EA55-C873-B2B7FA45887D}"/>
              </a:ext>
            </a:extLst>
          </p:cNvPr>
          <p:cNvSpPr/>
          <p:nvPr/>
        </p:nvSpPr>
        <p:spPr>
          <a:xfrm>
            <a:off x="10107373" y="6339459"/>
            <a:ext cx="3229291" cy="1090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sz="2400" b="1" dirty="0"/>
              <a:t>Balance Amount Due</a:t>
            </a:r>
          </a:p>
          <a:p>
            <a:pPr algn="ctr"/>
            <a:r>
              <a:rPr lang="en-IN" dirty="0"/>
              <a:t>&lt;Numeric/&gt;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DA1E01-8A68-3B6C-ED3D-04CF2B0A8C51}"/>
              </a:ext>
            </a:extLst>
          </p:cNvPr>
          <p:cNvSpPr/>
          <p:nvPr/>
        </p:nvSpPr>
        <p:spPr>
          <a:xfrm>
            <a:off x="13434466" y="6338700"/>
            <a:ext cx="3281552" cy="10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sz="2400" b="1" dirty="0"/>
              <a:t>Event Start &amp; End Date</a:t>
            </a:r>
          </a:p>
          <a:p>
            <a:pPr algn="ctr"/>
            <a:r>
              <a:rPr lang="en-IN" dirty="0"/>
              <a:t>&lt;Numeric/&gt;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8C86344-B077-6FD9-06FA-D61FEECF7D76}"/>
              </a:ext>
            </a:extLst>
          </p:cNvPr>
          <p:cNvSpPr/>
          <p:nvPr/>
        </p:nvSpPr>
        <p:spPr>
          <a:xfrm>
            <a:off x="11774265" y="3658741"/>
            <a:ext cx="1562400" cy="78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sz="2400" b="1" dirty="0"/>
              <a:t>Fee Paid</a:t>
            </a:r>
          </a:p>
          <a:p>
            <a:pPr algn="ctr"/>
            <a:r>
              <a:rPr lang="en-IN" dirty="0"/>
              <a:t>&lt;Numeric/&gt;</a:t>
            </a:r>
          </a:p>
          <a:p>
            <a:pPr algn="ctr"/>
            <a:endParaRPr lang="en-IN" sz="24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40FE34-6B41-D7D8-D352-4A6D919BD758}"/>
              </a:ext>
            </a:extLst>
          </p:cNvPr>
          <p:cNvSpPr/>
          <p:nvPr/>
        </p:nvSpPr>
        <p:spPr>
          <a:xfrm>
            <a:off x="15153619" y="3673047"/>
            <a:ext cx="1562400" cy="78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sz="2400" b="1" dirty="0"/>
              <a:t>e-mail ID</a:t>
            </a:r>
          </a:p>
          <a:p>
            <a:pPr algn="ctr"/>
            <a:r>
              <a:rPr lang="en-IN" dirty="0"/>
              <a:t>&lt;String/&gt;</a:t>
            </a:r>
            <a:endParaRPr lang="en-IN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5BAC52-A23A-F01E-04A2-6B99EF52DD2C}"/>
              </a:ext>
            </a:extLst>
          </p:cNvPr>
          <p:cNvSpPr/>
          <p:nvPr/>
        </p:nvSpPr>
        <p:spPr>
          <a:xfrm>
            <a:off x="13463942" y="3658196"/>
            <a:ext cx="1562400" cy="78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sz="2400" b="1" dirty="0"/>
              <a:t>Name</a:t>
            </a:r>
          </a:p>
          <a:p>
            <a:pPr algn="ctr"/>
            <a:r>
              <a:rPr lang="en-IN" dirty="0"/>
              <a:t>&lt;String/&gt;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4EC3F10-18AE-B3EA-9645-144DEEC8A046}"/>
              </a:ext>
            </a:extLst>
          </p:cNvPr>
          <p:cNvSpPr/>
          <p:nvPr/>
        </p:nvSpPr>
        <p:spPr>
          <a:xfrm>
            <a:off x="11338033" y="2315956"/>
            <a:ext cx="4985469" cy="81670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</a:rPr>
              <a:t>Events Attendance Data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DFA5DE0-BCEE-4E36-2B48-716C0A9161B1}"/>
              </a:ext>
            </a:extLst>
          </p:cNvPr>
          <p:cNvSpPr/>
          <p:nvPr/>
        </p:nvSpPr>
        <p:spPr>
          <a:xfrm>
            <a:off x="13483219" y="4574799"/>
            <a:ext cx="3232800" cy="78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sz="2400" b="1" dirty="0"/>
              <a:t>Payment Status</a:t>
            </a:r>
          </a:p>
          <a:p>
            <a:pPr algn="ctr"/>
            <a:r>
              <a:rPr lang="en-IN" dirty="0"/>
              <a:t>&lt;String/&gt;</a:t>
            </a:r>
            <a:endParaRPr lang="en-IN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10F2DE0-F741-20B9-AC73-3EBC923C4B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268" y="1989797"/>
            <a:ext cx="1425363" cy="1292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19325</TotalTime>
  <Words>428</Words>
  <Application>Microsoft Office PowerPoint</Application>
  <PresentationFormat>Custom</PresentationFormat>
  <Paragraphs>156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Be Vietnam Ultra-Bold</vt:lpstr>
      <vt:lpstr>Be Vietnam</vt:lpstr>
      <vt:lpstr>Wingdings</vt:lpstr>
      <vt:lpstr>Arial</vt:lpstr>
      <vt:lpstr>TT Chocolates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and White Professional Business Proposal Presentation</dc:title>
  <cp:lastModifiedBy>Akanksha Shridharani</cp:lastModifiedBy>
  <cp:revision>17</cp:revision>
  <dcterms:created xsi:type="dcterms:W3CDTF">2006-08-16T00:00:00Z</dcterms:created>
  <dcterms:modified xsi:type="dcterms:W3CDTF">2024-10-28T08:14:00Z</dcterms:modified>
  <dc:identifier>DAGTDmecDso</dc:identifier>
</cp:coreProperties>
</file>