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3128f3a27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3128f3a27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319c2ff2a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f319c2ff2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76A5A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99950" y="1114200"/>
            <a:ext cx="82728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Membership Retention and Engagement: 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 Detailed Analytical Approach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0224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Akanksha Shridharani &amp; Pranav Shankaran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About Educate Plus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forward-thinking membership organization supporting professionals in educational advancement.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Serves schools, colleges, universities, professional training institutes, and related consultancies.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Mission: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Provide professional development opportunities, conferences, summits, and mentoring programs.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Equip advancement professionals with best practices to foster meaningful and enduring relationships with educational stakeholders.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100" y="172000"/>
            <a:ext cx="2297100" cy="10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</a:rPr>
              <a:t>Project Objectives: </a:t>
            </a:r>
            <a:endParaRPr b="1" sz="3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Understand Member distribution and </a:t>
            </a:r>
            <a:r>
              <a:rPr lang="en" sz="2000">
                <a:solidFill>
                  <a:srgbClr val="000000"/>
                </a:solidFill>
              </a:rPr>
              <a:t>trend statistics</a:t>
            </a:r>
            <a:r>
              <a:rPr lang="en" sz="2000">
                <a:solidFill>
                  <a:srgbClr val="000000"/>
                </a:solidFill>
              </a:rPr>
              <a:t> for easy reporting and decision making.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Analyze member renewal and lapsed rates over the last 3-5 years.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Analyze member turnover by examining losses, gains, enquiry conversions, engagement, and financial impact.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Understanding the problem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78" name="Google Shape;78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9" name="Google Shape;79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6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Problem 1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2" name="Google Shape;82;p16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They are looking to leverage their current member and membership data to drive decision-making making.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grpSp>
        <p:nvGrpSpPr>
          <p:cNvPr id="83" name="Google Shape;83;p16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84" name="Google Shape;84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Problem </a:t>
            </a:r>
            <a:r>
              <a:rPr lang="en">
                <a:solidFill>
                  <a:srgbClr val="000000"/>
                </a:solidFill>
              </a:rPr>
              <a:t>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Reporting is tedious, takes time and we are building dashboards that allow them to generate reports in less time.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grpSp>
        <p:nvGrpSpPr>
          <p:cNvPr id="88" name="Google Shape;88;p16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9" name="Google Shape;89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6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Probl</a:t>
            </a:r>
            <a:r>
              <a:rPr lang="en">
                <a:solidFill>
                  <a:srgbClr val="000000"/>
                </a:solidFill>
              </a:rPr>
              <a:t>em 3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2" name="Google Shape;92;p16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To analyze member engagement data for marketing team.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292625"/>
            <a:ext cx="445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Current Reporting Framework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151425" y="1120875"/>
            <a:ext cx="2637600" cy="806100"/>
          </a:xfrm>
          <a:prstGeom prst="roundRect">
            <a:avLst>
              <a:gd fmla="val 16667" name="adj"/>
            </a:avLst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CiviCRM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information, Events and attendance data, Invoices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3058750" y="1123425"/>
            <a:ext cx="2637600" cy="806100"/>
          </a:xfrm>
          <a:prstGeom prst="roundRect">
            <a:avLst>
              <a:gd fmla="val 16667" name="adj"/>
            </a:avLst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Google Sheet</a:t>
            </a:r>
            <a:endParaRPr b="1"/>
          </a:p>
        </p:txBody>
      </p:sp>
      <p:sp>
        <p:nvSpPr>
          <p:cNvPr id="100" name="Google Shape;100;p17"/>
          <p:cNvSpPr/>
          <p:nvPr/>
        </p:nvSpPr>
        <p:spPr>
          <a:xfrm>
            <a:off x="3058750" y="3547275"/>
            <a:ext cx="2637600" cy="806100"/>
          </a:xfrm>
          <a:prstGeom prst="roundRect">
            <a:avLst>
              <a:gd fmla="val 16667" name="adj"/>
            </a:avLst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Google LookerStudio</a:t>
            </a:r>
            <a:endParaRPr b="1"/>
          </a:p>
        </p:txBody>
      </p:sp>
      <p:cxnSp>
        <p:nvCxnSpPr>
          <p:cNvPr id="101" name="Google Shape;101;p17"/>
          <p:cNvCxnSpPr>
            <a:endCxn id="99" idx="1"/>
          </p:cNvCxnSpPr>
          <p:nvPr/>
        </p:nvCxnSpPr>
        <p:spPr>
          <a:xfrm>
            <a:off x="2789050" y="1523775"/>
            <a:ext cx="269700" cy="27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2" name="Google Shape;102;p17"/>
          <p:cNvCxnSpPr>
            <a:stCxn id="99" idx="2"/>
            <a:endCxn id="100" idx="0"/>
          </p:cNvCxnSpPr>
          <p:nvPr/>
        </p:nvCxnSpPr>
        <p:spPr>
          <a:xfrm>
            <a:off x="4377550" y="1929525"/>
            <a:ext cx="0" cy="1617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3" name="Google Shape;103;p17"/>
          <p:cNvSpPr/>
          <p:nvPr/>
        </p:nvSpPr>
        <p:spPr>
          <a:xfrm>
            <a:off x="7202950" y="734275"/>
            <a:ext cx="1497600" cy="8061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EEEEE"/>
                </a:solidFill>
              </a:rPr>
              <a:t>Member Dashboard</a:t>
            </a:r>
            <a:endParaRPr b="1">
              <a:solidFill>
                <a:srgbClr val="EEEEE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4" name="Google Shape;104;p17"/>
          <p:cNvSpPr/>
          <p:nvPr/>
        </p:nvSpPr>
        <p:spPr>
          <a:xfrm>
            <a:off x="7753875" y="1540375"/>
            <a:ext cx="395700" cy="20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7314250" y="1713200"/>
            <a:ext cx="1275000" cy="10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7"/>
          <p:cNvCxnSpPr>
            <a:stCxn id="100" idx="3"/>
            <a:endCxn id="103" idx="1"/>
          </p:cNvCxnSpPr>
          <p:nvPr/>
        </p:nvCxnSpPr>
        <p:spPr>
          <a:xfrm flipH="1" rot="10800000">
            <a:off x="5696350" y="1137225"/>
            <a:ext cx="1506600" cy="28131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7" name="Google Shape;107;p17"/>
          <p:cNvSpPr/>
          <p:nvPr/>
        </p:nvSpPr>
        <p:spPr>
          <a:xfrm>
            <a:off x="3126150" y="2105275"/>
            <a:ext cx="2458800" cy="46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Data - Fields to be updated</a:t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6896650" y="1926975"/>
            <a:ext cx="2110200" cy="1553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Summary Statistics</a:t>
            </a:r>
            <a:r>
              <a:rPr lang="en"/>
              <a:t> - Contact type, membership by chapter, New Members, Institution type, Membertype break-up, Members by country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Solution Approach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114" name="Google Shape;114;p18"/>
          <p:cNvGrpSpPr/>
          <p:nvPr/>
        </p:nvGrpSpPr>
        <p:grpSpPr>
          <a:xfrm>
            <a:off x="424825" y="1253973"/>
            <a:ext cx="8294371" cy="799418"/>
            <a:chOff x="424813" y="1177875"/>
            <a:chExt cx="8294371" cy="849902"/>
          </a:xfrm>
        </p:grpSpPr>
        <p:sp>
          <p:nvSpPr>
            <p:cNvPr id="115" name="Google Shape;115;p18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424813" y="1177877"/>
              <a:ext cx="28512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8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Collection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8" name="Google Shape;118;p18"/>
          <p:cNvSpPr txBox="1"/>
          <p:nvPr>
            <p:ph idx="4294967295" type="body"/>
          </p:nvPr>
        </p:nvSpPr>
        <p:spPr>
          <a:xfrm>
            <a:off x="2962175" y="1254150"/>
            <a:ext cx="59349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</a:rPr>
              <a:t>Extract live data from the CiviCRM platform, including member demographics, engagement metrics, renewal rates, and more</a:t>
            </a:r>
            <a:endParaRPr sz="1450">
              <a:solidFill>
                <a:srgbClr val="000000"/>
              </a:solidFill>
            </a:endParaRPr>
          </a:p>
        </p:txBody>
      </p:sp>
      <p:grpSp>
        <p:nvGrpSpPr>
          <p:cNvPr id="119" name="Google Shape;119;p18"/>
          <p:cNvGrpSpPr/>
          <p:nvPr/>
        </p:nvGrpSpPr>
        <p:grpSpPr>
          <a:xfrm>
            <a:off x="424825" y="2127445"/>
            <a:ext cx="8294361" cy="1332733"/>
            <a:chOff x="424812" y="2075689"/>
            <a:chExt cx="8294361" cy="849903"/>
          </a:xfrm>
        </p:grpSpPr>
        <p:sp>
          <p:nvSpPr>
            <p:cNvPr id="120" name="Google Shape;120;p18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424812" y="2075692"/>
              <a:ext cx="29580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Analysis &amp; Visualisation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3" name="Google Shape;123;p18"/>
          <p:cNvSpPr txBox="1"/>
          <p:nvPr>
            <p:ph idx="4294967295" type="body"/>
          </p:nvPr>
        </p:nvSpPr>
        <p:spPr>
          <a:xfrm>
            <a:off x="2830200" y="2508475"/>
            <a:ext cx="58038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en" sz="1400">
                <a:solidFill>
                  <a:srgbClr val="000000"/>
                </a:solidFill>
              </a:rPr>
              <a:t>Sample dataset and sample dashboard into either Looker Studio or Excel to show proof of concept.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en" sz="1400">
                <a:solidFill>
                  <a:srgbClr val="000000"/>
                </a:solidFill>
              </a:rPr>
              <a:t>Re-work current member reporting dashboard. 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en" sz="1400">
                <a:solidFill>
                  <a:srgbClr val="000000"/>
                </a:solidFill>
              </a:rPr>
              <a:t>Gather data requirements from stakeholders for each subsequent dashboard.</a:t>
            </a:r>
            <a:endParaRPr sz="14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grpSp>
        <p:nvGrpSpPr>
          <p:cNvPr id="124" name="Google Shape;124;p18"/>
          <p:cNvGrpSpPr/>
          <p:nvPr/>
        </p:nvGrpSpPr>
        <p:grpSpPr>
          <a:xfrm>
            <a:off x="424825" y="3679850"/>
            <a:ext cx="8294360" cy="993328"/>
            <a:chOff x="424812" y="3871249"/>
            <a:chExt cx="8294360" cy="849943"/>
          </a:xfrm>
        </p:grpSpPr>
        <p:sp>
          <p:nvSpPr>
            <p:cNvPr id="125" name="Google Shape;125;p18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424812" y="3871249"/>
              <a:ext cx="28512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8"/>
          <p:cNvSpPr txBox="1"/>
          <p:nvPr>
            <p:ph idx="4294967295" type="body"/>
          </p:nvPr>
        </p:nvSpPr>
        <p:spPr>
          <a:xfrm>
            <a:off x="539675" y="3679775"/>
            <a:ext cx="2422500" cy="9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Actionable Insights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8" name="Google Shape;128;p18"/>
          <p:cNvSpPr txBox="1"/>
          <p:nvPr>
            <p:ph idx="4294967295" type="body"/>
          </p:nvPr>
        </p:nvSpPr>
        <p:spPr>
          <a:xfrm>
            <a:off x="2754000" y="3682500"/>
            <a:ext cx="5934900" cy="9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</a:rPr>
              <a:t>The dashboard will help Educate Plus tailor engagement strategies, track financial goals, and design member-specific journeys.</a:t>
            </a:r>
            <a:endParaRPr sz="145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ctrTitle"/>
          </p:nvPr>
        </p:nvSpPr>
        <p:spPr>
          <a:xfrm>
            <a:off x="199950" y="1114200"/>
            <a:ext cx="82728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THANK YOU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7DDDC6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