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82" r:id="rId3"/>
    <p:sldId id="281" r:id="rId4"/>
    <p:sldId id="258" r:id="rId5"/>
    <p:sldId id="259" r:id="rId6"/>
    <p:sldId id="260" r:id="rId7"/>
    <p:sldId id="264" r:id="rId8"/>
    <p:sldId id="265" r:id="rId9"/>
    <p:sldId id="269" r:id="rId10"/>
    <p:sldId id="280" r:id="rId11"/>
    <p:sldId id="262" r:id="rId12"/>
    <p:sldId id="261" r:id="rId13"/>
    <p:sldId id="266" r:id="rId14"/>
    <p:sldId id="267" r:id="rId15"/>
    <p:sldId id="263" r:id="rId16"/>
    <p:sldId id="268" r:id="rId17"/>
    <p:sldId id="271" r:id="rId18"/>
    <p:sldId id="270" r:id="rId19"/>
    <p:sldId id="272" r:id="rId20"/>
    <p:sldId id="273" r:id="rId21"/>
    <p:sldId id="274" r:id="rId22"/>
    <p:sldId id="275" r:id="rId23"/>
    <p:sldId id="276" r:id="rId24"/>
    <p:sldId id="278" r:id="rId25"/>
    <p:sldId id="277" r:id="rId26"/>
    <p:sldId id="27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22DA589-AEB3-4A98-8C1C-A37D8FDA6AEF}">
          <p14:sldIdLst>
            <p14:sldId id="256"/>
            <p14:sldId id="282"/>
            <p14:sldId id="281"/>
            <p14:sldId id="258"/>
            <p14:sldId id="259"/>
            <p14:sldId id="260"/>
            <p14:sldId id="264"/>
            <p14:sldId id="265"/>
            <p14:sldId id="269"/>
            <p14:sldId id="280"/>
            <p14:sldId id="262"/>
            <p14:sldId id="261"/>
            <p14:sldId id="266"/>
            <p14:sldId id="267"/>
            <p14:sldId id="263"/>
            <p14:sldId id="268"/>
            <p14:sldId id="271"/>
            <p14:sldId id="270"/>
            <p14:sldId id="272"/>
            <p14:sldId id="273"/>
            <p14:sldId id="274"/>
            <p14:sldId id="275"/>
            <p14:sldId id="276"/>
            <p14:sldId id="278"/>
            <p14:sldId id="277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2721"/>
    <a:srgbClr val="F2F2F2"/>
    <a:srgbClr val="E0E0E0"/>
    <a:srgbClr val="106E5C"/>
    <a:srgbClr val="EAE0C8"/>
    <a:srgbClr val="F5F5F5"/>
    <a:srgbClr val="FAF0DC"/>
    <a:srgbClr val="FDF4DC"/>
    <a:srgbClr val="5A3E98"/>
    <a:srgbClr val="0063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1A44F7-118A-4933-8688-5B2757E44D02}" type="doc">
      <dgm:prSet loTypeId="urn:microsoft.com/office/officeart/2005/8/layout/cycle5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43BB5E74-19B9-47E0-9585-59C5963D1C3D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IN" b="1" dirty="0"/>
            <a:t>Requirement Gathering</a:t>
          </a:r>
        </a:p>
      </dgm:t>
    </dgm:pt>
    <dgm:pt modelId="{CDFF091C-E543-492F-983D-35F33D0A7EE8}" type="parTrans" cxnId="{E4FA5994-796C-4CC8-B25C-F25EF94BE8FB}">
      <dgm:prSet/>
      <dgm:spPr/>
      <dgm:t>
        <a:bodyPr/>
        <a:lstStyle/>
        <a:p>
          <a:endParaRPr lang="en-IN" b="1"/>
        </a:p>
      </dgm:t>
    </dgm:pt>
    <dgm:pt modelId="{B79621BA-BEF5-4DA8-8693-19C94DCC0F14}" type="sibTrans" cxnId="{E4FA5994-796C-4CC8-B25C-F25EF94BE8FB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endParaRPr lang="en-IN" b="1"/>
        </a:p>
      </dgm:t>
    </dgm:pt>
    <dgm:pt modelId="{E47143C8-7B8B-4DDF-B0AA-50CA9A241C94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IN" b="1" dirty="0"/>
            <a:t>Dashboard Wireframe</a:t>
          </a:r>
        </a:p>
      </dgm:t>
    </dgm:pt>
    <dgm:pt modelId="{97E6051D-5DEB-4E77-9BF4-325558DE654E}" type="parTrans" cxnId="{5247A388-E3EE-4D0B-9A24-76E304FC8B18}">
      <dgm:prSet/>
      <dgm:spPr/>
      <dgm:t>
        <a:bodyPr/>
        <a:lstStyle/>
        <a:p>
          <a:endParaRPr lang="en-IN" b="1"/>
        </a:p>
      </dgm:t>
    </dgm:pt>
    <dgm:pt modelId="{1A62DD6A-376E-45F7-B6D2-8485EC8FBD14}" type="sibTrans" cxnId="{5247A388-E3EE-4D0B-9A24-76E304FC8B18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endParaRPr lang="en-IN" b="1"/>
        </a:p>
      </dgm:t>
    </dgm:pt>
    <dgm:pt modelId="{0C25D4DE-DA4D-4A45-B86E-5F612966596B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IN" b="1" dirty="0"/>
            <a:t>Feedback</a:t>
          </a:r>
        </a:p>
      </dgm:t>
    </dgm:pt>
    <dgm:pt modelId="{E3EE50F9-8CD5-4E34-85EE-388D912113F3}" type="parTrans" cxnId="{1C326AA6-B836-4280-A09B-941EEF69A50B}">
      <dgm:prSet/>
      <dgm:spPr/>
      <dgm:t>
        <a:bodyPr/>
        <a:lstStyle/>
        <a:p>
          <a:endParaRPr lang="en-IN" b="1"/>
        </a:p>
      </dgm:t>
    </dgm:pt>
    <dgm:pt modelId="{E5902B46-F555-4A43-A90F-993871438478}" type="sibTrans" cxnId="{1C326AA6-B836-4280-A09B-941EEF69A50B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endParaRPr lang="en-IN" b="1"/>
        </a:p>
      </dgm:t>
    </dgm:pt>
    <dgm:pt modelId="{E8C00057-7113-4FF0-A6C9-5A687F0204B6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IN" b="1" dirty="0"/>
            <a:t>Dashboard Building</a:t>
          </a:r>
        </a:p>
      </dgm:t>
    </dgm:pt>
    <dgm:pt modelId="{18DB7C92-492E-4038-B6B6-3E7C1FDB6F1A}" type="parTrans" cxnId="{78E17917-15EC-41C9-BAA4-6DB21F82A598}">
      <dgm:prSet/>
      <dgm:spPr/>
      <dgm:t>
        <a:bodyPr/>
        <a:lstStyle/>
        <a:p>
          <a:endParaRPr lang="en-IN" b="1"/>
        </a:p>
      </dgm:t>
    </dgm:pt>
    <dgm:pt modelId="{F0F66833-BFAC-472F-ADB0-F04F321988FA}" type="sibTrans" cxnId="{78E17917-15EC-41C9-BAA4-6DB21F82A598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endParaRPr lang="en-IN" b="1"/>
        </a:p>
      </dgm:t>
    </dgm:pt>
    <dgm:pt modelId="{A6A203CB-C5EE-4E85-A14A-2C678153E5DF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IN" b="1" dirty="0"/>
            <a:t>Stakeholder Identification</a:t>
          </a:r>
        </a:p>
      </dgm:t>
    </dgm:pt>
    <dgm:pt modelId="{A0660553-46B3-4617-A617-7CCEA7615A61}" type="parTrans" cxnId="{2FC85EE2-AE43-40E6-9074-573C65996159}">
      <dgm:prSet/>
      <dgm:spPr/>
      <dgm:t>
        <a:bodyPr/>
        <a:lstStyle/>
        <a:p>
          <a:endParaRPr lang="en-IN" b="1"/>
        </a:p>
      </dgm:t>
    </dgm:pt>
    <dgm:pt modelId="{229BB828-9302-4D6A-B14F-D4F514F60E5E}" type="sibTrans" cxnId="{2FC85EE2-AE43-40E6-9074-573C65996159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endParaRPr lang="en-IN" b="1"/>
        </a:p>
      </dgm:t>
    </dgm:pt>
    <dgm:pt modelId="{DC7EB1D3-4F17-488D-98B4-3172D37B11DC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IN" b="1" dirty="0"/>
            <a:t>Testing</a:t>
          </a:r>
        </a:p>
      </dgm:t>
    </dgm:pt>
    <dgm:pt modelId="{9229118F-A4E8-483F-A749-44EA78AD7998}" type="parTrans" cxnId="{F882B8CB-F92E-4C51-AA04-3160305433D1}">
      <dgm:prSet/>
      <dgm:spPr/>
      <dgm:t>
        <a:bodyPr/>
        <a:lstStyle/>
        <a:p>
          <a:endParaRPr lang="en-IN" b="1"/>
        </a:p>
      </dgm:t>
    </dgm:pt>
    <dgm:pt modelId="{7C9804F0-0FC6-4294-B4C0-4A833AA85EFD}" type="sibTrans" cxnId="{F882B8CB-F92E-4C51-AA04-3160305433D1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endParaRPr lang="en-IN" b="1"/>
        </a:p>
      </dgm:t>
    </dgm:pt>
    <dgm:pt modelId="{2D668F00-06FE-43D5-A4D3-94FBE22713B3}" type="pres">
      <dgm:prSet presAssocID="{D01A44F7-118A-4933-8688-5B2757E44D02}" presName="cycle" presStyleCnt="0">
        <dgm:presLayoutVars>
          <dgm:dir/>
          <dgm:resizeHandles val="exact"/>
        </dgm:presLayoutVars>
      </dgm:prSet>
      <dgm:spPr/>
    </dgm:pt>
    <dgm:pt modelId="{723971E3-BA3A-4E59-B237-061C1627DBEB}" type="pres">
      <dgm:prSet presAssocID="{43BB5E74-19B9-47E0-9585-59C5963D1C3D}" presName="node" presStyleLbl="node1" presStyleIdx="0" presStyleCnt="6">
        <dgm:presLayoutVars>
          <dgm:bulletEnabled val="1"/>
        </dgm:presLayoutVars>
      </dgm:prSet>
      <dgm:spPr/>
    </dgm:pt>
    <dgm:pt modelId="{6E031D8B-BE33-4BB4-8110-B4251E14D061}" type="pres">
      <dgm:prSet presAssocID="{43BB5E74-19B9-47E0-9585-59C5963D1C3D}" presName="spNode" presStyleCnt="0"/>
      <dgm:spPr/>
    </dgm:pt>
    <dgm:pt modelId="{D1FBB364-0D70-4090-9B11-4140C9A25D34}" type="pres">
      <dgm:prSet presAssocID="{B79621BA-BEF5-4DA8-8693-19C94DCC0F14}" presName="sibTrans" presStyleLbl="sibTrans1D1" presStyleIdx="0" presStyleCnt="6"/>
      <dgm:spPr/>
    </dgm:pt>
    <dgm:pt modelId="{F3926957-3221-4246-8092-50EBA56400E2}" type="pres">
      <dgm:prSet presAssocID="{A6A203CB-C5EE-4E85-A14A-2C678153E5DF}" presName="node" presStyleLbl="node1" presStyleIdx="1" presStyleCnt="6">
        <dgm:presLayoutVars>
          <dgm:bulletEnabled val="1"/>
        </dgm:presLayoutVars>
      </dgm:prSet>
      <dgm:spPr/>
    </dgm:pt>
    <dgm:pt modelId="{0A581645-6ACC-4FFD-80F0-BB104E315A32}" type="pres">
      <dgm:prSet presAssocID="{A6A203CB-C5EE-4E85-A14A-2C678153E5DF}" presName="spNode" presStyleCnt="0"/>
      <dgm:spPr/>
    </dgm:pt>
    <dgm:pt modelId="{917E5AD2-419A-43FE-830F-CF6BDDF8BC34}" type="pres">
      <dgm:prSet presAssocID="{229BB828-9302-4D6A-B14F-D4F514F60E5E}" presName="sibTrans" presStyleLbl="sibTrans1D1" presStyleIdx="1" presStyleCnt="6"/>
      <dgm:spPr/>
    </dgm:pt>
    <dgm:pt modelId="{671F885F-B670-49E2-BE10-701F53624015}" type="pres">
      <dgm:prSet presAssocID="{E47143C8-7B8B-4DDF-B0AA-50CA9A241C94}" presName="node" presStyleLbl="node1" presStyleIdx="2" presStyleCnt="6">
        <dgm:presLayoutVars>
          <dgm:bulletEnabled val="1"/>
        </dgm:presLayoutVars>
      </dgm:prSet>
      <dgm:spPr/>
    </dgm:pt>
    <dgm:pt modelId="{7AD64EB0-93AC-4905-8B06-83E917AC03B6}" type="pres">
      <dgm:prSet presAssocID="{E47143C8-7B8B-4DDF-B0AA-50CA9A241C94}" presName="spNode" presStyleCnt="0"/>
      <dgm:spPr/>
    </dgm:pt>
    <dgm:pt modelId="{3F291975-D878-475B-8535-B0E7D487CD8A}" type="pres">
      <dgm:prSet presAssocID="{1A62DD6A-376E-45F7-B6D2-8485EC8FBD14}" presName="sibTrans" presStyleLbl="sibTrans1D1" presStyleIdx="2" presStyleCnt="6"/>
      <dgm:spPr/>
    </dgm:pt>
    <dgm:pt modelId="{0B45E933-4D33-4854-B1E3-2C9EFBFD57AF}" type="pres">
      <dgm:prSet presAssocID="{0C25D4DE-DA4D-4A45-B86E-5F612966596B}" presName="node" presStyleLbl="node1" presStyleIdx="3" presStyleCnt="6">
        <dgm:presLayoutVars>
          <dgm:bulletEnabled val="1"/>
        </dgm:presLayoutVars>
      </dgm:prSet>
      <dgm:spPr/>
    </dgm:pt>
    <dgm:pt modelId="{6C9B43D2-0CD0-4AAE-9B0F-B6619F6F772F}" type="pres">
      <dgm:prSet presAssocID="{0C25D4DE-DA4D-4A45-B86E-5F612966596B}" presName="spNode" presStyleCnt="0"/>
      <dgm:spPr/>
    </dgm:pt>
    <dgm:pt modelId="{39C9AF6A-18B1-40BE-A9C0-A465ACC1CAF5}" type="pres">
      <dgm:prSet presAssocID="{E5902B46-F555-4A43-A90F-993871438478}" presName="sibTrans" presStyleLbl="sibTrans1D1" presStyleIdx="3" presStyleCnt="6"/>
      <dgm:spPr/>
    </dgm:pt>
    <dgm:pt modelId="{31D788C3-EF1D-46E3-B125-E139131604CA}" type="pres">
      <dgm:prSet presAssocID="{E8C00057-7113-4FF0-A6C9-5A687F0204B6}" presName="node" presStyleLbl="node1" presStyleIdx="4" presStyleCnt="6">
        <dgm:presLayoutVars>
          <dgm:bulletEnabled val="1"/>
        </dgm:presLayoutVars>
      </dgm:prSet>
      <dgm:spPr/>
    </dgm:pt>
    <dgm:pt modelId="{9A5DAB30-1CC2-4971-8E89-41A588572B79}" type="pres">
      <dgm:prSet presAssocID="{E8C00057-7113-4FF0-A6C9-5A687F0204B6}" presName="spNode" presStyleCnt="0"/>
      <dgm:spPr/>
    </dgm:pt>
    <dgm:pt modelId="{5E34195A-772E-4C42-973B-913AE3D81594}" type="pres">
      <dgm:prSet presAssocID="{F0F66833-BFAC-472F-ADB0-F04F321988FA}" presName="sibTrans" presStyleLbl="sibTrans1D1" presStyleIdx="4" presStyleCnt="6"/>
      <dgm:spPr/>
    </dgm:pt>
    <dgm:pt modelId="{4B9A12AC-00C5-4892-9E02-B8417981F8B0}" type="pres">
      <dgm:prSet presAssocID="{DC7EB1D3-4F17-488D-98B4-3172D37B11DC}" presName="node" presStyleLbl="node1" presStyleIdx="5" presStyleCnt="6">
        <dgm:presLayoutVars>
          <dgm:bulletEnabled val="1"/>
        </dgm:presLayoutVars>
      </dgm:prSet>
      <dgm:spPr/>
    </dgm:pt>
    <dgm:pt modelId="{33AB5B5B-794F-4A8C-89D3-8B708517646F}" type="pres">
      <dgm:prSet presAssocID="{DC7EB1D3-4F17-488D-98B4-3172D37B11DC}" presName="spNode" presStyleCnt="0"/>
      <dgm:spPr/>
    </dgm:pt>
    <dgm:pt modelId="{EE0C636F-4FEF-42F7-8736-C71DDF3F4269}" type="pres">
      <dgm:prSet presAssocID="{7C9804F0-0FC6-4294-B4C0-4A833AA85EFD}" presName="sibTrans" presStyleLbl="sibTrans1D1" presStyleIdx="5" presStyleCnt="6"/>
      <dgm:spPr/>
    </dgm:pt>
  </dgm:ptLst>
  <dgm:cxnLst>
    <dgm:cxn modelId="{5DC01A01-7EBF-4486-B083-521DAC1AA44D}" type="presOf" srcId="{E5902B46-F555-4A43-A90F-993871438478}" destId="{39C9AF6A-18B1-40BE-A9C0-A465ACC1CAF5}" srcOrd="0" destOrd="0" presId="urn:microsoft.com/office/officeart/2005/8/layout/cycle5"/>
    <dgm:cxn modelId="{78E17917-15EC-41C9-BAA4-6DB21F82A598}" srcId="{D01A44F7-118A-4933-8688-5B2757E44D02}" destId="{E8C00057-7113-4FF0-A6C9-5A687F0204B6}" srcOrd="4" destOrd="0" parTransId="{18DB7C92-492E-4038-B6B6-3E7C1FDB6F1A}" sibTransId="{F0F66833-BFAC-472F-ADB0-F04F321988FA}"/>
    <dgm:cxn modelId="{A8B9801E-D537-465A-A148-3C54DDEF0979}" type="presOf" srcId="{D01A44F7-118A-4933-8688-5B2757E44D02}" destId="{2D668F00-06FE-43D5-A4D3-94FBE22713B3}" srcOrd="0" destOrd="0" presId="urn:microsoft.com/office/officeart/2005/8/layout/cycle5"/>
    <dgm:cxn modelId="{30BFC81E-AB4C-47BA-8707-520657FD6231}" type="presOf" srcId="{A6A203CB-C5EE-4E85-A14A-2C678153E5DF}" destId="{F3926957-3221-4246-8092-50EBA56400E2}" srcOrd="0" destOrd="0" presId="urn:microsoft.com/office/officeart/2005/8/layout/cycle5"/>
    <dgm:cxn modelId="{F062F74E-0F18-4CBC-A50E-8322AD94511E}" type="presOf" srcId="{43BB5E74-19B9-47E0-9585-59C5963D1C3D}" destId="{723971E3-BA3A-4E59-B237-061C1627DBEB}" srcOrd="0" destOrd="0" presId="urn:microsoft.com/office/officeart/2005/8/layout/cycle5"/>
    <dgm:cxn modelId="{4FC57E79-2D95-4401-B92D-CE771541B087}" type="presOf" srcId="{0C25D4DE-DA4D-4A45-B86E-5F612966596B}" destId="{0B45E933-4D33-4854-B1E3-2C9EFBFD57AF}" srcOrd="0" destOrd="0" presId="urn:microsoft.com/office/officeart/2005/8/layout/cycle5"/>
    <dgm:cxn modelId="{835D3884-2A93-4ADD-9944-F18116B23FC7}" type="presOf" srcId="{E8C00057-7113-4FF0-A6C9-5A687F0204B6}" destId="{31D788C3-EF1D-46E3-B125-E139131604CA}" srcOrd="0" destOrd="0" presId="urn:microsoft.com/office/officeart/2005/8/layout/cycle5"/>
    <dgm:cxn modelId="{5247A388-E3EE-4D0B-9A24-76E304FC8B18}" srcId="{D01A44F7-118A-4933-8688-5B2757E44D02}" destId="{E47143C8-7B8B-4DDF-B0AA-50CA9A241C94}" srcOrd="2" destOrd="0" parTransId="{97E6051D-5DEB-4E77-9BF4-325558DE654E}" sibTransId="{1A62DD6A-376E-45F7-B6D2-8485EC8FBD14}"/>
    <dgm:cxn modelId="{E209B289-FB4F-4E6B-83D9-975F475C1736}" type="presOf" srcId="{DC7EB1D3-4F17-488D-98B4-3172D37B11DC}" destId="{4B9A12AC-00C5-4892-9E02-B8417981F8B0}" srcOrd="0" destOrd="0" presId="urn:microsoft.com/office/officeart/2005/8/layout/cycle5"/>
    <dgm:cxn modelId="{C6AC228E-20D9-4226-BDEA-9968E442F905}" type="presOf" srcId="{B79621BA-BEF5-4DA8-8693-19C94DCC0F14}" destId="{D1FBB364-0D70-4090-9B11-4140C9A25D34}" srcOrd="0" destOrd="0" presId="urn:microsoft.com/office/officeart/2005/8/layout/cycle5"/>
    <dgm:cxn modelId="{77BD918E-DA50-4832-B295-F2C0A665C7E0}" type="presOf" srcId="{1A62DD6A-376E-45F7-B6D2-8485EC8FBD14}" destId="{3F291975-D878-475B-8535-B0E7D487CD8A}" srcOrd="0" destOrd="0" presId="urn:microsoft.com/office/officeart/2005/8/layout/cycle5"/>
    <dgm:cxn modelId="{E4FA5994-796C-4CC8-B25C-F25EF94BE8FB}" srcId="{D01A44F7-118A-4933-8688-5B2757E44D02}" destId="{43BB5E74-19B9-47E0-9585-59C5963D1C3D}" srcOrd="0" destOrd="0" parTransId="{CDFF091C-E543-492F-983D-35F33D0A7EE8}" sibTransId="{B79621BA-BEF5-4DA8-8693-19C94DCC0F14}"/>
    <dgm:cxn modelId="{1C993C95-2A49-41D2-82E3-F8C3D21EC0C2}" type="presOf" srcId="{F0F66833-BFAC-472F-ADB0-F04F321988FA}" destId="{5E34195A-772E-4C42-973B-913AE3D81594}" srcOrd="0" destOrd="0" presId="urn:microsoft.com/office/officeart/2005/8/layout/cycle5"/>
    <dgm:cxn modelId="{1C326AA6-B836-4280-A09B-941EEF69A50B}" srcId="{D01A44F7-118A-4933-8688-5B2757E44D02}" destId="{0C25D4DE-DA4D-4A45-B86E-5F612966596B}" srcOrd="3" destOrd="0" parTransId="{E3EE50F9-8CD5-4E34-85EE-388D912113F3}" sibTransId="{E5902B46-F555-4A43-A90F-993871438478}"/>
    <dgm:cxn modelId="{AB8593BC-834A-4606-90A4-C244F68DAFDF}" type="presOf" srcId="{229BB828-9302-4D6A-B14F-D4F514F60E5E}" destId="{917E5AD2-419A-43FE-830F-CF6BDDF8BC34}" srcOrd="0" destOrd="0" presId="urn:microsoft.com/office/officeart/2005/8/layout/cycle5"/>
    <dgm:cxn modelId="{410919C7-89FB-4332-B9B5-390FCF2B4274}" type="presOf" srcId="{E47143C8-7B8B-4DDF-B0AA-50CA9A241C94}" destId="{671F885F-B670-49E2-BE10-701F53624015}" srcOrd="0" destOrd="0" presId="urn:microsoft.com/office/officeart/2005/8/layout/cycle5"/>
    <dgm:cxn modelId="{F882B8CB-F92E-4C51-AA04-3160305433D1}" srcId="{D01A44F7-118A-4933-8688-5B2757E44D02}" destId="{DC7EB1D3-4F17-488D-98B4-3172D37B11DC}" srcOrd="5" destOrd="0" parTransId="{9229118F-A4E8-483F-A749-44EA78AD7998}" sibTransId="{7C9804F0-0FC6-4294-B4C0-4A833AA85EFD}"/>
    <dgm:cxn modelId="{2FC85EE2-AE43-40E6-9074-573C65996159}" srcId="{D01A44F7-118A-4933-8688-5B2757E44D02}" destId="{A6A203CB-C5EE-4E85-A14A-2C678153E5DF}" srcOrd="1" destOrd="0" parTransId="{A0660553-46B3-4617-A617-7CCEA7615A61}" sibTransId="{229BB828-9302-4D6A-B14F-D4F514F60E5E}"/>
    <dgm:cxn modelId="{0327C3FA-36F4-400F-AF72-70F4E03ABA96}" type="presOf" srcId="{7C9804F0-0FC6-4294-B4C0-4A833AA85EFD}" destId="{EE0C636F-4FEF-42F7-8736-C71DDF3F4269}" srcOrd="0" destOrd="0" presId="urn:microsoft.com/office/officeart/2005/8/layout/cycle5"/>
    <dgm:cxn modelId="{65EE5691-D8B2-462E-ACA7-08CE2AC8C4FD}" type="presParOf" srcId="{2D668F00-06FE-43D5-A4D3-94FBE22713B3}" destId="{723971E3-BA3A-4E59-B237-061C1627DBEB}" srcOrd="0" destOrd="0" presId="urn:microsoft.com/office/officeart/2005/8/layout/cycle5"/>
    <dgm:cxn modelId="{35FD42C3-76BE-4F9D-AD2E-FAAD62523ECE}" type="presParOf" srcId="{2D668F00-06FE-43D5-A4D3-94FBE22713B3}" destId="{6E031D8B-BE33-4BB4-8110-B4251E14D061}" srcOrd="1" destOrd="0" presId="urn:microsoft.com/office/officeart/2005/8/layout/cycle5"/>
    <dgm:cxn modelId="{A65C4920-84A8-4570-98DA-526BDD90F5BB}" type="presParOf" srcId="{2D668F00-06FE-43D5-A4D3-94FBE22713B3}" destId="{D1FBB364-0D70-4090-9B11-4140C9A25D34}" srcOrd="2" destOrd="0" presId="urn:microsoft.com/office/officeart/2005/8/layout/cycle5"/>
    <dgm:cxn modelId="{C984B610-7C1F-4314-AF3C-55BFCF5C224A}" type="presParOf" srcId="{2D668F00-06FE-43D5-A4D3-94FBE22713B3}" destId="{F3926957-3221-4246-8092-50EBA56400E2}" srcOrd="3" destOrd="0" presId="urn:microsoft.com/office/officeart/2005/8/layout/cycle5"/>
    <dgm:cxn modelId="{E4CF7B74-1E4E-4A74-82C8-A1923DB2F371}" type="presParOf" srcId="{2D668F00-06FE-43D5-A4D3-94FBE22713B3}" destId="{0A581645-6ACC-4FFD-80F0-BB104E315A32}" srcOrd="4" destOrd="0" presId="urn:microsoft.com/office/officeart/2005/8/layout/cycle5"/>
    <dgm:cxn modelId="{08698150-14BD-4B88-923F-1FC66C457BED}" type="presParOf" srcId="{2D668F00-06FE-43D5-A4D3-94FBE22713B3}" destId="{917E5AD2-419A-43FE-830F-CF6BDDF8BC34}" srcOrd="5" destOrd="0" presId="urn:microsoft.com/office/officeart/2005/8/layout/cycle5"/>
    <dgm:cxn modelId="{ABE5AA56-2707-402C-B8C3-B90B25039095}" type="presParOf" srcId="{2D668F00-06FE-43D5-A4D3-94FBE22713B3}" destId="{671F885F-B670-49E2-BE10-701F53624015}" srcOrd="6" destOrd="0" presId="urn:microsoft.com/office/officeart/2005/8/layout/cycle5"/>
    <dgm:cxn modelId="{F8396499-C117-4C0C-B9B2-6F02B19E4DB4}" type="presParOf" srcId="{2D668F00-06FE-43D5-A4D3-94FBE22713B3}" destId="{7AD64EB0-93AC-4905-8B06-83E917AC03B6}" srcOrd="7" destOrd="0" presId="urn:microsoft.com/office/officeart/2005/8/layout/cycle5"/>
    <dgm:cxn modelId="{89E4D6DA-847C-4519-9A3D-D835B369A5F2}" type="presParOf" srcId="{2D668F00-06FE-43D5-A4D3-94FBE22713B3}" destId="{3F291975-D878-475B-8535-B0E7D487CD8A}" srcOrd="8" destOrd="0" presId="urn:microsoft.com/office/officeart/2005/8/layout/cycle5"/>
    <dgm:cxn modelId="{7F27C1E8-055C-467A-804E-25304ECEFAC9}" type="presParOf" srcId="{2D668F00-06FE-43D5-A4D3-94FBE22713B3}" destId="{0B45E933-4D33-4854-B1E3-2C9EFBFD57AF}" srcOrd="9" destOrd="0" presId="urn:microsoft.com/office/officeart/2005/8/layout/cycle5"/>
    <dgm:cxn modelId="{1092A82A-EB7C-4B9F-A45F-8DB70271A96B}" type="presParOf" srcId="{2D668F00-06FE-43D5-A4D3-94FBE22713B3}" destId="{6C9B43D2-0CD0-4AAE-9B0F-B6619F6F772F}" srcOrd="10" destOrd="0" presId="urn:microsoft.com/office/officeart/2005/8/layout/cycle5"/>
    <dgm:cxn modelId="{3F792E27-8112-446B-8C25-C78D2B446895}" type="presParOf" srcId="{2D668F00-06FE-43D5-A4D3-94FBE22713B3}" destId="{39C9AF6A-18B1-40BE-A9C0-A465ACC1CAF5}" srcOrd="11" destOrd="0" presId="urn:microsoft.com/office/officeart/2005/8/layout/cycle5"/>
    <dgm:cxn modelId="{502C8116-2CF8-4127-9684-9549180119A0}" type="presParOf" srcId="{2D668F00-06FE-43D5-A4D3-94FBE22713B3}" destId="{31D788C3-EF1D-46E3-B125-E139131604CA}" srcOrd="12" destOrd="0" presId="urn:microsoft.com/office/officeart/2005/8/layout/cycle5"/>
    <dgm:cxn modelId="{4EA75441-4CBE-47AF-AC22-E93468A6FEED}" type="presParOf" srcId="{2D668F00-06FE-43D5-A4D3-94FBE22713B3}" destId="{9A5DAB30-1CC2-4971-8E89-41A588572B79}" srcOrd="13" destOrd="0" presId="urn:microsoft.com/office/officeart/2005/8/layout/cycle5"/>
    <dgm:cxn modelId="{6207084A-C0E5-4931-B5CD-D3CC4F2107BD}" type="presParOf" srcId="{2D668F00-06FE-43D5-A4D3-94FBE22713B3}" destId="{5E34195A-772E-4C42-973B-913AE3D81594}" srcOrd="14" destOrd="0" presId="urn:microsoft.com/office/officeart/2005/8/layout/cycle5"/>
    <dgm:cxn modelId="{D3D924E4-F095-490C-B5B8-7AA4AC2DA113}" type="presParOf" srcId="{2D668F00-06FE-43D5-A4D3-94FBE22713B3}" destId="{4B9A12AC-00C5-4892-9E02-B8417981F8B0}" srcOrd="15" destOrd="0" presId="urn:microsoft.com/office/officeart/2005/8/layout/cycle5"/>
    <dgm:cxn modelId="{6C405616-F2DD-481B-9471-973191C55125}" type="presParOf" srcId="{2D668F00-06FE-43D5-A4D3-94FBE22713B3}" destId="{33AB5B5B-794F-4A8C-89D3-8B708517646F}" srcOrd="16" destOrd="0" presId="urn:microsoft.com/office/officeart/2005/8/layout/cycle5"/>
    <dgm:cxn modelId="{FD294EBA-6374-44F7-BC3B-C354DA8BE947}" type="presParOf" srcId="{2D668F00-06FE-43D5-A4D3-94FBE22713B3}" destId="{EE0C636F-4FEF-42F7-8736-C71DDF3F4269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3971E3-BA3A-4E59-B237-061C1627DBEB}">
      <dsp:nvSpPr>
        <dsp:cNvPr id="0" name=""/>
        <dsp:cNvSpPr/>
      </dsp:nvSpPr>
      <dsp:spPr>
        <a:xfrm>
          <a:off x="3334742" y="2620"/>
          <a:ext cx="1458515" cy="948035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/>
            <a:t>Requirement Gathering</a:t>
          </a:r>
        </a:p>
      </dsp:txBody>
      <dsp:txXfrm>
        <a:off x="3381021" y="48899"/>
        <a:ext cx="1365957" cy="855477"/>
      </dsp:txXfrm>
    </dsp:sp>
    <dsp:sp modelId="{D1FBB364-0D70-4090-9B11-4140C9A25D34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3145250" y="195007"/>
              </a:moveTo>
              <a:arcTo wR="2232695" hR="2232695" stAng="17647481" swAng="923510"/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  <a:tailEnd type="arrow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F3926957-3221-4246-8092-50EBA56400E2}">
      <dsp:nvSpPr>
        <dsp:cNvPr id="0" name=""/>
        <dsp:cNvSpPr/>
      </dsp:nvSpPr>
      <dsp:spPr>
        <a:xfrm>
          <a:off x="5268312" y="1118968"/>
          <a:ext cx="1458515" cy="948035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/>
            <a:t>Stakeholder Identification</a:t>
          </a:r>
        </a:p>
      </dsp:txBody>
      <dsp:txXfrm>
        <a:off x="5314591" y="1165247"/>
        <a:ext cx="1365957" cy="855477"/>
      </dsp:txXfrm>
    </dsp:sp>
    <dsp:sp modelId="{917E5AD2-419A-43FE-830F-CF6BDDF8BC34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4430609" y="1840140"/>
              </a:moveTo>
              <a:arcTo wR="2232695" hR="2232695" stAng="20992414" swAng="1215173"/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  <a:tailEnd type="arrow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671F885F-B670-49E2-BE10-701F53624015}">
      <dsp:nvSpPr>
        <dsp:cNvPr id="0" name=""/>
        <dsp:cNvSpPr/>
      </dsp:nvSpPr>
      <dsp:spPr>
        <a:xfrm>
          <a:off x="5268312" y="3351663"/>
          <a:ext cx="1458515" cy="948035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/>
            <a:t>Dashboard Wireframe</a:t>
          </a:r>
        </a:p>
      </dsp:txBody>
      <dsp:txXfrm>
        <a:off x="5314591" y="3397942"/>
        <a:ext cx="1365957" cy="855477"/>
      </dsp:txXfrm>
    </dsp:sp>
    <dsp:sp modelId="{3F291975-D878-475B-8535-B0E7D487CD8A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3653360" y="3955088"/>
              </a:moveTo>
              <a:arcTo wR="2232695" hR="2232695" stAng="3029009" swAng="923510"/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  <a:tailEnd type="arrow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0B45E933-4D33-4854-B1E3-2C9EFBFD57AF}">
      <dsp:nvSpPr>
        <dsp:cNvPr id="0" name=""/>
        <dsp:cNvSpPr/>
      </dsp:nvSpPr>
      <dsp:spPr>
        <a:xfrm>
          <a:off x="3334742" y="4468010"/>
          <a:ext cx="1458515" cy="948035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/>
            <a:t>Feedback</a:t>
          </a:r>
        </a:p>
      </dsp:txBody>
      <dsp:txXfrm>
        <a:off x="3381021" y="4514289"/>
        <a:ext cx="1365957" cy="855477"/>
      </dsp:txXfrm>
    </dsp:sp>
    <dsp:sp modelId="{39C9AF6A-18B1-40BE-A9C0-A465ACC1CAF5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1320139" y="4270382"/>
              </a:moveTo>
              <a:arcTo wR="2232695" hR="2232695" stAng="6847481" swAng="923510"/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  <a:tailEnd type="arrow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31D788C3-EF1D-46E3-B125-E139131604CA}">
      <dsp:nvSpPr>
        <dsp:cNvPr id="0" name=""/>
        <dsp:cNvSpPr/>
      </dsp:nvSpPr>
      <dsp:spPr>
        <a:xfrm>
          <a:off x="1401171" y="3351663"/>
          <a:ext cx="1458515" cy="948035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/>
            <a:t>Dashboard Building</a:t>
          </a:r>
        </a:p>
      </dsp:txBody>
      <dsp:txXfrm>
        <a:off x="1447450" y="3397942"/>
        <a:ext cx="1365957" cy="855477"/>
      </dsp:txXfrm>
    </dsp:sp>
    <dsp:sp modelId="{5E34195A-772E-4C42-973B-913AE3D81594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34780" y="2625249"/>
              </a:moveTo>
              <a:arcTo wR="2232695" hR="2232695" stAng="10192414" swAng="1215173"/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  <a:tailEnd type="arrow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4B9A12AC-00C5-4892-9E02-B8417981F8B0}">
      <dsp:nvSpPr>
        <dsp:cNvPr id="0" name=""/>
        <dsp:cNvSpPr/>
      </dsp:nvSpPr>
      <dsp:spPr>
        <a:xfrm>
          <a:off x="1401171" y="1118968"/>
          <a:ext cx="1458515" cy="948035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/>
            <a:t>Testing</a:t>
          </a:r>
        </a:p>
      </dsp:txBody>
      <dsp:txXfrm>
        <a:off x="1447450" y="1165247"/>
        <a:ext cx="1365957" cy="855477"/>
      </dsp:txXfrm>
    </dsp:sp>
    <dsp:sp modelId="{EE0C636F-4FEF-42F7-8736-C71DDF3F4269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812029" y="510302"/>
              </a:moveTo>
              <a:arcTo wR="2232695" hR="2232695" stAng="13829009" swAng="923510"/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  <a:tailEnd type="arrow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9AFA7-462F-4BDB-8C1C-27E61D32484C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43302-57FD-4D83-9A0F-A0CE289E3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187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7fc3cc8d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7fc3cc8d7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7fc3cc8d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7fc3cc8d7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5333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E85BF-B1C4-CF05-6BE9-6B98E53CD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BCA4B-15AF-03C8-BBCE-B6A02110F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651CD-3117-02BE-E152-69BD9756F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1E07E-3BB6-485F-A549-DAEB2DD6B4ED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84E75-93AC-8BAD-EA5D-300BAAE08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E9AB6-FD34-E16D-2F1E-90BEC93A2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A68C0-947C-48EA-BC24-AE24BF362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0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8DF0-1AF7-0C16-A727-84BBEB136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FDB67-D3F5-D572-96AF-4EC29872D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09AFF-832C-E2E0-6198-8E65516B0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1E07E-3BB6-485F-A549-DAEB2DD6B4ED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8AAB4-7D63-AC3A-A2E1-2915BEB80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AA021-D000-59A2-7D99-693DE9EF7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A68C0-947C-48EA-BC24-AE24BF362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0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4B78E8-8C11-1499-215F-6A31371215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689A2-E081-EB7B-5E76-F86B22A20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8A58D-FB02-DBBF-C1F5-61B14B8CE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1E07E-3BB6-485F-A549-DAEB2DD6B4ED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96239-4162-B302-7934-03C14C151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9EDFC-5B7A-1555-F643-E676835BA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A68C0-947C-48EA-BC24-AE24BF362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263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622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665BE-A88C-5255-E87D-8A3C4E73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66CEC-3725-A304-CE87-E1D44840F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AE4F2-07A6-4167-2349-65DA48271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1E07E-3BB6-485F-A549-DAEB2DD6B4ED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A6A95-8804-89A6-35E8-563724E81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9ADF6-817E-D471-B9FB-56DF1346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A68C0-947C-48EA-BC24-AE24BF362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9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BAD5-35C0-E703-F94C-065DDAA19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4BD17-1713-6955-076F-6C430B14A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2FDA0-BBC9-C5DD-25AC-38AB27DEB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1E07E-3BB6-485F-A549-DAEB2DD6B4ED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EDAF5-F0E2-3326-E0AB-B10692604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FFE29-519E-E36F-D757-404E460E8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A68C0-947C-48EA-BC24-AE24BF362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439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BDF5D-9784-1953-8F04-4B2324546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FF344-FE1C-9C6C-BD3E-8525DA245E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6F1E6-6152-61EF-C43F-87E5B3E58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3489F-4F99-0BD8-0DF8-11C1C7818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1E07E-3BB6-485F-A549-DAEB2DD6B4ED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CBED8-C1A5-00A8-A7CE-71C0A2274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E176E-4E36-6A94-B210-E9CC7DEFF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A68C0-947C-48EA-BC24-AE24BF362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09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63887-0291-D12F-3BEC-323E66217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009E0-EA20-D3F0-B4EC-66BA5FF3A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399BE5-410D-4345-1A16-B8105787E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3F2E9D-F255-61EA-AD58-5BE86E4474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D3D95E-5CA7-E32D-A5B7-CA85B2A3CD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D8653C-D796-8B2C-83C2-AAF83BDB0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1E07E-3BB6-485F-A549-DAEB2DD6B4ED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3AF5E2-7DCB-15E1-4E08-56F3BAF1B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F8ECD4-1F87-6151-48B3-9306F911E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A68C0-947C-48EA-BC24-AE24BF362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935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9682F-DC2F-9B45-24B7-45489E8A7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D04860-FA8D-30DF-ACD5-B8629A60B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1E07E-3BB6-485F-A549-DAEB2DD6B4ED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AB460E-CB20-B9FC-CEC7-9360E88B0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6545-A3AD-575C-8DD5-E8FF04CCB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A68C0-947C-48EA-BC24-AE24BF362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378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20554D-D4F5-48C2-4E1F-2D177F1D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1E07E-3BB6-485F-A549-DAEB2DD6B4ED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848312-5FF3-D089-B301-10170DE59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F03098-A106-8B97-0381-38786DA6D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A68C0-947C-48EA-BC24-AE24BF362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683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9A354-4356-69CA-BB28-6F514B4B0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EB517-C12C-C6AB-B876-8DD3D93BE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71CDD9-4618-E465-0DC5-DCAC7C83C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ED7BDC-C5F9-8376-1BCE-889A594FE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1E07E-3BB6-485F-A549-DAEB2DD6B4ED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C13FE-0099-BD15-B07E-4F1137157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A4D1F-1B8D-494E-09EC-EB4B813CB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A68C0-947C-48EA-BC24-AE24BF362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808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5E57A-A045-F464-07E2-681E27BFA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CCA98A-82E3-AA61-BAEA-C2ADEB39E2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C45F5F-6B02-96DF-F5E2-536472467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A8A03-7AB4-87B3-9AAC-43D77AA9E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1E07E-3BB6-485F-A549-DAEB2DD6B4ED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B3F00-189B-3062-DF9C-124E608D6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2C9535-8739-1231-7C96-91D22AEC0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A68C0-947C-48EA-BC24-AE24BF362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256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6B9A5A-CE61-3341-C46C-CA799FDE4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65DA9-603E-FDE7-012E-6DE25FBEE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54F8D-8C31-09BE-028B-A5E18690EA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1E07E-3BB6-485F-A549-DAEB2DD6B4ED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531D-DD9D-ABE4-49E4-D521BB7B6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C9FC3-688F-A384-4F9E-1F1A9CD72D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A68C0-947C-48EA-BC24-AE24BF362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485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8B94694-1559-B4F7-C55E-097E87EF3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92587"/>
            <a:ext cx="9144000" cy="1655762"/>
          </a:xfrm>
        </p:spPr>
        <p:txBody>
          <a:bodyPr/>
          <a:lstStyle/>
          <a:p>
            <a:r>
              <a:rPr lang="en-IN" dirty="0"/>
              <a:t>By </a:t>
            </a:r>
          </a:p>
          <a:p>
            <a:r>
              <a:rPr lang="en-IN" dirty="0"/>
              <a:t>Akanksha </a:t>
            </a:r>
            <a:r>
              <a:rPr lang="en-IN" dirty="0" err="1"/>
              <a:t>Shridharani</a:t>
            </a:r>
            <a:endParaRPr lang="en-IN" dirty="0"/>
          </a:p>
          <a:p>
            <a:r>
              <a:rPr lang="en-IN" dirty="0"/>
              <a:t>Pranav Shankaran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2EEABE-62A5-DF64-EA1A-18D583960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en-US" sz="4000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T Chocolates Bold"/>
                <a:ea typeface="TT Chocolates Bold"/>
                <a:cs typeface="TT Chocolates Bold"/>
                <a:sym typeface="TT Chocolates Bold"/>
              </a:rPr>
              <a:t>ENHANCING DATA DASHBOARDS FOR STREAMLINED INTERACTION AND CLEAR DATA INSIGHTS </a:t>
            </a:r>
            <a:endParaRPr lang="en-IN" sz="4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07D143-C7AF-5C30-0FE4-90AA80E3A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3" r="18738"/>
          <a:stretch/>
        </p:blipFill>
        <p:spPr>
          <a:xfrm>
            <a:off x="4074040" y="-94816"/>
            <a:ext cx="4043918" cy="20605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80BC02-2724-95E7-DA7C-6CBB743383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179" y="3509963"/>
            <a:ext cx="2581641" cy="508790"/>
          </a:xfrm>
          <a:prstGeom prst="rect">
            <a:avLst/>
          </a:prstGeom>
        </p:spPr>
      </p:pic>
      <p:sp>
        <p:nvSpPr>
          <p:cNvPr id="9" name="Right Triangle 8">
            <a:extLst>
              <a:ext uri="{FF2B5EF4-FFF2-40B4-BE49-F238E27FC236}">
                <a16:creationId xmlns:a16="http://schemas.microsoft.com/office/drawing/2014/main" id="{73D773A9-F199-F76D-43FA-59676B17D678}"/>
              </a:ext>
            </a:extLst>
          </p:cNvPr>
          <p:cNvSpPr/>
          <p:nvPr/>
        </p:nvSpPr>
        <p:spPr>
          <a:xfrm rot="5400000">
            <a:off x="1771" y="1771"/>
            <a:ext cx="1523998" cy="1520456"/>
          </a:xfrm>
          <a:prstGeom prst="rtTriangle">
            <a:avLst/>
          </a:prstGeom>
          <a:solidFill>
            <a:srgbClr val="106E5C"/>
          </a:solidFill>
          <a:ln>
            <a:solidFill>
              <a:srgbClr val="106E5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F4016150-EAE8-E038-9046-45EA4BB54479}"/>
              </a:ext>
            </a:extLst>
          </p:cNvPr>
          <p:cNvSpPr/>
          <p:nvPr/>
        </p:nvSpPr>
        <p:spPr>
          <a:xfrm rot="16200000">
            <a:off x="10666229" y="5335773"/>
            <a:ext cx="1523998" cy="1520456"/>
          </a:xfrm>
          <a:prstGeom prst="rtTriangle">
            <a:avLst/>
          </a:prstGeom>
          <a:solidFill>
            <a:srgbClr val="106E5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923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A9ED6-3F51-E5F4-10D0-A64DD9CDE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Key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954F6E-18C9-EA0F-0924-9A4056C7C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53" r="21087"/>
          <a:stretch/>
        </p:blipFill>
        <p:spPr>
          <a:xfrm>
            <a:off x="9736477" y="154113"/>
            <a:ext cx="2247310" cy="12328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69E9B9-FD46-5CEA-90B4-924266049C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116" y="6409582"/>
            <a:ext cx="1862884" cy="36713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DD93581-85DD-8070-4A54-4634EC496C77}"/>
              </a:ext>
            </a:extLst>
          </p:cNvPr>
          <p:cNvSpPr/>
          <p:nvPr/>
        </p:nvSpPr>
        <p:spPr>
          <a:xfrm>
            <a:off x="366132" y="1572322"/>
            <a:ext cx="5493834" cy="4837260"/>
          </a:xfrm>
          <a:prstGeom prst="rect">
            <a:avLst/>
          </a:prstGeom>
          <a:ln w="28575">
            <a:solidFill>
              <a:srgbClr val="106E5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4ABFF6-A68A-FE88-12A7-E4CD429425EC}"/>
              </a:ext>
            </a:extLst>
          </p:cNvPr>
          <p:cNvSpPr/>
          <p:nvPr/>
        </p:nvSpPr>
        <p:spPr>
          <a:xfrm>
            <a:off x="6332034" y="1572322"/>
            <a:ext cx="5493834" cy="4837260"/>
          </a:xfrm>
          <a:prstGeom prst="rect">
            <a:avLst/>
          </a:prstGeom>
          <a:ln w="28575">
            <a:solidFill>
              <a:srgbClr val="106E5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8333BD-06BB-862F-C163-BD79E7478588}"/>
              </a:ext>
            </a:extLst>
          </p:cNvPr>
          <p:cNvSpPr/>
          <p:nvPr/>
        </p:nvSpPr>
        <p:spPr>
          <a:xfrm>
            <a:off x="1808049" y="1690208"/>
            <a:ext cx="2610000" cy="584161"/>
          </a:xfrm>
          <a:prstGeom prst="rect">
            <a:avLst/>
          </a:prstGeom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Members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D8E773-E98D-8B64-CC66-621C14941C24}"/>
              </a:ext>
            </a:extLst>
          </p:cNvPr>
          <p:cNvSpPr/>
          <p:nvPr/>
        </p:nvSpPr>
        <p:spPr>
          <a:xfrm>
            <a:off x="7774566" y="1679538"/>
            <a:ext cx="2609385" cy="583200"/>
          </a:xfrm>
          <a:prstGeom prst="rect">
            <a:avLst/>
          </a:prstGeom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Events Attendance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BFACED-2AAD-024A-D8AD-6FC8E2910336}"/>
              </a:ext>
            </a:extLst>
          </p:cNvPr>
          <p:cNvSpPr/>
          <p:nvPr/>
        </p:nvSpPr>
        <p:spPr>
          <a:xfrm>
            <a:off x="786625" y="2698600"/>
            <a:ext cx="1124415" cy="5631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700" b="1" dirty="0"/>
              <a:t>Name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FD0DD8-1506-4565-6907-19C05486E813}"/>
              </a:ext>
            </a:extLst>
          </p:cNvPr>
          <p:cNvSpPr/>
          <p:nvPr/>
        </p:nvSpPr>
        <p:spPr>
          <a:xfrm>
            <a:off x="1988634" y="2698600"/>
            <a:ext cx="1124415" cy="5631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700" b="1" dirty="0"/>
              <a:t>Chapter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B95C43-1BA9-DC9C-B72A-C06EC06A9220}"/>
              </a:ext>
            </a:extLst>
          </p:cNvPr>
          <p:cNvSpPr/>
          <p:nvPr/>
        </p:nvSpPr>
        <p:spPr>
          <a:xfrm>
            <a:off x="3190643" y="2698600"/>
            <a:ext cx="1124415" cy="5631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700" b="1" dirty="0"/>
              <a:t>Unique ID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9C0651-34AC-5136-D843-C5A13BA3A91F}"/>
              </a:ext>
            </a:extLst>
          </p:cNvPr>
          <p:cNvSpPr/>
          <p:nvPr/>
        </p:nvSpPr>
        <p:spPr>
          <a:xfrm>
            <a:off x="4392652" y="2698600"/>
            <a:ext cx="1124415" cy="5631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700" b="1" dirty="0"/>
              <a:t>Location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595807-31C4-1D4A-1568-AFD8BD5643F7}"/>
              </a:ext>
            </a:extLst>
          </p:cNvPr>
          <p:cNvSpPr/>
          <p:nvPr/>
        </p:nvSpPr>
        <p:spPr>
          <a:xfrm>
            <a:off x="786625" y="3348395"/>
            <a:ext cx="2326424" cy="5631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700" b="1" dirty="0"/>
              <a:t>Membership Type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A947C1-076B-9960-C9FE-52AF319F2713}"/>
              </a:ext>
            </a:extLst>
          </p:cNvPr>
          <p:cNvSpPr/>
          <p:nvPr/>
        </p:nvSpPr>
        <p:spPr>
          <a:xfrm>
            <a:off x="3190643" y="3353971"/>
            <a:ext cx="2326424" cy="5631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700" b="1" dirty="0"/>
              <a:t>Membership Status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145BF8-9CB4-1B44-6962-97ACA65C3234}"/>
              </a:ext>
            </a:extLst>
          </p:cNvPr>
          <p:cNvSpPr/>
          <p:nvPr/>
        </p:nvSpPr>
        <p:spPr>
          <a:xfrm>
            <a:off x="786625" y="4020495"/>
            <a:ext cx="1124415" cy="5631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700" b="1" dirty="0"/>
              <a:t>DOB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7745BF-0A09-3564-846E-1D0C484BCE5E}"/>
              </a:ext>
            </a:extLst>
          </p:cNvPr>
          <p:cNvSpPr/>
          <p:nvPr/>
        </p:nvSpPr>
        <p:spPr>
          <a:xfrm>
            <a:off x="1988634" y="4020495"/>
            <a:ext cx="1124415" cy="5631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700" b="1" dirty="0"/>
              <a:t>Gender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54EF8A-2B40-45AF-203A-F88B1C1467AD}"/>
              </a:ext>
            </a:extLst>
          </p:cNvPr>
          <p:cNvSpPr/>
          <p:nvPr/>
        </p:nvSpPr>
        <p:spPr>
          <a:xfrm>
            <a:off x="3190643" y="4020495"/>
            <a:ext cx="1124415" cy="5631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700" b="1" dirty="0"/>
              <a:t>Interests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513841D-1A13-71D4-93AC-36660429394F}"/>
              </a:ext>
            </a:extLst>
          </p:cNvPr>
          <p:cNvSpPr/>
          <p:nvPr/>
        </p:nvSpPr>
        <p:spPr>
          <a:xfrm>
            <a:off x="4392652" y="4020495"/>
            <a:ext cx="1124415" cy="5631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700" b="1" dirty="0"/>
              <a:t>Join Date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EF2BA1-9C6A-1AE5-6199-B4DCD2EC3B94}"/>
              </a:ext>
            </a:extLst>
          </p:cNvPr>
          <p:cNvSpPr/>
          <p:nvPr/>
        </p:nvSpPr>
        <p:spPr>
          <a:xfrm>
            <a:off x="786625" y="4651901"/>
            <a:ext cx="2326424" cy="5631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700" b="1" dirty="0"/>
              <a:t>Institution Type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32E370C-4CAF-BE95-04C6-7FECA28FBBE1}"/>
              </a:ext>
            </a:extLst>
          </p:cNvPr>
          <p:cNvSpPr/>
          <p:nvPr/>
        </p:nvSpPr>
        <p:spPr>
          <a:xfrm>
            <a:off x="3190643" y="4653263"/>
            <a:ext cx="2326424" cy="5631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700" b="1" dirty="0"/>
              <a:t>Membership Start &amp; End Dates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A914185-2BAB-3C2A-B485-5191A97F3AEE}"/>
              </a:ext>
            </a:extLst>
          </p:cNvPr>
          <p:cNvSpPr/>
          <p:nvPr/>
        </p:nvSpPr>
        <p:spPr>
          <a:xfrm>
            <a:off x="6677487" y="2594209"/>
            <a:ext cx="1124415" cy="5631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700" b="1" dirty="0"/>
              <a:t>Name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5942ADB-319A-5A94-F87E-199D7784A46E}"/>
              </a:ext>
            </a:extLst>
          </p:cNvPr>
          <p:cNvSpPr/>
          <p:nvPr/>
        </p:nvSpPr>
        <p:spPr>
          <a:xfrm>
            <a:off x="7879496" y="2594209"/>
            <a:ext cx="1124415" cy="5631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700" b="1" dirty="0"/>
              <a:t>E-mail ID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21CF5D8-203F-CDCC-B8F6-498599507BAB}"/>
              </a:ext>
            </a:extLst>
          </p:cNvPr>
          <p:cNvSpPr/>
          <p:nvPr/>
        </p:nvSpPr>
        <p:spPr>
          <a:xfrm>
            <a:off x="9081505" y="2594209"/>
            <a:ext cx="1124415" cy="5631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700" b="1" dirty="0"/>
              <a:t>Event ID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0CB6C41-76FE-AA6F-1475-F8C54DE2A31E}"/>
              </a:ext>
            </a:extLst>
          </p:cNvPr>
          <p:cNvSpPr/>
          <p:nvPr/>
        </p:nvSpPr>
        <p:spPr>
          <a:xfrm>
            <a:off x="10283514" y="2594209"/>
            <a:ext cx="1124415" cy="5631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700" b="1" dirty="0"/>
              <a:t>Fee Paid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BA6F1AF-D937-BBC3-5CC1-1E1A988C7A76}"/>
              </a:ext>
            </a:extLst>
          </p:cNvPr>
          <p:cNvSpPr/>
          <p:nvPr/>
        </p:nvSpPr>
        <p:spPr>
          <a:xfrm>
            <a:off x="6677487" y="3244004"/>
            <a:ext cx="2326424" cy="5631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700" b="1" dirty="0"/>
              <a:t>Registration Status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C8ECF39-8277-47C0-2EC4-A2B6D142C687}"/>
              </a:ext>
            </a:extLst>
          </p:cNvPr>
          <p:cNvSpPr/>
          <p:nvPr/>
        </p:nvSpPr>
        <p:spPr>
          <a:xfrm>
            <a:off x="9081505" y="3249580"/>
            <a:ext cx="2326424" cy="5631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700" b="1" dirty="0"/>
              <a:t>Payment Status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C0BFE0-3204-A8BA-6025-986B0C12B9F8}"/>
              </a:ext>
            </a:extLst>
          </p:cNvPr>
          <p:cNvSpPr/>
          <p:nvPr/>
        </p:nvSpPr>
        <p:spPr>
          <a:xfrm>
            <a:off x="6677487" y="3916104"/>
            <a:ext cx="1124415" cy="5631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700" b="1" dirty="0"/>
              <a:t>Start Date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BF67AF0-B483-5878-3CDD-EFEE96F9B06F}"/>
              </a:ext>
            </a:extLst>
          </p:cNvPr>
          <p:cNvSpPr/>
          <p:nvPr/>
        </p:nvSpPr>
        <p:spPr>
          <a:xfrm>
            <a:off x="7879496" y="3916104"/>
            <a:ext cx="1124415" cy="5631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700" b="1" dirty="0"/>
              <a:t>Gender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5E7E0DE-30EC-26A1-005A-FA31A82F8B78}"/>
              </a:ext>
            </a:extLst>
          </p:cNvPr>
          <p:cNvSpPr/>
          <p:nvPr/>
        </p:nvSpPr>
        <p:spPr>
          <a:xfrm>
            <a:off x="9095916" y="3891782"/>
            <a:ext cx="2326424" cy="5631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700" b="1" dirty="0"/>
              <a:t>Member Status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EA0B71B-442F-8EF1-01C3-5AF1B5E36412}"/>
              </a:ext>
            </a:extLst>
          </p:cNvPr>
          <p:cNvSpPr/>
          <p:nvPr/>
        </p:nvSpPr>
        <p:spPr>
          <a:xfrm>
            <a:off x="6677487" y="4547510"/>
            <a:ext cx="2326424" cy="5631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700" b="1" dirty="0"/>
              <a:t>Balance Amount Due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0838C59-9991-EEC9-DFDF-148E53E7957F}"/>
              </a:ext>
            </a:extLst>
          </p:cNvPr>
          <p:cNvSpPr/>
          <p:nvPr/>
        </p:nvSpPr>
        <p:spPr>
          <a:xfrm>
            <a:off x="9095916" y="4547510"/>
            <a:ext cx="2326424" cy="5631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700" b="1" dirty="0"/>
              <a:t>Event Start &amp; End Date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5F35E9-7B83-46F4-2173-B3C74D8C37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776" y="50572"/>
            <a:ext cx="1157258" cy="109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014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A9ED6-3F51-E5F4-10D0-A64DD9CDE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Current System Study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954F6E-18C9-EA0F-0924-9A4056C7C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53" r="21087"/>
          <a:stretch/>
        </p:blipFill>
        <p:spPr>
          <a:xfrm>
            <a:off x="9736477" y="154113"/>
            <a:ext cx="2247310" cy="12328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98BABC-F546-F88C-86D7-24BB12981D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116" y="6409582"/>
            <a:ext cx="1862884" cy="36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64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A9ED6-3F51-E5F4-10D0-A64DD9CDE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Current System Study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954F6E-18C9-EA0F-0924-9A4056C7C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53" r="21087"/>
          <a:stretch/>
        </p:blipFill>
        <p:spPr>
          <a:xfrm>
            <a:off x="9736477" y="154113"/>
            <a:ext cx="2247310" cy="12328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FD5857-AB72-F54D-791A-A4FCEF8AEF8A}"/>
              </a:ext>
            </a:extLst>
          </p:cNvPr>
          <p:cNvSpPr txBox="1"/>
          <p:nvPr/>
        </p:nvSpPr>
        <p:spPr>
          <a:xfrm>
            <a:off x="838200" y="2016364"/>
            <a:ext cx="745744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/>
              <a:t>Issues</a:t>
            </a:r>
          </a:p>
          <a:p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Single Dashboard providing metrics that didn’t allow decision-making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Insufficient fields to report required 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Overly Simple Dashboard that didn’t cater to </a:t>
            </a:r>
            <a:r>
              <a:rPr lang="en-IN" dirty="0" err="1"/>
              <a:t>EducatePlus</a:t>
            </a:r>
            <a:r>
              <a:rPr lang="en-IN" dirty="0"/>
              <a:t>’ requirements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A2213C-2A2C-F7E6-5890-99BB5303CF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116" y="6409582"/>
            <a:ext cx="1862884" cy="36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029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A9ED6-3F51-E5F4-10D0-A64DD9CDE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7808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Proposed Solutions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954F6E-18C9-EA0F-0924-9A4056C7C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53" r="21087"/>
          <a:stretch/>
        </p:blipFill>
        <p:spPr>
          <a:xfrm>
            <a:off x="9736477" y="154113"/>
            <a:ext cx="2247310" cy="12328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16A05A-2A10-7F7E-1097-1CDAB25E6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116" y="6409582"/>
            <a:ext cx="1862884" cy="36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46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A9ED6-3F51-E5F4-10D0-A64DD9CDE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0315"/>
            <a:ext cx="10515600" cy="2937369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Proposed Solutions</a:t>
            </a:r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r>
              <a:rPr lang="en-IN" sz="3200" b="1" dirty="0"/>
              <a:t>Members 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954F6E-18C9-EA0F-0924-9A4056C7C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53" r="21087"/>
          <a:stretch/>
        </p:blipFill>
        <p:spPr>
          <a:xfrm>
            <a:off x="9736477" y="154113"/>
            <a:ext cx="2247310" cy="12328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FCCB61-0065-4F6B-9730-5BFDDFB3A2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116" y="6409582"/>
            <a:ext cx="1862884" cy="36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151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A9ED6-3F51-E5F4-10D0-A64DD9CDE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Members 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954F6E-18C9-EA0F-0924-9A4056C7C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53" r="21087"/>
          <a:stretch/>
        </p:blipFill>
        <p:spPr>
          <a:xfrm>
            <a:off x="9736477" y="154113"/>
            <a:ext cx="2247310" cy="12328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3A4686C-8E1D-B1F9-F0C2-E97DBC54F992}"/>
              </a:ext>
            </a:extLst>
          </p:cNvPr>
          <p:cNvSpPr/>
          <p:nvPr/>
        </p:nvSpPr>
        <p:spPr>
          <a:xfrm>
            <a:off x="211387" y="1759695"/>
            <a:ext cx="2582613" cy="4315985"/>
          </a:xfrm>
          <a:prstGeom prst="rect">
            <a:avLst/>
          </a:prstGeom>
          <a:ln w="28575">
            <a:solidFill>
              <a:srgbClr val="106E5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Key Stakeholders</a:t>
            </a:r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/>
              <a:t>Membership team, Admin &amp; Upper Management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04DB3E-5E4D-B513-E780-35E2B58975E7}"/>
              </a:ext>
            </a:extLst>
          </p:cNvPr>
          <p:cNvSpPr/>
          <p:nvPr/>
        </p:nvSpPr>
        <p:spPr>
          <a:xfrm>
            <a:off x="3798489" y="1759694"/>
            <a:ext cx="2581200" cy="4315985"/>
          </a:xfrm>
          <a:prstGeom prst="rect">
            <a:avLst/>
          </a:prstGeom>
          <a:ln w="28575">
            <a:solidFill>
              <a:srgbClr val="F1602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Metrics</a:t>
            </a:r>
            <a:endParaRPr lang="en-IN" dirty="0"/>
          </a:p>
          <a:p>
            <a:pPr algn="ctr"/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enable data-driven decision-making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provide transparency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Fast &amp; Live Reporting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6E68D6-1FA7-6A1C-2A61-9CC382FA22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116" y="6409582"/>
            <a:ext cx="1862884" cy="36713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B741AF9-E02B-10F1-7A4C-27607787BEA1}"/>
              </a:ext>
            </a:extLst>
          </p:cNvPr>
          <p:cNvSpPr/>
          <p:nvPr/>
        </p:nvSpPr>
        <p:spPr>
          <a:xfrm>
            <a:off x="7384178" y="1759695"/>
            <a:ext cx="2581200" cy="4315984"/>
          </a:xfrm>
          <a:prstGeom prst="rect">
            <a:avLst/>
          </a:prstGeom>
          <a:ln w="28575">
            <a:solidFill>
              <a:srgbClr val="D5166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Decisions Made</a:t>
            </a:r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251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A9ED6-3F51-E5F4-10D0-A64DD9CDE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0315"/>
            <a:ext cx="10515600" cy="2937369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Proposed Solutions</a:t>
            </a:r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r>
              <a:rPr lang="en-IN" sz="3200" b="1" dirty="0"/>
              <a:t>Members Dashboard</a:t>
            </a:r>
            <a:br>
              <a:rPr lang="en-IN" sz="3200" b="1" dirty="0"/>
            </a:br>
            <a:r>
              <a:rPr lang="en-IN" sz="3200" b="1" dirty="0"/>
              <a:t>[Demo]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954F6E-18C9-EA0F-0924-9A4056C7C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53" r="21087"/>
          <a:stretch/>
        </p:blipFill>
        <p:spPr>
          <a:xfrm>
            <a:off x="9736477" y="154113"/>
            <a:ext cx="2247310" cy="12328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9982D4-3FAD-D63D-7CCC-E4B9A5AFB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116" y="6409582"/>
            <a:ext cx="1862884" cy="36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82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A9ED6-3F51-E5F4-10D0-A64DD9CDE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0315"/>
            <a:ext cx="10515600" cy="2937369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Proposed Solutions</a:t>
            </a:r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r>
              <a:rPr lang="en-IN" sz="3200" b="1" dirty="0"/>
              <a:t>Membership Dashboard</a:t>
            </a:r>
            <a:br>
              <a:rPr lang="en-IN" sz="3200" b="1" dirty="0"/>
            </a:br>
            <a:r>
              <a:rPr lang="en-IN" sz="3200" b="1" dirty="0"/>
              <a:t>[Demo]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954F6E-18C9-EA0F-0924-9A4056C7C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53" r="21087"/>
          <a:stretch/>
        </p:blipFill>
        <p:spPr>
          <a:xfrm>
            <a:off x="9736477" y="154113"/>
            <a:ext cx="2247310" cy="12328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9982D4-3FAD-D63D-7CCC-E4B9A5AFB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116" y="6409582"/>
            <a:ext cx="1862884" cy="36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401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A9ED6-3F51-E5F4-10D0-A64DD9CDE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Membership 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954F6E-18C9-EA0F-0924-9A4056C7C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53" r="21087"/>
          <a:stretch/>
        </p:blipFill>
        <p:spPr>
          <a:xfrm>
            <a:off x="9736477" y="154113"/>
            <a:ext cx="2247310" cy="12328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3A4686C-8E1D-B1F9-F0C2-E97DBC54F992}"/>
              </a:ext>
            </a:extLst>
          </p:cNvPr>
          <p:cNvSpPr/>
          <p:nvPr/>
        </p:nvSpPr>
        <p:spPr>
          <a:xfrm>
            <a:off x="211387" y="1759695"/>
            <a:ext cx="2582613" cy="43159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Key Stakeholders</a:t>
            </a:r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04DB3E-5E4D-B513-E780-35E2B58975E7}"/>
              </a:ext>
            </a:extLst>
          </p:cNvPr>
          <p:cNvSpPr/>
          <p:nvPr/>
        </p:nvSpPr>
        <p:spPr>
          <a:xfrm>
            <a:off x="3798489" y="1759694"/>
            <a:ext cx="2581200" cy="43159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Requirements</a:t>
            </a:r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6E68D6-1FA7-6A1C-2A61-9CC382FA22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116" y="6409582"/>
            <a:ext cx="1862884" cy="36713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B741AF9-E02B-10F1-7A4C-27607787BEA1}"/>
              </a:ext>
            </a:extLst>
          </p:cNvPr>
          <p:cNvSpPr/>
          <p:nvPr/>
        </p:nvSpPr>
        <p:spPr>
          <a:xfrm>
            <a:off x="7384178" y="1759695"/>
            <a:ext cx="2581200" cy="43159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Decisions Made</a:t>
            </a:r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1200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A9ED6-3F51-E5F4-10D0-A64DD9CDE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0315"/>
            <a:ext cx="10515600" cy="2937369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Proposed Solutions</a:t>
            </a:r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r>
              <a:rPr lang="en-IN" sz="3200" b="1" dirty="0"/>
              <a:t>Events Dashboard</a:t>
            </a:r>
            <a:br>
              <a:rPr lang="en-IN" sz="3200" b="1" dirty="0"/>
            </a:br>
            <a:r>
              <a:rPr lang="en-IN" sz="3200" b="1" dirty="0"/>
              <a:t>[Demo]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954F6E-18C9-EA0F-0924-9A4056C7C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53" r="21087"/>
          <a:stretch/>
        </p:blipFill>
        <p:spPr>
          <a:xfrm>
            <a:off x="9736477" y="154113"/>
            <a:ext cx="2247310" cy="12328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9982D4-3FAD-D63D-7CCC-E4B9A5AFB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116" y="6409582"/>
            <a:ext cx="1862884" cy="36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917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8B94694-1559-B4F7-C55E-097E87EF3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92587"/>
            <a:ext cx="9144000" cy="1655762"/>
          </a:xfrm>
        </p:spPr>
        <p:txBody>
          <a:bodyPr/>
          <a:lstStyle/>
          <a:p>
            <a:r>
              <a:rPr lang="en-IN" dirty="0"/>
              <a:t>By </a:t>
            </a:r>
          </a:p>
          <a:p>
            <a:r>
              <a:rPr lang="en-IN" dirty="0"/>
              <a:t>Akanksha </a:t>
            </a:r>
            <a:r>
              <a:rPr lang="en-IN" dirty="0" err="1"/>
              <a:t>Shridharani</a:t>
            </a:r>
            <a:endParaRPr lang="en-IN" dirty="0"/>
          </a:p>
          <a:p>
            <a:r>
              <a:rPr lang="en-IN" dirty="0"/>
              <a:t>Pranav Shankaran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2EEABE-62A5-DF64-EA1A-18D583960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en-US" sz="4000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T Chocolates Bold"/>
                <a:ea typeface="TT Chocolates Bold"/>
                <a:cs typeface="TT Chocolates Bold"/>
                <a:sym typeface="TT Chocolates Bold"/>
              </a:rPr>
              <a:t>ENHANCING DATA DASHBOARDS FOR STREAMLINED INTERACTION AND CLEAR DATA INSIGHTS </a:t>
            </a:r>
            <a:endParaRPr lang="en-IN" sz="4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07D143-C7AF-5C30-0FE4-90AA80E3A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3" r="18738"/>
          <a:stretch/>
        </p:blipFill>
        <p:spPr>
          <a:xfrm>
            <a:off x="4074040" y="-94816"/>
            <a:ext cx="4043918" cy="20605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80BC02-2724-95E7-DA7C-6CBB743383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179" y="3509963"/>
            <a:ext cx="2581641" cy="508790"/>
          </a:xfrm>
          <a:prstGeom prst="rect">
            <a:avLst/>
          </a:prstGeom>
        </p:spPr>
      </p:pic>
      <p:sp>
        <p:nvSpPr>
          <p:cNvPr id="9" name="Right Triangle 8">
            <a:extLst>
              <a:ext uri="{FF2B5EF4-FFF2-40B4-BE49-F238E27FC236}">
                <a16:creationId xmlns:a16="http://schemas.microsoft.com/office/drawing/2014/main" id="{73D773A9-F199-F76D-43FA-59676B17D678}"/>
              </a:ext>
            </a:extLst>
          </p:cNvPr>
          <p:cNvSpPr/>
          <p:nvPr/>
        </p:nvSpPr>
        <p:spPr>
          <a:xfrm rot="5400000">
            <a:off x="1771" y="1771"/>
            <a:ext cx="1523998" cy="1520456"/>
          </a:xfrm>
          <a:prstGeom prst="rtTriangle">
            <a:avLst/>
          </a:prstGeom>
          <a:solidFill>
            <a:srgbClr val="106E5C"/>
          </a:solidFill>
          <a:ln>
            <a:solidFill>
              <a:srgbClr val="106E5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F4016150-EAE8-E038-9046-45EA4BB54479}"/>
              </a:ext>
            </a:extLst>
          </p:cNvPr>
          <p:cNvSpPr/>
          <p:nvPr/>
        </p:nvSpPr>
        <p:spPr>
          <a:xfrm rot="16200000">
            <a:off x="10666229" y="5335773"/>
            <a:ext cx="1523998" cy="1520456"/>
          </a:xfrm>
          <a:prstGeom prst="rtTriangle">
            <a:avLst/>
          </a:prstGeom>
          <a:solidFill>
            <a:srgbClr val="106E5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211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A9ED6-3F51-E5F4-10D0-A64DD9CDE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Events 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954F6E-18C9-EA0F-0924-9A4056C7C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53" r="21087"/>
          <a:stretch/>
        </p:blipFill>
        <p:spPr>
          <a:xfrm>
            <a:off x="9736477" y="154113"/>
            <a:ext cx="2247310" cy="12328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3A4686C-8E1D-B1F9-F0C2-E97DBC54F992}"/>
              </a:ext>
            </a:extLst>
          </p:cNvPr>
          <p:cNvSpPr/>
          <p:nvPr/>
        </p:nvSpPr>
        <p:spPr>
          <a:xfrm>
            <a:off x="211387" y="1759695"/>
            <a:ext cx="2582613" cy="43159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Key Stakeholders</a:t>
            </a:r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04DB3E-5E4D-B513-E780-35E2B58975E7}"/>
              </a:ext>
            </a:extLst>
          </p:cNvPr>
          <p:cNvSpPr/>
          <p:nvPr/>
        </p:nvSpPr>
        <p:spPr>
          <a:xfrm>
            <a:off x="3798489" y="1759694"/>
            <a:ext cx="2581200" cy="43159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Requirements</a:t>
            </a:r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6E68D6-1FA7-6A1C-2A61-9CC382FA22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116" y="6409582"/>
            <a:ext cx="1862884" cy="36713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B741AF9-E02B-10F1-7A4C-27607787BEA1}"/>
              </a:ext>
            </a:extLst>
          </p:cNvPr>
          <p:cNvSpPr/>
          <p:nvPr/>
        </p:nvSpPr>
        <p:spPr>
          <a:xfrm>
            <a:off x="7384178" y="1759695"/>
            <a:ext cx="2581200" cy="43159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Decisions Made</a:t>
            </a:r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5444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A9ED6-3F51-E5F4-10D0-A64DD9CDE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0315"/>
            <a:ext cx="10515600" cy="2937369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Proposed Solutions</a:t>
            </a:r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r>
              <a:rPr lang="en-IN" sz="3200" b="1" dirty="0"/>
              <a:t>Events Dashboard</a:t>
            </a:r>
            <a:br>
              <a:rPr lang="en-IN" sz="3200" b="1" dirty="0"/>
            </a:br>
            <a:r>
              <a:rPr lang="en-IN" sz="3200" b="1" dirty="0"/>
              <a:t>[Demo]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954F6E-18C9-EA0F-0924-9A4056C7C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53" r="21087"/>
          <a:stretch/>
        </p:blipFill>
        <p:spPr>
          <a:xfrm>
            <a:off x="9736477" y="154113"/>
            <a:ext cx="2247310" cy="12328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9982D4-3FAD-D63D-7CCC-E4B9A5AFB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116" y="6409582"/>
            <a:ext cx="1862884" cy="36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943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A9ED6-3F51-E5F4-10D0-A64DD9CDE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0315"/>
            <a:ext cx="10515600" cy="2937369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Limitations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954F6E-18C9-EA0F-0924-9A4056C7C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53" r="21087"/>
          <a:stretch/>
        </p:blipFill>
        <p:spPr>
          <a:xfrm>
            <a:off x="9736477" y="154113"/>
            <a:ext cx="2247310" cy="12328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9982D4-3FAD-D63D-7CCC-E4B9A5AFB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116" y="6409582"/>
            <a:ext cx="1862884" cy="36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70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A9ED6-3F51-E5F4-10D0-A64DD9CDE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213" y="500610"/>
            <a:ext cx="7228411" cy="886402"/>
          </a:xfrm>
        </p:spPr>
        <p:txBody>
          <a:bodyPr>
            <a:normAutofit/>
          </a:bodyPr>
          <a:lstStyle/>
          <a:p>
            <a:r>
              <a:rPr lang="en-IN" b="1" dirty="0"/>
              <a:t>Limitations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954F6E-18C9-EA0F-0924-9A4056C7C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53" r="21087"/>
          <a:stretch/>
        </p:blipFill>
        <p:spPr>
          <a:xfrm>
            <a:off x="9736477" y="154113"/>
            <a:ext cx="2247310" cy="12328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9982D4-3FAD-D63D-7CCC-E4B9A5AFB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116" y="6409582"/>
            <a:ext cx="1862884" cy="36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1948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A9ED6-3F51-E5F4-10D0-A64DD9CDE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172"/>
            <a:ext cx="10515600" cy="2937369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Looking Ahead</a:t>
            </a:r>
            <a:br>
              <a:rPr lang="en-IN" b="1" dirty="0"/>
            </a:br>
            <a:r>
              <a:rPr lang="en-IN" sz="2800" b="1" dirty="0"/>
              <a:t>Scope for Improvement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954F6E-18C9-EA0F-0924-9A4056C7C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53" r="21087"/>
          <a:stretch/>
        </p:blipFill>
        <p:spPr>
          <a:xfrm>
            <a:off x="9736477" y="154113"/>
            <a:ext cx="2247310" cy="12328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9982D4-3FAD-D63D-7CCC-E4B9A5AFB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116" y="6409582"/>
            <a:ext cx="1862884" cy="36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0776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A9ED6-3F51-E5F4-10D0-A64DD9CDE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213" y="500610"/>
            <a:ext cx="7228411" cy="886402"/>
          </a:xfrm>
        </p:spPr>
        <p:txBody>
          <a:bodyPr>
            <a:normAutofit/>
          </a:bodyPr>
          <a:lstStyle/>
          <a:p>
            <a:r>
              <a:rPr lang="en-IN" b="1" dirty="0"/>
              <a:t>Scope for Improvement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954F6E-18C9-EA0F-0924-9A4056C7C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53" r="21087"/>
          <a:stretch/>
        </p:blipFill>
        <p:spPr>
          <a:xfrm>
            <a:off x="9736477" y="154113"/>
            <a:ext cx="2247310" cy="12328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9982D4-3FAD-D63D-7CCC-E4B9A5AFB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116" y="6409582"/>
            <a:ext cx="1862884" cy="367137"/>
          </a:xfrm>
          <a:prstGeom prst="rect">
            <a:avLst/>
          </a:prstGeom>
        </p:spPr>
      </p:pic>
      <p:sp>
        <p:nvSpPr>
          <p:cNvPr id="3" name="AutoShape 2">
            <a:extLst>
              <a:ext uri="{FF2B5EF4-FFF2-40B4-BE49-F238E27FC236}">
                <a16:creationId xmlns:a16="http://schemas.microsoft.com/office/drawing/2014/main" id="{20CDB654-7EE3-3DF5-2AEF-F1674707FF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64305" y="497305"/>
            <a:ext cx="3084095" cy="308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3726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954F6E-18C9-EA0F-0924-9A4056C7C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53" r="21087"/>
          <a:stretch/>
        </p:blipFill>
        <p:spPr>
          <a:xfrm>
            <a:off x="9736477" y="154113"/>
            <a:ext cx="2247310" cy="12328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9982D4-3FAD-D63D-7CCC-E4B9A5AFB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116" y="6409582"/>
            <a:ext cx="1862884" cy="367137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DBF5AD45-D244-BD15-4EFA-B9238D4F45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117630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35688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E84AB03-4938-31F0-02E5-D664463DD0A7}"/>
              </a:ext>
            </a:extLst>
          </p:cNvPr>
          <p:cNvSpPr/>
          <p:nvPr/>
        </p:nvSpPr>
        <p:spPr>
          <a:xfrm>
            <a:off x="-2" y="0"/>
            <a:ext cx="6557213" cy="685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551AA3-69E9-DC6B-4CA4-8BB32439CE06}"/>
              </a:ext>
            </a:extLst>
          </p:cNvPr>
          <p:cNvSpPr/>
          <p:nvPr/>
        </p:nvSpPr>
        <p:spPr>
          <a:xfrm>
            <a:off x="6557211" y="0"/>
            <a:ext cx="5634789" cy="6858000"/>
          </a:xfrm>
          <a:prstGeom prst="rect">
            <a:avLst/>
          </a:prstGeom>
          <a:solidFill>
            <a:srgbClr val="106E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94694-1559-B4F7-C55E-097E87EF3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54218"/>
            <a:ext cx="9144000" cy="1655762"/>
          </a:xfrm>
        </p:spPr>
        <p:txBody>
          <a:bodyPr/>
          <a:lstStyle/>
          <a:p>
            <a:r>
              <a:rPr lang="en-IN" dirty="0"/>
              <a:t>By </a:t>
            </a:r>
          </a:p>
          <a:p>
            <a:r>
              <a:rPr lang="en-IN" dirty="0"/>
              <a:t>Akanksha </a:t>
            </a:r>
            <a:r>
              <a:rPr lang="en-IN" dirty="0" err="1"/>
              <a:t>Shridharani</a:t>
            </a:r>
            <a:endParaRPr lang="en-IN" dirty="0"/>
          </a:p>
          <a:p>
            <a:r>
              <a:rPr lang="en-IN" dirty="0"/>
              <a:t>Pranav Shankaran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2EEABE-62A5-DF64-EA1A-18D583960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74" y="1321917"/>
            <a:ext cx="12011526" cy="2387600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700" b="1" dirty="0">
                <a:ln w="0"/>
                <a:latin typeface="TT Chocolates Bold"/>
                <a:ea typeface="TT Chocolates Bold"/>
                <a:cs typeface="TT Chocolates Bold"/>
                <a:sym typeface="TT Chocolates Bold"/>
              </a:rPr>
              <a:t>ENHANCING DATA DASHBOARDS FOR STREAMLINED INTERACTION AND CLEAR DATA INSIGHTS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07D143-C7AF-5C30-0FE4-90AA80E3A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3" r="18738"/>
          <a:stretch/>
        </p:blipFill>
        <p:spPr>
          <a:xfrm>
            <a:off x="4074040" y="-94816"/>
            <a:ext cx="4043918" cy="20605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80BC02-2724-95E7-DA7C-6CBB743383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178" y="4243625"/>
            <a:ext cx="2581641" cy="50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190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A9ED6-3F51-E5F4-10D0-A64DD9CDE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About </a:t>
            </a:r>
            <a:r>
              <a:rPr lang="en-IN" b="1" dirty="0" err="1"/>
              <a:t>EducatePlus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26FA6-CA86-C2BF-35C6-7E23C2D54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b="1" i="0" u="none" strike="noStrike" dirty="0">
              <a:solidFill>
                <a:srgbClr val="000000"/>
              </a:solidFill>
              <a:effectLst/>
              <a:latin typeface="Average"/>
            </a:endParaRPr>
          </a:p>
          <a:p>
            <a:pPr marL="0" indent="0" algn="ctr">
              <a:buNone/>
            </a:pPr>
            <a:endParaRPr lang="en-US" b="1" dirty="0">
              <a:solidFill>
                <a:srgbClr val="000000"/>
              </a:solidFill>
              <a:latin typeface="Average"/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rgbClr val="000000"/>
                </a:solidFill>
                <a:latin typeface="Average"/>
              </a:rPr>
              <a:t>M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Average"/>
              </a:rPr>
              <a:t>embership organization supporting professionals in educational advancement through seminars and conferences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E16483-DD3D-0923-BE9E-0951245A4EE1}"/>
              </a:ext>
            </a:extLst>
          </p:cNvPr>
          <p:cNvSpPr/>
          <p:nvPr/>
        </p:nvSpPr>
        <p:spPr>
          <a:xfrm>
            <a:off x="0" y="6490671"/>
            <a:ext cx="9668817" cy="367330"/>
          </a:xfrm>
          <a:prstGeom prst="rect">
            <a:avLst/>
          </a:prstGeom>
          <a:solidFill>
            <a:srgbClr val="106E5C"/>
          </a:solidFill>
          <a:ln>
            <a:solidFill>
              <a:srgbClr val="106E5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378184A8-8B0F-CA33-D925-FF4BC3C71410}"/>
              </a:ext>
            </a:extLst>
          </p:cNvPr>
          <p:cNvSpPr/>
          <p:nvPr/>
        </p:nvSpPr>
        <p:spPr>
          <a:xfrm>
            <a:off x="9668817" y="6490670"/>
            <a:ext cx="719191" cy="367200"/>
          </a:xfrm>
          <a:prstGeom prst="rtTriangle">
            <a:avLst/>
          </a:prstGeom>
          <a:solidFill>
            <a:srgbClr val="106E5C"/>
          </a:solidFill>
          <a:ln>
            <a:solidFill>
              <a:srgbClr val="106E5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E2FE4EE4-98E6-3AEA-9D9C-2174102AF238}"/>
              </a:ext>
            </a:extLst>
          </p:cNvPr>
          <p:cNvSpPr/>
          <p:nvPr/>
        </p:nvSpPr>
        <p:spPr>
          <a:xfrm rot="10800000">
            <a:off x="9668817" y="6490800"/>
            <a:ext cx="719191" cy="367200"/>
          </a:xfrm>
          <a:prstGeom prst="rtTriangle">
            <a:avLst/>
          </a:prstGeom>
          <a:solidFill>
            <a:srgbClr val="B4C260"/>
          </a:solidFill>
          <a:ln>
            <a:solidFill>
              <a:srgbClr val="B4C2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856A7C-3EDC-C591-6725-4A3109CAFFB1}"/>
              </a:ext>
            </a:extLst>
          </p:cNvPr>
          <p:cNvSpPr/>
          <p:nvPr/>
        </p:nvSpPr>
        <p:spPr>
          <a:xfrm>
            <a:off x="10388008" y="6490735"/>
            <a:ext cx="1803991" cy="367201"/>
          </a:xfrm>
          <a:prstGeom prst="rect">
            <a:avLst/>
          </a:prstGeom>
          <a:solidFill>
            <a:srgbClr val="B4C260"/>
          </a:solidFill>
          <a:ln>
            <a:solidFill>
              <a:srgbClr val="B4C2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7F8657A-77E6-85C5-87FA-663F6D672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799" y="6533936"/>
            <a:ext cx="1644002" cy="324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CAFC94E-257B-4FF5-2F25-72CDD05D51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3" r="18738"/>
          <a:stretch/>
        </p:blipFill>
        <p:spPr>
          <a:xfrm>
            <a:off x="10188146" y="15123"/>
            <a:ext cx="1987655" cy="101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572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A9ED6-3F51-E5F4-10D0-A64DD9CDE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Problem Statement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315F25-6B44-5261-380A-D727C9294FC0}"/>
              </a:ext>
            </a:extLst>
          </p:cNvPr>
          <p:cNvSpPr/>
          <p:nvPr/>
        </p:nvSpPr>
        <p:spPr>
          <a:xfrm>
            <a:off x="645132" y="2229491"/>
            <a:ext cx="3431568" cy="2055600"/>
          </a:xfrm>
          <a:prstGeom prst="rect">
            <a:avLst/>
          </a:prstGeom>
          <a:noFill/>
          <a:ln w="57150">
            <a:solidFill>
              <a:srgbClr val="106E5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r>
              <a:rPr lang="en-IN" sz="2000" b="1" dirty="0"/>
              <a:t>Time-consuming reporting</a:t>
            </a:r>
          </a:p>
          <a:p>
            <a:pPr algn="ctr"/>
            <a:endParaRPr lang="en-IN" b="1" dirty="0">
              <a:solidFill>
                <a:srgbClr val="082721"/>
              </a:solidFill>
            </a:endParaRPr>
          </a:p>
          <a:p>
            <a:pPr algn="ctr"/>
            <a:endParaRPr lang="en-IN" b="1" dirty="0"/>
          </a:p>
          <a:p>
            <a:pPr algn="ctr"/>
            <a:endParaRPr lang="en-IN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CEB4F7-8F50-ADCD-691B-0787838503A3}"/>
              </a:ext>
            </a:extLst>
          </p:cNvPr>
          <p:cNvSpPr/>
          <p:nvPr/>
        </p:nvSpPr>
        <p:spPr>
          <a:xfrm>
            <a:off x="4380216" y="2193042"/>
            <a:ext cx="3431568" cy="2054105"/>
          </a:xfrm>
          <a:prstGeom prst="rect">
            <a:avLst/>
          </a:prstGeom>
          <a:noFill/>
          <a:ln w="57150">
            <a:solidFill>
              <a:srgbClr val="106E5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sz="2400" b="1" dirty="0"/>
          </a:p>
          <a:p>
            <a:pPr algn="ctr"/>
            <a:endParaRPr lang="en-IN" dirty="0"/>
          </a:p>
          <a:p>
            <a:pPr algn="ctr"/>
            <a:endParaRPr lang="en-IN" sz="2000" b="1" dirty="0"/>
          </a:p>
          <a:p>
            <a:pPr algn="ctr"/>
            <a:endParaRPr lang="en-IN" sz="2000" b="1" dirty="0"/>
          </a:p>
          <a:p>
            <a:pPr algn="ctr"/>
            <a:endParaRPr lang="en-IN" sz="2000" b="1" dirty="0"/>
          </a:p>
          <a:p>
            <a:pPr algn="ctr"/>
            <a:r>
              <a:rPr lang="en-IN" sz="2000" b="1" dirty="0"/>
              <a:t>How do we leverage our current data to drive decision-making? 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6833B3-33C1-8AE1-942B-0A45F28C9BE1}"/>
              </a:ext>
            </a:extLst>
          </p:cNvPr>
          <p:cNvSpPr/>
          <p:nvPr/>
        </p:nvSpPr>
        <p:spPr>
          <a:xfrm>
            <a:off x="8115300" y="2193040"/>
            <a:ext cx="3431568" cy="2055600"/>
          </a:xfrm>
          <a:prstGeom prst="rect">
            <a:avLst/>
          </a:prstGeom>
          <a:noFill/>
          <a:ln w="57150">
            <a:solidFill>
              <a:srgbClr val="106E5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r>
              <a:rPr lang="en-IN" sz="2000" b="1" dirty="0"/>
              <a:t>How do we send personalized communication to different members? </a:t>
            </a:r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2E72DB-AB9F-847C-C4BE-F01F221D8A38}"/>
              </a:ext>
            </a:extLst>
          </p:cNvPr>
          <p:cNvSpPr/>
          <p:nvPr/>
        </p:nvSpPr>
        <p:spPr>
          <a:xfrm>
            <a:off x="0" y="6490671"/>
            <a:ext cx="9668817" cy="367330"/>
          </a:xfrm>
          <a:prstGeom prst="rect">
            <a:avLst/>
          </a:prstGeom>
          <a:solidFill>
            <a:srgbClr val="106E5C"/>
          </a:solidFill>
          <a:ln>
            <a:solidFill>
              <a:srgbClr val="106E5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5B80CD53-628C-C98F-F7D5-9262DAD3D021}"/>
              </a:ext>
            </a:extLst>
          </p:cNvPr>
          <p:cNvSpPr/>
          <p:nvPr/>
        </p:nvSpPr>
        <p:spPr>
          <a:xfrm>
            <a:off x="9668817" y="6490670"/>
            <a:ext cx="719191" cy="367200"/>
          </a:xfrm>
          <a:prstGeom prst="rtTriangle">
            <a:avLst/>
          </a:prstGeom>
          <a:solidFill>
            <a:srgbClr val="106E5C"/>
          </a:solidFill>
          <a:ln>
            <a:solidFill>
              <a:srgbClr val="106E5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C736A3D9-AC6E-DA76-2197-77355775A8BD}"/>
              </a:ext>
            </a:extLst>
          </p:cNvPr>
          <p:cNvSpPr/>
          <p:nvPr/>
        </p:nvSpPr>
        <p:spPr>
          <a:xfrm rot="10800000">
            <a:off x="9668817" y="6490800"/>
            <a:ext cx="719191" cy="367200"/>
          </a:xfrm>
          <a:prstGeom prst="rtTriangle">
            <a:avLst/>
          </a:prstGeom>
          <a:solidFill>
            <a:srgbClr val="B4C260"/>
          </a:solidFill>
          <a:ln>
            <a:solidFill>
              <a:srgbClr val="B4C2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3F9094-D403-4B17-1F07-874BA6816C54}"/>
              </a:ext>
            </a:extLst>
          </p:cNvPr>
          <p:cNvSpPr/>
          <p:nvPr/>
        </p:nvSpPr>
        <p:spPr>
          <a:xfrm>
            <a:off x="10388008" y="6490735"/>
            <a:ext cx="1803991" cy="367201"/>
          </a:xfrm>
          <a:prstGeom prst="rect">
            <a:avLst/>
          </a:prstGeom>
          <a:solidFill>
            <a:srgbClr val="B4C260"/>
          </a:solidFill>
          <a:ln>
            <a:solidFill>
              <a:srgbClr val="B4C2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D7BF0E8-5FA0-CDC4-EEE1-4033E52F8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799" y="6533936"/>
            <a:ext cx="1644002" cy="324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25F7BCF-9BDC-F2DC-8CDB-B1456C833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490" y="2267572"/>
            <a:ext cx="761142" cy="900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768A91F-A1CA-9F69-0582-75B813625A70}"/>
              </a:ext>
            </a:extLst>
          </p:cNvPr>
          <p:cNvSpPr/>
          <p:nvPr/>
        </p:nvSpPr>
        <p:spPr>
          <a:xfrm>
            <a:off x="1356279" y="1676992"/>
            <a:ext cx="2009273" cy="493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Problem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60ACB4-5FA9-AEEA-299B-98D4AE26AEE5}"/>
              </a:ext>
            </a:extLst>
          </p:cNvPr>
          <p:cNvSpPr/>
          <p:nvPr/>
        </p:nvSpPr>
        <p:spPr>
          <a:xfrm>
            <a:off x="5091363" y="1647269"/>
            <a:ext cx="2009273" cy="493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Problem 2</a:t>
            </a:r>
          </a:p>
        </p:txBody>
      </p:sp>
      <p:sp>
        <p:nvSpPr>
          <p:cNvPr id="19" name="AutoShape 2">
            <a:extLst>
              <a:ext uri="{FF2B5EF4-FFF2-40B4-BE49-F238E27FC236}">
                <a16:creationId xmlns:a16="http://schemas.microsoft.com/office/drawing/2014/main" id="{8B1CE18C-BC48-51D1-5BCD-631B6806BB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D41E501-B330-5BD4-3B61-1DD7304A43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562" y="2232681"/>
            <a:ext cx="901804" cy="900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E63115D-B7C4-7EFA-5642-2F136CDF9292}"/>
              </a:ext>
            </a:extLst>
          </p:cNvPr>
          <p:cNvSpPr/>
          <p:nvPr/>
        </p:nvSpPr>
        <p:spPr>
          <a:xfrm>
            <a:off x="8731840" y="1642717"/>
            <a:ext cx="2009273" cy="493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Problem 3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B24BDA4-8E6F-219F-5211-ACECF651F6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096" y="2192910"/>
            <a:ext cx="788764" cy="900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7E36C69-EC2B-FEDA-EE93-BE3CAF00D0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3" r="18738"/>
          <a:stretch/>
        </p:blipFill>
        <p:spPr>
          <a:xfrm>
            <a:off x="10188146" y="15123"/>
            <a:ext cx="1987655" cy="101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902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A9ED6-3F51-E5F4-10D0-A64DD9CDE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Our Approach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954F6E-18C9-EA0F-0924-9A4056C7C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53" r="21087"/>
          <a:stretch/>
        </p:blipFill>
        <p:spPr>
          <a:xfrm>
            <a:off x="9736477" y="154113"/>
            <a:ext cx="2247310" cy="12328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760E28-2B10-B6D4-1621-E8EB0FC68F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116" y="6409582"/>
            <a:ext cx="1862884" cy="3671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5BC338-51F1-CB8E-4745-CE73B2616C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8289"/>
            <a:ext cx="12192000" cy="380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54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A9ED6-3F51-E5F4-10D0-A64DD9CDE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260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Current System Study</a:t>
            </a:r>
            <a:br>
              <a:rPr lang="en-IN" b="1" dirty="0"/>
            </a:br>
            <a:r>
              <a:rPr lang="en-IN" b="1" dirty="0"/>
              <a:t>&amp; </a:t>
            </a:r>
            <a:br>
              <a:rPr lang="en-IN" b="1" dirty="0"/>
            </a:br>
            <a:r>
              <a:rPr lang="en-IN" b="1" dirty="0"/>
              <a:t>Gap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954F6E-18C9-EA0F-0924-9A4056C7C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53" r="21087"/>
          <a:stretch/>
        </p:blipFill>
        <p:spPr>
          <a:xfrm>
            <a:off x="9736477" y="154113"/>
            <a:ext cx="2247310" cy="12328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7C9F8D-C953-09B8-32DC-00BB401886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116" y="6409582"/>
            <a:ext cx="1862884" cy="36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740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/>
          <p:nvPr/>
        </p:nvSpPr>
        <p:spPr>
          <a:xfrm>
            <a:off x="170707" y="1364947"/>
            <a:ext cx="3516800" cy="1442086"/>
          </a:xfrm>
          <a:prstGeom prst="roundRect">
            <a:avLst>
              <a:gd name="adj" fmla="val 16667"/>
            </a:avLst>
          </a:prstGeom>
          <a:ln w="28575">
            <a:solidFill>
              <a:srgbClr val="F16022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b="1" dirty="0" err="1"/>
              <a:t>CiviCRM</a:t>
            </a:r>
            <a:endParaRPr b="1" dirty="0"/>
          </a:p>
          <a:p>
            <a:pPr algn="ctr"/>
            <a:r>
              <a:rPr lang="en-GB" dirty="0"/>
              <a:t>Member information, Events and attendance data, Invoices</a:t>
            </a:r>
            <a:endParaRPr dirty="0"/>
          </a:p>
        </p:txBody>
      </p:sp>
      <p:sp>
        <p:nvSpPr>
          <p:cNvPr id="97" name="Google Shape;97;p20"/>
          <p:cNvSpPr/>
          <p:nvPr/>
        </p:nvSpPr>
        <p:spPr>
          <a:xfrm>
            <a:off x="4078333" y="1497900"/>
            <a:ext cx="3516800" cy="1074800"/>
          </a:xfrm>
          <a:prstGeom prst="roundRect">
            <a:avLst>
              <a:gd name="adj" fmla="val 16667"/>
            </a:avLst>
          </a:prstGeom>
          <a:ln w="28575">
            <a:solidFill>
              <a:srgbClr val="0064B1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b="1"/>
              <a:t>Google Sheet</a:t>
            </a:r>
            <a:endParaRPr b="1"/>
          </a:p>
        </p:txBody>
      </p:sp>
      <p:sp>
        <p:nvSpPr>
          <p:cNvPr id="98" name="Google Shape;98;p20"/>
          <p:cNvSpPr/>
          <p:nvPr/>
        </p:nvSpPr>
        <p:spPr>
          <a:xfrm>
            <a:off x="4078333" y="3921832"/>
            <a:ext cx="3516800" cy="1074800"/>
          </a:xfrm>
          <a:prstGeom prst="roundRect">
            <a:avLst>
              <a:gd name="adj" fmla="val 16667"/>
            </a:avLst>
          </a:prstGeom>
          <a:ln w="28575">
            <a:solidFill>
              <a:srgbClr val="5A3E98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b="1"/>
              <a:t>Google LookerStudio</a:t>
            </a:r>
            <a:endParaRPr b="1"/>
          </a:p>
        </p:txBody>
      </p:sp>
      <p:cxnSp>
        <p:nvCxnSpPr>
          <p:cNvPr id="99" name="Google Shape;99;p20"/>
          <p:cNvCxnSpPr>
            <a:endCxn id="97" idx="1"/>
          </p:cNvCxnSpPr>
          <p:nvPr/>
        </p:nvCxnSpPr>
        <p:spPr>
          <a:xfrm>
            <a:off x="3718733" y="2031700"/>
            <a:ext cx="359600" cy="360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00" name="Google Shape;100;p20"/>
          <p:cNvCxnSpPr>
            <a:stCxn id="97" idx="2"/>
            <a:endCxn id="98" idx="0"/>
          </p:cNvCxnSpPr>
          <p:nvPr/>
        </p:nvCxnSpPr>
        <p:spPr>
          <a:xfrm>
            <a:off x="5836733" y="2572700"/>
            <a:ext cx="0" cy="1349132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01" name="Google Shape;101;p20"/>
          <p:cNvSpPr/>
          <p:nvPr/>
        </p:nvSpPr>
        <p:spPr>
          <a:xfrm>
            <a:off x="9564633" y="1829770"/>
            <a:ext cx="2036100" cy="1349132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lang="en-GB" b="1" dirty="0">
              <a:solidFill>
                <a:schemeClr val="lt2"/>
              </a:solidFill>
            </a:endParaRPr>
          </a:p>
          <a:p>
            <a:pPr algn="ctr"/>
            <a:endParaRPr lang="en-GB" b="1" dirty="0">
              <a:solidFill>
                <a:schemeClr val="lt2"/>
              </a:solidFill>
            </a:endParaRPr>
          </a:p>
          <a:p>
            <a:pPr algn="ctr"/>
            <a:r>
              <a:rPr lang="en-GB" b="1" dirty="0">
                <a:solidFill>
                  <a:schemeClr val="lt2"/>
                </a:solidFill>
              </a:rPr>
              <a:t>Member Dashboard</a:t>
            </a:r>
            <a:endParaRPr b="1" dirty="0">
              <a:solidFill>
                <a:schemeClr val="lt2"/>
              </a:solidFill>
            </a:endParaRPr>
          </a:p>
          <a:p>
            <a:pPr algn="ctr"/>
            <a:endParaRPr b="1" dirty="0"/>
          </a:p>
        </p:txBody>
      </p:sp>
      <p:sp>
        <p:nvSpPr>
          <p:cNvPr id="102" name="Google Shape;102;p20"/>
          <p:cNvSpPr/>
          <p:nvPr/>
        </p:nvSpPr>
        <p:spPr>
          <a:xfrm>
            <a:off x="10338500" y="3178902"/>
            <a:ext cx="527600" cy="26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/>
          </a:p>
        </p:txBody>
      </p:sp>
      <p:sp>
        <p:nvSpPr>
          <p:cNvPr id="103" name="Google Shape;103;p20"/>
          <p:cNvSpPr/>
          <p:nvPr/>
        </p:nvSpPr>
        <p:spPr>
          <a:xfrm>
            <a:off x="9752333" y="3409336"/>
            <a:ext cx="1700000" cy="144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/>
          </a:p>
        </p:txBody>
      </p:sp>
      <p:cxnSp>
        <p:nvCxnSpPr>
          <p:cNvPr id="104" name="Google Shape;104;p20"/>
          <p:cNvCxnSpPr>
            <a:cxnSpLocks/>
            <a:stCxn id="98" idx="3"/>
            <a:endCxn id="101" idx="1"/>
          </p:cNvCxnSpPr>
          <p:nvPr/>
        </p:nvCxnSpPr>
        <p:spPr>
          <a:xfrm flipV="1">
            <a:off x="7595133" y="2504336"/>
            <a:ext cx="1969500" cy="1954896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05" name="Google Shape;105;p20"/>
          <p:cNvSpPr/>
          <p:nvPr/>
        </p:nvSpPr>
        <p:spPr>
          <a:xfrm>
            <a:off x="4168200" y="2807033"/>
            <a:ext cx="3278400" cy="6220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D51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dirty="0"/>
              <a:t>Members &amp; Memberships Data </a:t>
            </a:r>
            <a:endParaRPr dirty="0"/>
          </a:p>
        </p:txBody>
      </p:sp>
      <p:sp>
        <p:nvSpPr>
          <p:cNvPr id="106" name="Google Shape;106;p20"/>
          <p:cNvSpPr/>
          <p:nvPr/>
        </p:nvSpPr>
        <p:spPr>
          <a:xfrm>
            <a:off x="9228232" y="3928422"/>
            <a:ext cx="2813600" cy="1908466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b="1" dirty="0"/>
              <a:t>Summary Statistics</a:t>
            </a:r>
            <a:r>
              <a:rPr lang="en-GB" dirty="0"/>
              <a:t> - Contact type, membership by chapter, New Members, Institution type, Member type break-up, Members by country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3D7919-D4FE-9C61-3115-B39D9416CE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8" t="19478" r="9044" b="22059"/>
          <a:stretch/>
        </p:blipFill>
        <p:spPr>
          <a:xfrm>
            <a:off x="9955459" y="1987008"/>
            <a:ext cx="1254448" cy="30324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/>
          <p:nvPr/>
        </p:nvSpPr>
        <p:spPr>
          <a:xfrm>
            <a:off x="158358" y="3051269"/>
            <a:ext cx="2350203" cy="1736489"/>
          </a:xfrm>
          <a:prstGeom prst="roundRect">
            <a:avLst>
              <a:gd name="adj" fmla="val 16667"/>
            </a:avLst>
          </a:prstGeom>
          <a:ln w="28575">
            <a:solidFill>
              <a:srgbClr val="F16022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b="1" dirty="0" err="1"/>
              <a:t>CiviCRM</a:t>
            </a:r>
            <a:endParaRPr b="1" dirty="0"/>
          </a:p>
          <a:p>
            <a:pPr algn="ctr"/>
            <a:r>
              <a:rPr lang="en-GB" dirty="0"/>
              <a:t>Member &amp; Membership information, Events and attendance data, Invoices</a:t>
            </a:r>
            <a:endParaRPr dirty="0"/>
          </a:p>
        </p:txBody>
      </p:sp>
      <p:sp>
        <p:nvSpPr>
          <p:cNvPr id="97" name="Google Shape;97;p20"/>
          <p:cNvSpPr/>
          <p:nvPr/>
        </p:nvSpPr>
        <p:spPr>
          <a:xfrm>
            <a:off x="3212156" y="2073690"/>
            <a:ext cx="2524400" cy="1074800"/>
          </a:xfrm>
          <a:prstGeom prst="roundRect">
            <a:avLst>
              <a:gd name="adj" fmla="val 16667"/>
            </a:avLst>
          </a:prstGeom>
          <a:ln w="28575">
            <a:solidFill>
              <a:srgbClr val="0063B1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b="1" dirty="0"/>
              <a:t>Google Sheet</a:t>
            </a:r>
          </a:p>
          <a:p>
            <a:pPr algn="ctr"/>
            <a:r>
              <a:rPr lang="en-GB" b="1" dirty="0"/>
              <a:t>- Members</a:t>
            </a:r>
          </a:p>
          <a:p>
            <a:pPr algn="ctr"/>
            <a:r>
              <a:rPr lang="en-GB" b="1" dirty="0"/>
              <a:t>- Memberships</a:t>
            </a:r>
            <a:endParaRPr b="1" dirty="0"/>
          </a:p>
        </p:txBody>
      </p:sp>
      <p:sp>
        <p:nvSpPr>
          <p:cNvPr id="101" name="Google Shape;101;p20"/>
          <p:cNvSpPr/>
          <p:nvPr/>
        </p:nvSpPr>
        <p:spPr>
          <a:xfrm>
            <a:off x="9742156" y="1574456"/>
            <a:ext cx="1996800" cy="10748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b="1">
                <a:solidFill>
                  <a:schemeClr val="lt2"/>
                </a:solidFill>
              </a:rPr>
              <a:t>Member Dashboard</a:t>
            </a:r>
            <a:endParaRPr b="1">
              <a:solidFill>
                <a:schemeClr val="lt2"/>
              </a:solidFill>
            </a:endParaRPr>
          </a:p>
          <a:p>
            <a:pPr algn="ctr"/>
            <a:endParaRPr b="1"/>
          </a:p>
        </p:txBody>
      </p:sp>
      <p:sp>
        <p:nvSpPr>
          <p:cNvPr id="102" name="Google Shape;102;p20"/>
          <p:cNvSpPr/>
          <p:nvPr/>
        </p:nvSpPr>
        <p:spPr>
          <a:xfrm>
            <a:off x="10476723" y="2649256"/>
            <a:ext cx="527600" cy="26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/>
          </a:p>
        </p:txBody>
      </p:sp>
      <p:sp>
        <p:nvSpPr>
          <p:cNvPr id="103" name="Google Shape;103;p20"/>
          <p:cNvSpPr/>
          <p:nvPr/>
        </p:nvSpPr>
        <p:spPr>
          <a:xfrm>
            <a:off x="9890556" y="2879690"/>
            <a:ext cx="1700000" cy="144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/>
          </a:p>
        </p:txBody>
      </p:sp>
      <p:sp>
        <p:nvSpPr>
          <p:cNvPr id="3" name="Google Shape;97;p20">
            <a:extLst>
              <a:ext uri="{FF2B5EF4-FFF2-40B4-BE49-F238E27FC236}">
                <a16:creationId xmlns:a16="http://schemas.microsoft.com/office/drawing/2014/main" id="{D2505B66-50CF-E8CF-B38A-B3A97E889950}"/>
              </a:ext>
            </a:extLst>
          </p:cNvPr>
          <p:cNvSpPr/>
          <p:nvPr/>
        </p:nvSpPr>
        <p:spPr>
          <a:xfrm>
            <a:off x="3212156" y="4250359"/>
            <a:ext cx="2524400" cy="1074800"/>
          </a:xfrm>
          <a:prstGeom prst="roundRect">
            <a:avLst>
              <a:gd name="adj" fmla="val 16667"/>
            </a:avLst>
          </a:prstGeom>
          <a:ln w="28575">
            <a:solidFill>
              <a:srgbClr val="D51666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b="1" dirty="0"/>
              <a:t>Google Sheet</a:t>
            </a:r>
          </a:p>
          <a:p>
            <a:pPr algn="ctr"/>
            <a:r>
              <a:rPr lang="en-GB" b="1" dirty="0"/>
              <a:t>- Events Attendance</a:t>
            </a:r>
            <a:endParaRPr b="1" dirty="0"/>
          </a:p>
        </p:txBody>
      </p:sp>
      <p:sp>
        <p:nvSpPr>
          <p:cNvPr id="5" name="Google Shape;101;p20">
            <a:extLst>
              <a:ext uri="{FF2B5EF4-FFF2-40B4-BE49-F238E27FC236}">
                <a16:creationId xmlns:a16="http://schemas.microsoft.com/office/drawing/2014/main" id="{C2D70B34-12BF-3B09-8BD8-46AAFF9F29CF}"/>
              </a:ext>
            </a:extLst>
          </p:cNvPr>
          <p:cNvSpPr/>
          <p:nvPr/>
        </p:nvSpPr>
        <p:spPr>
          <a:xfrm>
            <a:off x="9805779" y="3148490"/>
            <a:ext cx="1996800" cy="10748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b="1" dirty="0">
                <a:solidFill>
                  <a:schemeClr val="lt2"/>
                </a:solidFill>
              </a:rPr>
              <a:t>Membership Dashboard</a:t>
            </a:r>
            <a:endParaRPr b="1" dirty="0">
              <a:solidFill>
                <a:schemeClr val="lt2"/>
              </a:solidFill>
            </a:endParaRPr>
          </a:p>
          <a:p>
            <a:pPr algn="ctr"/>
            <a:endParaRPr b="1" dirty="0"/>
          </a:p>
        </p:txBody>
      </p:sp>
      <p:sp>
        <p:nvSpPr>
          <p:cNvPr id="6" name="Google Shape;102;p20">
            <a:extLst>
              <a:ext uri="{FF2B5EF4-FFF2-40B4-BE49-F238E27FC236}">
                <a16:creationId xmlns:a16="http://schemas.microsoft.com/office/drawing/2014/main" id="{88FEF1FF-326C-A6F4-62B0-605979F8C556}"/>
              </a:ext>
            </a:extLst>
          </p:cNvPr>
          <p:cNvSpPr/>
          <p:nvPr/>
        </p:nvSpPr>
        <p:spPr>
          <a:xfrm>
            <a:off x="10540346" y="4223290"/>
            <a:ext cx="527600" cy="26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/>
          </a:p>
        </p:txBody>
      </p:sp>
      <p:sp>
        <p:nvSpPr>
          <p:cNvPr id="7" name="Google Shape;103;p20">
            <a:extLst>
              <a:ext uri="{FF2B5EF4-FFF2-40B4-BE49-F238E27FC236}">
                <a16:creationId xmlns:a16="http://schemas.microsoft.com/office/drawing/2014/main" id="{AC4ECC98-872A-39BB-2A8E-52E6BB7C4DF5}"/>
              </a:ext>
            </a:extLst>
          </p:cNvPr>
          <p:cNvSpPr/>
          <p:nvPr/>
        </p:nvSpPr>
        <p:spPr>
          <a:xfrm>
            <a:off x="9954179" y="4453724"/>
            <a:ext cx="1700000" cy="144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/>
          </a:p>
        </p:txBody>
      </p:sp>
      <p:sp>
        <p:nvSpPr>
          <p:cNvPr id="8" name="Google Shape;101;p20">
            <a:extLst>
              <a:ext uri="{FF2B5EF4-FFF2-40B4-BE49-F238E27FC236}">
                <a16:creationId xmlns:a16="http://schemas.microsoft.com/office/drawing/2014/main" id="{0C6E3E2C-19BC-8873-7597-CD2CC9D2BFA5}"/>
              </a:ext>
            </a:extLst>
          </p:cNvPr>
          <p:cNvSpPr/>
          <p:nvPr/>
        </p:nvSpPr>
        <p:spPr>
          <a:xfrm>
            <a:off x="9805779" y="4787759"/>
            <a:ext cx="1996800" cy="10748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b="1" dirty="0">
                <a:solidFill>
                  <a:schemeClr val="lt2"/>
                </a:solidFill>
              </a:rPr>
              <a:t>Events Dashboard</a:t>
            </a:r>
            <a:endParaRPr b="1" dirty="0">
              <a:solidFill>
                <a:schemeClr val="lt2"/>
              </a:solidFill>
            </a:endParaRPr>
          </a:p>
          <a:p>
            <a:pPr algn="ctr"/>
            <a:endParaRPr b="1" dirty="0"/>
          </a:p>
        </p:txBody>
      </p:sp>
      <p:sp>
        <p:nvSpPr>
          <p:cNvPr id="9" name="Google Shape;102;p20">
            <a:extLst>
              <a:ext uri="{FF2B5EF4-FFF2-40B4-BE49-F238E27FC236}">
                <a16:creationId xmlns:a16="http://schemas.microsoft.com/office/drawing/2014/main" id="{AADDBE2A-ACB2-B0DB-335A-F0A46A47212B}"/>
              </a:ext>
            </a:extLst>
          </p:cNvPr>
          <p:cNvSpPr/>
          <p:nvPr/>
        </p:nvSpPr>
        <p:spPr>
          <a:xfrm>
            <a:off x="10540346" y="5862559"/>
            <a:ext cx="527600" cy="26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/>
          </a:p>
        </p:txBody>
      </p:sp>
      <p:sp>
        <p:nvSpPr>
          <p:cNvPr id="10" name="Google Shape;103;p20">
            <a:extLst>
              <a:ext uri="{FF2B5EF4-FFF2-40B4-BE49-F238E27FC236}">
                <a16:creationId xmlns:a16="http://schemas.microsoft.com/office/drawing/2014/main" id="{6B9E5108-E545-E1E3-EA40-4D96565509BF}"/>
              </a:ext>
            </a:extLst>
          </p:cNvPr>
          <p:cNvSpPr/>
          <p:nvPr/>
        </p:nvSpPr>
        <p:spPr>
          <a:xfrm>
            <a:off x="9954179" y="6092993"/>
            <a:ext cx="1700000" cy="144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/>
          </a:p>
        </p:txBody>
      </p:sp>
      <p:sp>
        <p:nvSpPr>
          <p:cNvPr id="11" name="Google Shape;97;p20">
            <a:extLst>
              <a:ext uri="{FF2B5EF4-FFF2-40B4-BE49-F238E27FC236}">
                <a16:creationId xmlns:a16="http://schemas.microsoft.com/office/drawing/2014/main" id="{524EAA5E-551F-736F-CDEB-AB58854E4235}"/>
              </a:ext>
            </a:extLst>
          </p:cNvPr>
          <p:cNvSpPr/>
          <p:nvPr/>
        </p:nvSpPr>
        <p:spPr>
          <a:xfrm>
            <a:off x="6386463" y="3305288"/>
            <a:ext cx="2524400" cy="1074800"/>
          </a:xfrm>
          <a:prstGeom prst="roundRect">
            <a:avLst>
              <a:gd name="adj" fmla="val 16667"/>
            </a:avLst>
          </a:prstGeom>
          <a:ln w="28575">
            <a:solidFill>
              <a:srgbClr val="5A3E98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b="1" dirty="0"/>
              <a:t>Google </a:t>
            </a:r>
            <a:r>
              <a:rPr lang="en-GB" b="1" dirty="0" err="1"/>
              <a:t>LookerStudio</a:t>
            </a:r>
            <a:endParaRPr b="1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E006F32-47EE-8CF4-BC9D-D50A7D2CA154}"/>
              </a:ext>
            </a:extLst>
          </p:cNvPr>
          <p:cNvCxnSpPr>
            <a:cxnSpLocks/>
            <a:stCxn id="96" idx="3"/>
            <a:endCxn id="97" idx="1"/>
          </p:cNvCxnSpPr>
          <p:nvPr/>
        </p:nvCxnSpPr>
        <p:spPr>
          <a:xfrm flipV="1">
            <a:off x="2508561" y="2611090"/>
            <a:ext cx="703595" cy="1308424"/>
          </a:xfrm>
          <a:prstGeom prst="bentConnector3">
            <a:avLst/>
          </a:prstGeom>
          <a:ln w="28575">
            <a:solidFill>
              <a:srgbClr val="106E5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85C14F1-18C9-E05A-F66B-8759DE8638D5}"/>
              </a:ext>
            </a:extLst>
          </p:cNvPr>
          <p:cNvCxnSpPr>
            <a:cxnSpLocks/>
            <a:stCxn id="96" idx="3"/>
            <a:endCxn id="3" idx="1"/>
          </p:cNvCxnSpPr>
          <p:nvPr/>
        </p:nvCxnSpPr>
        <p:spPr>
          <a:xfrm>
            <a:off x="2508561" y="3919514"/>
            <a:ext cx="703595" cy="868245"/>
          </a:xfrm>
          <a:prstGeom prst="bentConnector3">
            <a:avLst/>
          </a:prstGeom>
          <a:ln w="28575">
            <a:solidFill>
              <a:srgbClr val="106E5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CFA87C5-2836-D8A4-E7C7-ABE7A7425C96}"/>
              </a:ext>
            </a:extLst>
          </p:cNvPr>
          <p:cNvCxnSpPr>
            <a:stCxn id="97" idx="3"/>
            <a:endCxn id="11" idx="1"/>
          </p:cNvCxnSpPr>
          <p:nvPr/>
        </p:nvCxnSpPr>
        <p:spPr>
          <a:xfrm>
            <a:off x="5736556" y="2611090"/>
            <a:ext cx="649907" cy="1231598"/>
          </a:xfrm>
          <a:prstGeom prst="bentConnector3">
            <a:avLst/>
          </a:prstGeom>
          <a:ln w="28575">
            <a:solidFill>
              <a:srgbClr val="106E5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6462524-CC83-A193-A7F3-5A03CF16A7E2}"/>
              </a:ext>
            </a:extLst>
          </p:cNvPr>
          <p:cNvCxnSpPr>
            <a:stCxn id="3" idx="3"/>
            <a:endCxn id="11" idx="1"/>
          </p:cNvCxnSpPr>
          <p:nvPr/>
        </p:nvCxnSpPr>
        <p:spPr>
          <a:xfrm flipV="1">
            <a:off x="5736556" y="3842688"/>
            <a:ext cx="649907" cy="945071"/>
          </a:xfrm>
          <a:prstGeom prst="bentConnector3">
            <a:avLst/>
          </a:prstGeom>
          <a:ln w="28575">
            <a:solidFill>
              <a:srgbClr val="106E5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A82548E-A7B4-28D1-3C06-A9C2EA42FF63}"/>
              </a:ext>
            </a:extLst>
          </p:cNvPr>
          <p:cNvCxnSpPr>
            <a:stCxn id="11" idx="3"/>
            <a:endCxn id="101" idx="1"/>
          </p:cNvCxnSpPr>
          <p:nvPr/>
        </p:nvCxnSpPr>
        <p:spPr>
          <a:xfrm flipV="1">
            <a:off x="8910863" y="2111856"/>
            <a:ext cx="831293" cy="1730832"/>
          </a:xfrm>
          <a:prstGeom prst="straightConnector1">
            <a:avLst/>
          </a:prstGeom>
          <a:ln w="28575">
            <a:solidFill>
              <a:srgbClr val="106E5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0645239-C6EF-968A-17F3-1C16325ED02C}"/>
              </a:ext>
            </a:extLst>
          </p:cNvPr>
          <p:cNvCxnSpPr>
            <a:stCxn id="11" idx="3"/>
          </p:cNvCxnSpPr>
          <p:nvPr/>
        </p:nvCxnSpPr>
        <p:spPr>
          <a:xfrm>
            <a:off x="8910863" y="3842688"/>
            <a:ext cx="831293" cy="0"/>
          </a:xfrm>
          <a:prstGeom prst="straightConnector1">
            <a:avLst/>
          </a:prstGeom>
          <a:ln w="28575">
            <a:solidFill>
              <a:srgbClr val="106E5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EC6F5F0-4142-0DA3-EED0-5F4450E31EF8}"/>
              </a:ext>
            </a:extLst>
          </p:cNvPr>
          <p:cNvCxnSpPr>
            <a:cxnSpLocks/>
            <a:stCxn id="11" idx="3"/>
            <a:endCxn id="8" idx="1"/>
          </p:cNvCxnSpPr>
          <p:nvPr/>
        </p:nvCxnSpPr>
        <p:spPr>
          <a:xfrm>
            <a:off x="8910863" y="3842688"/>
            <a:ext cx="894916" cy="1482471"/>
          </a:xfrm>
          <a:prstGeom prst="straightConnector1">
            <a:avLst/>
          </a:prstGeom>
          <a:ln w="28575">
            <a:solidFill>
              <a:srgbClr val="106E5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163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19643</TotalTime>
  <Words>367</Words>
  <Application>Microsoft Office PowerPoint</Application>
  <PresentationFormat>Widescreen</PresentationFormat>
  <Paragraphs>165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Average</vt:lpstr>
      <vt:lpstr>Calibri</vt:lpstr>
      <vt:lpstr>Calibri Light</vt:lpstr>
      <vt:lpstr>TT Chocolates Bold</vt:lpstr>
      <vt:lpstr>Office Theme</vt:lpstr>
      <vt:lpstr>ENHANCING DATA DASHBOARDS FOR STREAMLINED INTERACTION AND CLEAR DATA INSIGHTS </vt:lpstr>
      <vt:lpstr>ENHANCING DATA DASHBOARDS FOR STREAMLINED INTERACTION AND CLEAR DATA INSIGHTS </vt:lpstr>
      <vt:lpstr>ENHANCING DATA DASHBOARDS FOR STREAMLINED INTERACTION AND CLEAR DATA INSIGHTS </vt:lpstr>
      <vt:lpstr>About EducatePlus</vt:lpstr>
      <vt:lpstr>Problem Statement</vt:lpstr>
      <vt:lpstr>Our Approach</vt:lpstr>
      <vt:lpstr>Current System Study &amp;  Gap Analysis</vt:lpstr>
      <vt:lpstr>PowerPoint Presentation</vt:lpstr>
      <vt:lpstr>PowerPoint Presentation</vt:lpstr>
      <vt:lpstr>Key Variables</vt:lpstr>
      <vt:lpstr>Current System Study</vt:lpstr>
      <vt:lpstr>Current System Study</vt:lpstr>
      <vt:lpstr>Proposed Solutions</vt:lpstr>
      <vt:lpstr>Proposed Solutions   Members Dashboard</vt:lpstr>
      <vt:lpstr>Members Dashboard</vt:lpstr>
      <vt:lpstr>Proposed Solutions   Members Dashboard [Demo]</vt:lpstr>
      <vt:lpstr>Proposed Solutions   Membership Dashboard [Demo]</vt:lpstr>
      <vt:lpstr>Membership Dashboard</vt:lpstr>
      <vt:lpstr>Proposed Solutions   Events Dashboard [Demo]</vt:lpstr>
      <vt:lpstr>Events Dashboard</vt:lpstr>
      <vt:lpstr>Proposed Solutions   Events Dashboard [Demo]</vt:lpstr>
      <vt:lpstr>Limitations</vt:lpstr>
      <vt:lpstr>Limitations</vt:lpstr>
      <vt:lpstr>Looking Ahead Scope for Improvement</vt:lpstr>
      <vt:lpstr>Scope for Improvement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Pranav Shankaran</dc:creator>
  <cp:lastModifiedBy>Pranav Shankaran</cp:lastModifiedBy>
  <cp:revision>10</cp:revision>
  <dcterms:created xsi:type="dcterms:W3CDTF">2024-09-30T05:54:51Z</dcterms:created>
  <dcterms:modified xsi:type="dcterms:W3CDTF">2024-10-13T21:46:39Z</dcterms:modified>
</cp:coreProperties>
</file>