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82" r:id="rId5"/>
    <p:sldId id="322" r:id="rId6"/>
    <p:sldId id="305" r:id="rId7"/>
    <p:sldId id="307" r:id="rId8"/>
    <p:sldId id="311" r:id="rId9"/>
    <p:sldId id="310" r:id="rId10"/>
    <p:sldId id="314" r:id="rId11"/>
    <p:sldId id="315" r:id="rId12"/>
    <p:sldId id="316" r:id="rId13"/>
    <p:sldId id="319" r:id="rId14"/>
    <p:sldId id="318" r:id="rId15"/>
    <p:sldId id="320" r:id="rId16"/>
    <p:sldId id="317" r:id="rId17"/>
    <p:sldId id="323" r:id="rId18"/>
    <p:sldId id="312" r:id="rId19"/>
    <p:sldId id="321" r:id="rId20"/>
    <p:sldId id="313" r:id="rId21"/>
    <p:sldId id="294" r:id="rId22"/>
  </p:sldIdLst>
  <p:sldSz cx="9144000" cy="5149850"/>
  <p:notesSz cx="9144000" cy="5149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yao Diao" initials="CD" lastIdx="9" clrIdx="0">
    <p:extLst>
      <p:ext uri="{19B8F6BF-5375-455C-9EA6-DF929625EA0E}">
        <p15:presenceInfo xmlns:p15="http://schemas.microsoft.com/office/powerpoint/2012/main" userId="S-1-5-21-2902545207-219997928-423834829-382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58"/>
    <a:srgbClr val="FF7900"/>
    <a:srgbClr val="FF0000"/>
    <a:srgbClr val="A7B6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7B6822-7648-4AE9-9C6D-B0FD377F7B5F}" v="160" dt="2023-06-17T13:42:15.84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2" autoAdjust="0"/>
    <p:restoredTop sz="94641" autoAdjust="0"/>
  </p:normalViewPr>
  <p:slideViewPr>
    <p:cSldViewPr>
      <p:cViewPr varScale="1">
        <p:scale>
          <a:sx n="103" d="100"/>
          <a:sy n="103" d="100"/>
        </p:scale>
        <p:origin x="902" y="77"/>
      </p:cViewPr>
      <p:guideLst/>
    </p:cSldViewPr>
  </p:slideViewPr>
  <p:outlineViewPr>
    <p:cViewPr>
      <p:scale>
        <a:sx n="33" d="100"/>
        <a:sy n="33" d="100"/>
      </p:scale>
      <p:origin x="0" y="-214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howGuides="1">
      <p:cViewPr varScale="1">
        <p:scale>
          <a:sx n="159" d="100"/>
          <a:sy n="159" d="100"/>
        </p:scale>
        <p:origin x="120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8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8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CED07-ADED-1945-A849-D40B2D3DE06D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4891088"/>
            <a:ext cx="3962400" cy="258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180013" y="4891088"/>
            <a:ext cx="3962400" cy="258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6D48C-7649-2743-8828-B4927EA4F4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90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6D48C-7649-2743-8828-B4927EA4F4D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937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6D48C-7649-2743-8828-B4927EA4F4D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616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6D48C-7649-2743-8828-B4927EA4F4D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752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6D48C-7649-2743-8828-B4927EA4F4D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009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6D48C-7649-2743-8828-B4927EA4F4D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195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/>
              <a:t>Stage                          	 Question                     	   Type                                   		 Percentage scores   	Mean 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/>
              <a:t>------------------------------------------------------------------------------------------------------------------------------------------------------------------------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/>
              <a:t>Stage 1                        	 Question 2 (1-5)          	  Quality                                		 84                  		 4.2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/>
              <a:t>                               	 Question 3 (1-5)          	  Localization                           	 92                  		 4.6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/>
              <a:t>-----------------------------------------------------------------------------------------------------------------------------------------------------------------------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/>
              <a:t>Stage 2 		Question 4 (1-5)            	 Stability                             		 88                   		4.4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/>
              <a:t>                                	Question 5 (1-5)            	 Latency                                           	 84                   		4.2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/>
              <a:t>                                	Question 6 (1-5)             	 Localization individual sound       	 92                   		4.6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/>
              <a:t>                                	Question 7 		 Externalization                        	Outside the head     	Outside the head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/>
              <a:t>-----------------------------------------------------------------------------------------------------------------------------------------------------------------------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/>
              <a:t>Stage 3 		Question 8 (1-5)             	Stability                              		 88                  		 4.4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/>
              <a:t>                                Question 9 (1-5)                      	Latency                                		 76                   		 3.8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/>
              <a:t>                                Question 10 (1-5)            	System move with you                   	 84                   		 4.2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/>
              <a:t>                                Question 11 (1-5)            	Localization                           		 88                   	 	 4.4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/>
              <a:t>                                Question 12 (</a:t>
            </a:r>
            <a:r>
              <a:rPr lang="en-US" sz="5400" dirty="0" err="1"/>
              <a:t>a,b</a:t>
            </a:r>
            <a:r>
              <a:rPr lang="en-US" sz="5400" dirty="0"/>
              <a:t> and c)      	Externalization                       		Outside the head                    	Outside the head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/>
              <a:t>                                Question 13 (1-5)            	Overall Experience                     	92                   		4.6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/>
              <a:t>----------------------------------------------------------------------------------------------------------------------------------------------------------------------------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6D48C-7649-2743-8828-B4927EA4F4D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20243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6D48C-7649-2743-8828-B4927EA4F4D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2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6D48C-7649-2743-8828-B4927EA4F4D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3201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6D48C-7649-2743-8828-B4927EA4F4D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1975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6D48C-7649-2743-8828-B4927EA4F4D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120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6D48C-7649-2743-8828-B4927EA4F4D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6745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6D48C-7649-2743-8828-B4927EA4F4D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892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6D48C-7649-2743-8828-B4927EA4F4D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8962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6D48C-7649-2743-8828-B4927EA4F4D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4332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6D48C-7649-2743-8828-B4927EA4F4D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3480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6D48C-7649-2743-8828-B4927EA4F4D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131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6D48C-7649-2743-8828-B4927EA4F4D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159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6D48C-7649-2743-8828-B4927EA4F4D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566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9">
            <a:extLst>
              <a:ext uri="{FF2B5EF4-FFF2-40B4-BE49-F238E27FC236}">
                <a16:creationId xmlns:a16="http://schemas.microsoft.com/office/drawing/2014/main" id="{48BEC6AC-66CB-9F42-B6D4-B3E27D25D238}"/>
              </a:ext>
            </a:extLst>
          </p:cNvPr>
          <p:cNvSpPr txBox="1">
            <a:spLocks noGrp="1"/>
          </p:cNvSpPr>
          <p:nvPr>
            <p:ph type="dt" sz="half" idx="4294967295"/>
          </p:nvPr>
        </p:nvSpPr>
        <p:spPr>
          <a:xfrm>
            <a:off x="1027700" y="4740549"/>
            <a:ext cx="3544300" cy="153888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r>
              <a:rPr lang="de-DE" spc="-15" noProof="0"/>
              <a:t>Scientific Working-Presentation Course - Jun. Prof. Dr. Matthias Hirth</a:t>
            </a:r>
            <a:endParaRPr lang="en-US" noProof="0" dirty="0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8718FB3C-B9ED-9841-96BF-086D0F7EB7D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254259" y="4740549"/>
            <a:ext cx="426721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000">
                <a:solidFill>
                  <a:srgbClr val="A7B6B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B147921-2C91-5443-9FFA-95DF80653F7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669925"/>
            <a:ext cx="7162800" cy="1752600"/>
          </a:xfrm>
          <a:prstGeom prst="rect">
            <a:avLst/>
          </a:prstGeom>
        </p:spPr>
        <p:txBody>
          <a:bodyPr/>
          <a:lstStyle>
            <a:lvl1pPr algn="ctr">
              <a:defRPr sz="4000" b="1">
                <a:solidFill>
                  <a:srgbClr val="FF7900"/>
                </a:solidFill>
              </a:defRPr>
            </a:lvl1pPr>
          </a:lstStyle>
          <a:p>
            <a:r>
              <a:rPr lang="en-US" noProof="0" dirty="0"/>
              <a:t>Title of the talk</a:t>
            </a:r>
          </a:p>
        </p:txBody>
      </p: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165E422B-3D57-A34E-A067-07A86D19E25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2862092"/>
            <a:ext cx="7162800" cy="381000"/>
          </a:xfrm>
          <a:prstGeom prst="rect">
            <a:avLst/>
          </a:prstGeom>
        </p:spPr>
        <p:txBody>
          <a:bodyPr/>
          <a:lstStyle>
            <a:lvl1pPr algn="ctr">
              <a:defRPr sz="1900">
                <a:solidFill>
                  <a:srgbClr val="003358"/>
                </a:solidFill>
              </a:defRPr>
            </a:lvl1pPr>
          </a:lstStyle>
          <a:p>
            <a:r>
              <a:rPr lang="en-US" noProof="0" dirty="0"/>
              <a:t>Authors</a:t>
            </a:r>
          </a:p>
          <a:p>
            <a:endParaRPr lang="en-US" noProof="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C25F284-076F-ED4D-923C-FFA30717BEB8}"/>
              </a:ext>
            </a:extLst>
          </p:cNvPr>
          <p:cNvSpPr txBox="1"/>
          <p:nvPr userDrawn="1"/>
        </p:nvSpPr>
        <p:spPr>
          <a:xfrm>
            <a:off x="914400" y="3717925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noProof="0" dirty="0">
                <a:solidFill>
                  <a:srgbClr val="0033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User-centric Analysis of Multimedia Data Group, TU </a:t>
            </a:r>
            <a:r>
              <a:rPr lang="en-US" sz="1400" noProof="0" dirty="0" err="1">
                <a:solidFill>
                  <a:srgbClr val="0033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Ilmenau</a:t>
            </a:r>
            <a:endParaRPr lang="en-US" sz="1400" noProof="0" dirty="0">
              <a:solidFill>
                <a:srgbClr val="0033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400" b="0" i="0" u="none" strike="noStrike" dirty="0" err="1">
                <a:solidFill>
                  <a:srgbClr val="0033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www.tu-ilmenau.de</a:t>
            </a:r>
            <a:r>
              <a:rPr lang="de-DE" sz="1400" b="0" i="0" u="none" strike="noStrike" dirty="0">
                <a:solidFill>
                  <a:srgbClr val="0033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DE" sz="1400" b="0" i="0" u="none" strike="noStrike" dirty="0" err="1">
                <a:solidFill>
                  <a:srgbClr val="0033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mt-nam</a:t>
            </a:r>
            <a:r>
              <a:rPr lang="de-DE" sz="1400" b="0" i="0" u="none" strike="noStrike" dirty="0">
                <a:solidFill>
                  <a:srgbClr val="0033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D9963-63C6-6A4E-BE44-0E1627AD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299" y="243972"/>
            <a:ext cx="8305401" cy="461665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B3F26DD-68E6-EC40-88B6-B45BF5580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pc="-15"/>
              <a:t>Scientific Working-Presentation Course - Jun. Prof. Dr. Matthias Hirth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CDDF825-24D0-7940-9B15-534E8D0FBA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33034B0-3FBC-C54A-A62F-7E9186DF14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19298" y="974725"/>
            <a:ext cx="8305401" cy="3352800"/>
          </a:xfrm>
          <a:prstGeom prst="rect">
            <a:avLst/>
          </a:prstGeom>
        </p:spPr>
        <p:txBody>
          <a:bodyPr/>
          <a:lstStyle>
            <a:lvl1pPr marL="182563" indent="-182563">
              <a:buClr>
                <a:srgbClr val="FF7900"/>
              </a:buClr>
              <a:buFont typeface="Wingdings" pitchFamily="2" charset="2"/>
              <a:buChar char="§"/>
              <a:tabLst/>
              <a:defRPr lang="de-DE" sz="1800" i="0" kern="1200" spc="-5" dirty="0" smtClean="0">
                <a:solidFill>
                  <a:srgbClr val="003358"/>
                </a:solidFill>
                <a:latin typeface="Arial"/>
                <a:ea typeface="+mn-ea"/>
                <a:cs typeface="Arial"/>
              </a:defRPr>
            </a:lvl1pPr>
            <a:lvl2pPr marL="139700" indent="-139700">
              <a:buClr>
                <a:srgbClr val="FF7900"/>
              </a:buClr>
              <a:buFont typeface="Wingdings" pitchFamily="2" charset="2"/>
              <a:buChar char="§"/>
              <a:tabLst/>
              <a:defRPr lang="en-US" sz="1600" i="0" kern="1200" spc="-5" dirty="0" smtClean="0">
                <a:solidFill>
                  <a:srgbClr val="003358"/>
                </a:solidFill>
                <a:latin typeface="Arial"/>
                <a:ea typeface="+mn-ea"/>
                <a:cs typeface="Arial"/>
              </a:defRPr>
            </a:lvl2pPr>
            <a:lvl3pPr marL="488950" indent="-215900">
              <a:buClr>
                <a:srgbClr val="FF7900"/>
              </a:buClr>
              <a:buFont typeface="Symbol" pitchFamily="2" charset="2"/>
              <a:buChar char="-"/>
              <a:tabLst/>
              <a:defRPr sz="1600">
                <a:solidFill>
                  <a:srgbClr val="00335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763588" indent="-225425">
              <a:buClr>
                <a:srgbClr val="FF7900"/>
              </a:buClr>
              <a:buSzPct val="100000"/>
              <a:buFont typeface="Courier New" panose="02070309020205020404" pitchFamily="49" charset="0"/>
              <a:buChar char="o"/>
              <a:tabLst/>
              <a:defRPr lang="en-US" sz="1600" dirty="0">
                <a:solidFill>
                  <a:srgbClr val="0033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77900" indent="-173038">
              <a:buClr>
                <a:srgbClr val="FF7900"/>
              </a:buClr>
              <a:buFont typeface="Courier New" panose="02070309020205020404" pitchFamily="49" charset="0"/>
              <a:buChar char="o"/>
              <a:tabLst/>
              <a:defRPr sz="1600">
                <a:solidFill>
                  <a:srgbClr val="00335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244600" indent="-174625">
              <a:buClr>
                <a:srgbClr val="FF7900"/>
              </a:buClr>
              <a:buFont typeface="Courier New" panose="02070309020205020404" pitchFamily="49" charset="0"/>
              <a:buChar char="o"/>
              <a:tabLst/>
              <a:defRPr sz="1600">
                <a:solidFill>
                  <a:srgbClr val="00335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</a:lstStyle>
          <a:p>
            <a:r>
              <a:rPr lang="de-DE" dirty="0"/>
              <a:t>Mastertextformat bearbeiten</a:t>
            </a:r>
          </a:p>
          <a:p>
            <a:pPr lvl="2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  <a:p>
            <a:pPr lvl="5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66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9">
            <a:extLst>
              <a:ext uri="{FF2B5EF4-FFF2-40B4-BE49-F238E27FC236}">
                <a16:creationId xmlns:a16="http://schemas.microsoft.com/office/drawing/2014/main" id="{58D5AD46-F9FE-874F-B52B-C4F4F30095CB}"/>
              </a:ext>
            </a:extLst>
          </p:cNvPr>
          <p:cNvSpPr txBox="1">
            <a:spLocks noGrp="1"/>
          </p:cNvSpPr>
          <p:nvPr>
            <p:ph type="dt" sz="half" idx="4294967295"/>
          </p:nvPr>
        </p:nvSpPr>
        <p:spPr>
          <a:xfrm>
            <a:off x="1027700" y="4740549"/>
            <a:ext cx="3544300" cy="153888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r>
              <a:rPr lang="de-DE" spc="-15" noProof="0"/>
              <a:t>Scientific Working-Presentation Course - Jun. Prof. Dr. Matthias Hirth</a:t>
            </a:r>
            <a:endParaRPr lang="en-US" noProof="0"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0B041ACF-0DA4-EE4B-948D-65714FBD852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254259" y="4740549"/>
            <a:ext cx="426721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000">
                <a:solidFill>
                  <a:srgbClr val="A7B6B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Inhaltsplatzhalter 6">
            <a:extLst>
              <a:ext uri="{FF2B5EF4-FFF2-40B4-BE49-F238E27FC236}">
                <a16:creationId xmlns:a16="http://schemas.microsoft.com/office/drawing/2014/main" id="{1F0A973B-20AF-AB48-B59D-F8CBF7C6BDB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800600" y="3032125"/>
            <a:ext cx="3972420" cy="304800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lang="de-DE" sz="1600" i="0" kern="1200" spc="-5" dirty="0" smtClean="0">
                <a:solidFill>
                  <a:srgbClr val="003358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noProof="0" dirty="0"/>
              <a:t>Subtitle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A266A04D-2C94-B94B-931A-B1BF2EE909F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971801" y="3413125"/>
            <a:ext cx="5801220" cy="533400"/>
          </a:xfrm>
          <a:prstGeom prst="rect">
            <a:avLst/>
          </a:prstGeom>
        </p:spPr>
        <p:txBody>
          <a:bodyPr/>
          <a:lstStyle>
            <a:lvl1pPr algn="r">
              <a:defRPr sz="3200" b="1">
                <a:solidFill>
                  <a:srgbClr val="FF7900"/>
                </a:solidFill>
              </a:defRPr>
            </a:lvl1pPr>
          </a:lstStyle>
          <a:p>
            <a:r>
              <a:rPr lang="en-US" noProof="0" dirty="0"/>
              <a:t>Section title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4964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6350">
            <a:solidFill>
              <a:srgbClr val="0074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9299" y="243972"/>
            <a:ext cx="8305401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79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27700" y="4740549"/>
            <a:ext cx="3849100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A7B6BF"/>
                </a:solidFill>
                <a:latin typeface="Arial"/>
                <a:cs typeface="Arial"/>
              </a:defRPr>
            </a:lvl1pPr>
          </a:lstStyle>
          <a:p>
            <a:r>
              <a:rPr lang="de-DE" spc="-15"/>
              <a:t>Scientific Working-Presentation Course - Jun. Prof. Dr. Matthias Hirth</a:t>
            </a:r>
            <a:endParaRPr lang="de-DE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4259" y="4740549"/>
            <a:ext cx="426721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000">
                <a:solidFill>
                  <a:srgbClr val="A7B6B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BE9D2E5-2D3B-2A46-BB87-8987C797D52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14000" y="4590000"/>
            <a:ext cx="1973213" cy="46327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  <p:sldLayoutId id="2147483662" r:id="rId3"/>
  </p:sldLayoutIdLst>
  <p:hf hdr="0" ftr="0"/>
  <p:txStyles>
    <p:titleStyle>
      <a:lvl1pPr>
        <a:defRPr sz="3000">
          <a:latin typeface="+mj-lt"/>
          <a:ea typeface="+mj-ea"/>
          <a:cs typeface="+mj-cs"/>
        </a:defRPr>
      </a:lvl1pPr>
    </p:titleStyle>
    <p:bodyStyle>
      <a:lvl1pPr marL="0">
        <a:defRPr sz="1600" kern="1200" dirty="0">
          <a:solidFill>
            <a:srgbClr val="003358"/>
          </a:solidFill>
          <a:latin typeface="Arial"/>
          <a:ea typeface="+mn-ea"/>
          <a:cs typeface="Arial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C8C9A-0542-4130-98A2-67A760523A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47D2CF-4F3E-4E80-9901-CBAD879B4CD3}"/>
              </a:ext>
            </a:extLst>
          </p:cNvPr>
          <p:cNvSpPr txBox="1"/>
          <p:nvPr/>
        </p:nvSpPr>
        <p:spPr>
          <a:xfrm>
            <a:off x="914400" y="1251486"/>
            <a:ext cx="7162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7900"/>
                </a:solidFill>
                <a:latin typeface="Arial"/>
                <a:cs typeface="Arial"/>
              </a:rPr>
              <a:t>Realization of a mobile virtual loudspeaker setup for the playback of multi-channel audio content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A1F9F8-34DA-41F9-9EF2-B3690F249F25}"/>
              </a:ext>
            </a:extLst>
          </p:cNvPr>
          <p:cNvSpPr txBox="1">
            <a:spLocks/>
          </p:cNvSpPr>
          <p:nvPr/>
        </p:nvSpPr>
        <p:spPr>
          <a:xfrm>
            <a:off x="914400" y="2862091"/>
            <a:ext cx="7162800" cy="292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sz="1000" kern="1200">
                <a:solidFill>
                  <a:srgbClr val="A7B6B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00" dirty="0">
                <a:solidFill>
                  <a:srgbClr val="003358"/>
                </a:solidFill>
              </a:rPr>
              <a:t>Pranav Sharma, Syed Muhammad Ahmed</a:t>
            </a:r>
          </a:p>
        </p:txBody>
      </p:sp>
    </p:spTree>
    <p:extLst>
      <p:ext uri="{BB962C8B-B14F-4D97-AF65-F5344CB8AC3E}">
        <p14:creationId xmlns:p14="http://schemas.microsoft.com/office/powerpoint/2010/main" val="2537072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0A99-89EF-4E51-A209-CE990D1E0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PyBinSim 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C8C9A-0542-4130-98A2-67A760523A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0D64F1-BE32-4461-A898-55A57A188A1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19297" y="974725"/>
            <a:ext cx="3009703" cy="3352800"/>
          </a:xfrm>
        </p:spPr>
        <p:txBody>
          <a:bodyPr/>
          <a:lstStyle/>
          <a:p>
            <a:r>
              <a:rPr lang="en-GB" dirty="0"/>
              <a:t>Remote Control to pyBinSim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Handles sensor data, sends updates via OSC</a:t>
            </a:r>
          </a:p>
          <a:p>
            <a:endParaRPr lang="en-GB" dirty="0"/>
          </a:p>
          <a:p>
            <a:r>
              <a:rPr lang="en-GB" dirty="0"/>
              <a:t>Uses </a:t>
            </a:r>
            <a:r>
              <a:rPr lang="en-GB" dirty="0" err="1"/>
              <a:t>Tkinter</a:t>
            </a:r>
            <a:r>
              <a:rPr lang="en-GB" dirty="0"/>
              <a:t> for a simple, interactive User Interface</a:t>
            </a:r>
          </a:p>
          <a:p>
            <a:endParaRPr lang="en-GB" dirty="0"/>
          </a:p>
          <a:p>
            <a:r>
              <a:rPr lang="en-GB" dirty="0"/>
              <a:t>Button presses trigger OSC messages to processor</a:t>
            </a:r>
            <a:endParaRPr lang="de-DE" dirty="0"/>
          </a:p>
        </p:txBody>
      </p:sp>
      <p:pic>
        <p:nvPicPr>
          <p:cNvPr id="6" name="Picture 5" descr="A picture containing text, post-it note, diagram, screenshot&#10;&#10;Description automatically generated">
            <a:extLst>
              <a:ext uri="{FF2B5EF4-FFF2-40B4-BE49-F238E27FC236}">
                <a16:creationId xmlns:a16="http://schemas.microsoft.com/office/drawing/2014/main" id="{D874D668-68AC-AA9D-BD1D-647127A5F1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674996"/>
            <a:ext cx="4589104" cy="3672597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7B775629-7FD7-9B6C-F0F1-56FE19E7ABA1}"/>
              </a:ext>
            </a:extLst>
          </p:cNvPr>
          <p:cNvSpPr/>
          <p:nvPr/>
        </p:nvSpPr>
        <p:spPr>
          <a:xfrm>
            <a:off x="3124200" y="1431925"/>
            <a:ext cx="60960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2B99C21-17DB-3D0E-BB5D-BD167E6E9FC3}"/>
              </a:ext>
            </a:extLst>
          </p:cNvPr>
          <p:cNvSpPr/>
          <p:nvPr/>
        </p:nvSpPr>
        <p:spPr>
          <a:xfrm>
            <a:off x="6649899" y="822325"/>
            <a:ext cx="474304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4A816DE-ACCB-1A2D-43A5-6CC4F7993939}"/>
              </a:ext>
            </a:extLst>
          </p:cNvPr>
          <p:cNvSpPr/>
          <p:nvPr/>
        </p:nvSpPr>
        <p:spPr>
          <a:xfrm>
            <a:off x="6649899" y="1453366"/>
            <a:ext cx="474304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C9925E9-6413-137D-71C2-328E34E2D0B4}"/>
              </a:ext>
            </a:extLst>
          </p:cNvPr>
          <p:cNvSpPr/>
          <p:nvPr/>
        </p:nvSpPr>
        <p:spPr>
          <a:xfrm>
            <a:off x="6649899" y="2358894"/>
            <a:ext cx="474304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656C9E1-308C-91D9-F70C-788431D89557}"/>
              </a:ext>
            </a:extLst>
          </p:cNvPr>
          <p:cNvSpPr/>
          <p:nvPr/>
        </p:nvSpPr>
        <p:spPr>
          <a:xfrm>
            <a:off x="6648610" y="2942318"/>
            <a:ext cx="474304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39981BF-16E0-52DD-6416-200447FA7E97}"/>
              </a:ext>
            </a:extLst>
          </p:cNvPr>
          <p:cNvSpPr/>
          <p:nvPr/>
        </p:nvSpPr>
        <p:spPr>
          <a:xfrm>
            <a:off x="6648610" y="3842447"/>
            <a:ext cx="474304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5FE7552-C283-0F8F-40B7-722F55BF2153}"/>
              </a:ext>
            </a:extLst>
          </p:cNvPr>
          <p:cNvSpPr/>
          <p:nvPr/>
        </p:nvSpPr>
        <p:spPr>
          <a:xfrm>
            <a:off x="4097695" y="3722025"/>
            <a:ext cx="474304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12E331B7-09B4-D962-AE8C-05689A41831B}"/>
              </a:ext>
            </a:extLst>
          </p:cNvPr>
          <p:cNvSpPr/>
          <p:nvPr/>
        </p:nvSpPr>
        <p:spPr>
          <a:xfrm>
            <a:off x="7154544" y="1893589"/>
            <a:ext cx="922656" cy="833735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1679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0A99-89EF-4E51-A209-CE990D1E0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Sensor Data Handling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C8C9A-0542-4130-98A2-67A760523A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0D64F1-BE32-4461-A898-55A57A188A1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19297" y="974725"/>
            <a:ext cx="8305401" cy="3352800"/>
          </a:xfrm>
        </p:spPr>
        <p:txBody>
          <a:bodyPr/>
          <a:lstStyle/>
          <a:p>
            <a:r>
              <a:rPr lang="en-US" dirty="0"/>
              <a:t>Head sensor (Bridgehead tracker) </a:t>
            </a:r>
          </a:p>
          <a:p>
            <a:endParaRPr lang="en-US" dirty="0"/>
          </a:p>
          <a:p>
            <a:r>
              <a:rPr lang="en-US" dirty="0"/>
              <a:t>Body Sensor (RealSense t265)</a:t>
            </a:r>
          </a:p>
          <a:p>
            <a:endParaRPr lang="en-US" dirty="0"/>
          </a:p>
          <a:p>
            <a:r>
              <a:rPr lang="en-US" dirty="0"/>
              <a:t>Fast sensor inputs from head and body handled </a:t>
            </a:r>
          </a:p>
          <a:p>
            <a:endParaRPr lang="en-US" dirty="0"/>
          </a:p>
          <a:p>
            <a:r>
              <a:rPr lang="en-US" dirty="0"/>
              <a:t>Body pose data acts as an offset for head tracking data</a:t>
            </a:r>
          </a:p>
          <a:p>
            <a:endParaRPr lang="en-US" dirty="0"/>
          </a:p>
          <a:p>
            <a:r>
              <a:rPr lang="en-US" dirty="0"/>
              <a:t>Calculated offsets are transmitted to the pyBinSim processor</a:t>
            </a:r>
            <a:endParaRPr lang="en-GB" dirty="0"/>
          </a:p>
        </p:txBody>
      </p:sp>
      <p:pic>
        <p:nvPicPr>
          <p:cNvPr id="1028" name="Picture 4" descr="Tracking camera T265 - Front view">
            <a:extLst>
              <a:ext uri="{FF2B5EF4-FFF2-40B4-BE49-F238E27FC236}">
                <a16:creationId xmlns:a16="http://schemas.microsoft.com/office/drawing/2014/main" id="{DE7E3C05-85C2-EBE9-E7F6-E902F9B0C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631" y="90464"/>
            <a:ext cx="1864731" cy="124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D434AD-5A58-2900-EB8F-454671F46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1792009"/>
            <a:ext cx="2355528" cy="13740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ACAEE9-7D25-DE8E-1F00-7C550FA82F37}"/>
              </a:ext>
            </a:extLst>
          </p:cNvPr>
          <p:cNvSpPr txBox="1"/>
          <p:nvPr/>
        </p:nvSpPr>
        <p:spPr>
          <a:xfrm>
            <a:off x="6783843" y="1227248"/>
            <a:ext cx="14443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spc="-5" dirty="0">
                <a:solidFill>
                  <a:srgbClr val="003358"/>
                </a:solidFill>
                <a:latin typeface="Arial"/>
                <a:cs typeface="Arial"/>
              </a:rPr>
              <a:t>Fig: </a:t>
            </a:r>
            <a:r>
              <a:rPr lang="en-US" sz="1100" spc="-5" dirty="0" err="1">
                <a:solidFill>
                  <a:srgbClr val="003358"/>
                </a:solidFill>
                <a:latin typeface="Arial"/>
                <a:cs typeface="Arial"/>
              </a:rPr>
              <a:t>Reasense</a:t>
            </a:r>
            <a:r>
              <a:rPr lang="en-US" sz="1100" spc="-5" dirty="0">
                <a:solidFill>
                  <a:srgbClr val="003358"/>
                </a:solidFill>
                <a:latin typeface="Arial"/>
                <a:cs typeface="Arial"/>
              </a:rPr>
              <a:t> T265</a:t>
            </a:r>
            <a:endParaRPr lang="en-DE" sz="1100" spc="-5" dirty="0" err="1">
              <a:solidFill>
                <a:srgbClr val="003358"/>
              </a:solidFill>
              <a:latin typeface="Arial"/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C65CB4-2C0E-5DAE-1A5D-89473015929D}"/>
              </a:ext>
            </a:extLst>
          </p:cNvPr>
          <p:cNvSpPr txBox="1"/>
          <p:nvPr/>
        </p:nvSpPr>
        <p:spPr>
          <a:xfrm>
            <a:off x="6837232" y="3241774"/>
            <a:ext cx="16350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spc="-5" dirty="0">
                <a:solidFill>
                  <a:srgbClr val="003358"/>
                </a:solidFill>
                <a:latin typeface="Arial"/>
                <a:cs typeface="Arial"/>
              </a:rPr>
              <a:t>Fig: Bridgehead tracker</a:t>
            </a:r>
            <a:endParaRPr lang="en-DE" sz="1100" spc="-5" dirty="0" err="1">
              <a:solidFill>
                <a:srgbClr val="003358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747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0A99-89EF-4E51-A209-CE990D1E0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C8C9A-0542-4130-98A2-67A760523A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0D64F1-BE32-4461-A898-55A57A188A1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19297" y="974725"/>
            <a:ext cx="2552503" cy="3352800"/>
          </a:xfrm>
        </p:spPr>
        <p:txBody>
          <a:bodyPr/>
          <a:lstStyle/>
          <a:p>
            <a:r>
              <a:rPr lang="en-US" dirty="0"/>
              <a:t>Audio adjustments, orientation resets, tracking</a:t>
            </a:r>
          </a:p>
          <a:p>
            <a:endParaRPr lang="en-US" dirty="0"/>
          </a:p>
          <a:p>
            <a:r>
              <a:rPr lang="en-GB" dirty="0"/>
              <a:t>Button-specific functions, OSC messages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Used Multiprocessing</a:t>
            </a:r>
          </a:p>
          <a:p>
            <a:pPr lvl="2"/>
            <a:r>
              <a:rPr lang="en-US" dirty="0"/>
              <a:t>Run UI and PyBinSim together</a:t>
            </a:r>
          </a:p>
          <a:p>
            <a:pPr lvl="2"/>
            <a:r>
              <a:rPr lang="en-US" dirty="0"/>
              <a:t>Close both together</a:t>
            </a:r>
          </a:p>
          <a:p>
            <a:pPr marL="273050" lvl="2" indent="0">
              <a:buNone/>
            </a:pPr>
            <a:endParaRPr lang="en-US" dirty="0"/>
          </a:p>
        </p:txBody>
      </p:sp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57E78F9-CE36-0AD9-DFD3-79075BB45A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59" b="33092"/>
          <a:stretch/>
        </p:blipFill>
        <p:spPr>
          <a:xfrm>
            <a:off x="4406136" y="1835896"/>
            <a:ext cx="2497731" cy="1653456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8CBF96D2-4804-4F69-8231-765F8347BB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078"/>
          <a:stretch/>
        </p:blipFill>
        <p:spPr>
          <a:xfrm>
            <a:off x="4394405" y="83269"/>
            <a:ext cx="2382485" cy="3601402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8243C22E-2571-356E-8339-D2A01ACE7C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83" b="1"/>
          <a:stretch/>
        </p:blipFill>
        <p:spPr>
          <a:xfrm>
            <a:off x="7543800" y="-28219"/>
            <a:ext cx="1352524" cy="44958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79B3920-A5FA-CDD0-218B-4A2C3FA7103C}"/>
              </a:ext>
            </a:extLst>
          </p:cNvPr>
          <p:cNvSpPr/>
          <p:nvPr/>
        </p:nvSpPr>
        <p:spPr>
          <a:xfrm>
            <a:off x="7467600" y="60325"/>
            <a:ext cx="1524000" cy="1981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84885D9-137E-468F-957E-27BE01EC64D6}"/>
              </a:ext>
            </a:extLst>
          </p:cNvPr>
          <p:cNvSpPr/>
          <p:nvPr/>
        </p:nvSpPr>
        <p:spPr>
          <a:xfrm rot="10800000">
            <a:off x="6915124" y="1086637"/>
            <a:ext cx="457200" cy="116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174DC6-04A0-CF7F-FCE8-4CD01C099872}"/>
              </a:ext>
            </a:extLst>
          </p:cNvPr>
          <p:cNvSpPr/>
          <p:nvPr/>
        </p:nvSpPr>
        <p:spPr>
          <a:xfrm>
            <a:off x="7467600" y="2041525"/>
            <a:ext cx="15240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C9AB56C-5D39-7285-4B38-963567FCE8FC}"/>
              </a:ext>
            </a:extLst>
          </p:cNvPr>
          <p:cNvSpPr/>
          <p:nvPr/>
        </p:nvSpPr>
        <p:spPr>
          <a:xfrm rot="10800000">
            <a:off x="6966671" y="2516581"/>
            <a:ext cx="438124" cy="116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7" name="Picture 1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EF1568D-3FAC-F566-6A9A-088288E233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" t="66546" r="-578" b="-5265"/>
          <a:stretch/>
        </p:blipFill>
        <p:spPr>
          <a:xfrm>
            <a:off x="4442043" y="1768749"/>
            <a:ext cx="2382485" cy="297180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5061DF81-AC33-D762-4E29-F20A913F37A8}"/>
              </a:ext>
            </a:extLst>
          </p:cNvPr>
          <p:cNvSpPr/>
          <p:nvPr/>
        </p:nvSpPr>
        <p:spPr>
          <a:xfrm>
            <a:off x="7464461" y="3032125"/>
            <a:ext cx="1524000" cy="14354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507C0CA-2A52-82F1-6EF8-92A02FEE7C3E}"/>
              </a:ext>
            </a:extLst>
          </p:cNvPr>
          <p:cNvSpPr/>
          <p:nvPr/>
        </p:nvSpPr>
        <p:spPr>
          <a:xfrm rot="10800000">
            <a:off x="6887333" y="3565525"/>
            <a:ext cx="517462" cy="116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6672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0A99-89EF-4E51-A209-CE990D1E0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Experimental Setup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C8C9A-0542-4130-98A2-67A760523A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0D64F1-BE32-4461-A898-55A57A188A1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19297" y="974725"/>
            <a:ext cx="5981503" cy="3511154"/>
          </a:xfrm>
        </p:spPr>
        <p:txBody>
          <a:bodyPr/>
          <a:lstStyle/>
          <a:p>
            <a:r>
              <a:rPr lang="en-GB" dirty="0"/>
              <a:t>Attached body tracker with backpack</a:t>
            </a:r>
          </a:p>
          <a:p>
            <a:endParaRPr lang="en-GB" dirty="0"/>
          </a:p>
          <a:p>
            <a:r>
              <a:rPr lang="en-GB" dirty="0"/>
              <a:t>Head sensor fitted in headphones</a:t>
            </a:r>
          </a:p>
          <a:p>
            <a:endParaRPr lang="en-GB" dirty="0"/>
          </a:p>
          <a:p>
            <a:r>
              <a:rPr lang="en-GB" dirty="0"/>
              <a:t>Development done in listening lab</a:t>
            </a:r>
          </a:p>
          <a:p>
            <a:endParaRPr lang="en-GB" dirty="0"/>
          </a:p>
          <a:p>
            <a:r>
              <a:rPr lang="en-GB" dirty="0"/>
              <a:t>Room database used in project</a:t>
            </a:r>
          </a:p>
          <a:p>
            <a:pPr lvl="2"/>
            <a:r>
              <a:rPr lang="de-DE" dirty="0"/>
              <a:t>Listening Lab (HL):  82m²   RT 0.255s</a:t>
            </a:r>
          </a:p>
          <a:p>
            <a:pPr lvl="2"/>
            <a:r>
              <a:rPr lang="de-DE" dirty="0"/>
              <a:t>Editorial Room Media Lab 2 (ML2-102): 32m²   RT 0.52s</a:t>
            </a:r>
          </a:p>
          <a:p>
            <a:pPr lvl="2"/>
            <a:r>
              <a:rPr lang="de-DE" dirty="0"/>
              <a:t>Seminar Room (H2505):  18m²   RT 1,2s</a:t>
            </a:r>
          </a:p>
          <a:p>
            <a:pPr lvl="2"/>
            <a:r>
              <a:rPr lang="de-DE" dirty="0"/>
              <a:t>Audio/Video Lab (H1593b):  27m²   RT 0.28s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Divided into stages (Standing, Head motion, Overall motion)</a:t>
            </a:r>
          </a:p>
          <a:p>
            <a:pPr lvl="2"/>
            <a:endParaRPr lang="de-DE" dirty="0"/>
          </a:p>
          <a:p>
            <a:pPr lvl="1"/>
            <a:endParaRPr lang="de-DE" dirty="0"/>
          </a:p>
        </p:txBody>
      </p:sp>
      <p:pic>
        <p:nvPicPr>
          <p:cNvPr id="6" name="Picture 5" descr="A picture containing computer, text, computer, indoor&#10;&#10;Description automatically generated">
            <a:extLst>
              <a:ext uri="{FF2B5EF4-FFF2-40B4-BE49-F238E27FC236}">
                <a16:creationId xmlns:a16="http://schemas.microsoft.com/office/drawing/2014/main" id="{0618F185-8D4F-CF6D-18B4-D7792E2FBE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1" y="402118"/>
            <a:ext cx="2095298" cy="35111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C258E6-B168-040E-D4AB-91F048F4F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9638" y="547264"/>
            <a:ext cx="1965385" cy="152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28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0A99-89EF-4E51-A209-CE990D1E0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C8C9A-0542-4130-98A2-67A760523A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0D64F1-BE32-4461-A898-55A57A188A1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19298" y="974725"/>
            <a:ext cx="2772952" cy="3511154"/>
          </a:xfrm>
        </p:spPr>
        <p:txBody>
          <a:bodyPr/>
          <a:lstStyle/>
          <a:p>
            <a:r>
              <a:rPr lang="en-GB" dirty="0"/>
              <a:t>5 Subjects participated</a:t>
            </a:r>
          </a:p>
          <a:p>
            <a:endParaRPr lang="en-GB" dirty="0"/>
          </a:p>
          <a:p>
            <a:r>
              <a:rPr lang="en-GB" dirty="0"/>
              <a:t>Everyone could feel room change</a:t>
            </a:r>
          </a:p>
          <a:p>
            <a:endParaRPr lang="en-GB" dirty="0"/>
          </a:p>
          <a:p>
            <a:r>
              <a:rPr lang="en-GB" dirty="0"/>
              <a:t>Sound coming within the room</a:t>
            </a:r>
          </a:p>
          <a:p>
            <a:endParaRPr lang="en-GB" dirty="0"/>
          </a:p>
          <a:p>
            <a:r>
              <a:rPr lang="en-GB" dirty="0"/>
              <a:t>Good stability and Localization of sources</a:t>
            </a:r>
          </a:p>
          <a:p>
            <a:endParaRPr lang="de-DE" dirty="0"/>
          </a:p>
          <a:p>
            <a:pPr lvl="1"/>
            <a:r>
              <a:rPr lang="de-DE" sz="1800" dirty="0"/>
              <a:t>Good experience rating</a:t>
            </a:r>
          </a:p>
        </p:txBody>
      </p:sp>
      <p:pic>
        <p:nvPicPr>
          <p:cNvPr id="7" name="Picture 6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D396DE43-EDC7-4F64-7920-46B0383D1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251" y="0"/>
            <a:ext cx="5913648" cy="4485879"/>
          </a:xfrm>
          <a:prstGeom prst="rect">
            <a:avLst/>
          </a:prstGeom>
        </p:spPr>
      </p:pic>
      <p:pic>
        <p:nvPicPr>
          <p:cNvPr id="9" name="Picture 8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658AC4ED-1159-080E-9176-7389F97110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251" y="64733"/>
            <a:ext cx="5838284" cy="4378713"/>
          </a:xfrm>
          <a:prstGeom prst="rect">
            <a:avLst/>
          </a:prstGeom>
        </p:spPr>
      </p:pic>
      <p:pic>
        <p:nvPicPr>
          <p:cNvPr id="12" name="Picture 11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3664B063-AEB3-B347-0C2B-0F625A1D7A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402" y="50009"/>
            <a:ext cx="5860815" cy="4395611"/>
          </a:xfrm>
          <a:prstGeom prst="rect">
            <a:avLst/>
          </a:prstGeom>
        </p:spPr>
      </p:pic>
      <p:pic>
        <p:nvPicPr>
          <p:cNvPr id="15" name="Picture 14" descr="A picture containing text, screenshot, rectangle, diagram&#10;&#10;Description automatically generated">
            <a:extLst>
              <a:ext uri="{FF2B5EF4-FFF2-40B4-BE49-F238E27FC236}">
                <a16:creationId xmlns:a16="http://schemas.microsoft.com/office/drawing/2014/main" id="{D0309C02-8343-FFA7-B9B8-0C70212132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118" y="-1021"/>
            <a:ext cx="5925958" cy="444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0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0A99-89EF-4E51-A209-CE990D1E0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and Outlook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C8C9A-0542-4130-98A2-67A760523A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0D64F1-BE32-4461-A898-55A57A188A1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19297" y="974725"/>
            <a:ext cx="8305401" cy="3352800"/>
          </a:xfrm>
        </p:spPr>
        <p:txBody>
          <a:bodyPr/>
          <a:lstStyle/>
          <a:p>
            <a:r>
              <a:rPr lang="en-US" dirty="0"/>
              <a:t> Successfully Developed a dynamic binaural synthesis system</a:t>
            </a:r>
          </a:p>
          <a:p>
            <a:endParaRPr lang="en-US" dirty="0"/>
          </a:p>
          <a:p>
            <a:r>
              <a:rPr lang="en-US" dirty="0"/>
              <a:t>Enhanced user interface for interactive sound control and visualization	</a:t>
            </a:r>
          </a:p>
          <a:p>
            <a:endParaRPr lang="en-US" dirty="0"/>
          </a:p>
          <a:p>
            <a:r>
              <a:rPr lang="en-US" dirty="0"/>
              <a:t>Real-time tracking of head and body movements</a:t>
            </a:r>
          </a:p>
          <a:p>
            <a:endParaRPr lang="en-US" dirty="0"/>
          </a:p>
          <a:p>
            <a:r>
              <a:rPr lang="en-US" dirty="0"/>
              <a:t>Potential improvements </a:t>
            </a:r>
          </a:p>
          <a:p>
            <a:pPr lvl="2"/>
            <a:r>
              <a:rPr lang="en-US" dirty="0"/>
              <a:t>Sensor optimization</a:t>
            </a:r>
          </a:p>
          <a:p>
            <a:pPr lvl="2"/>
            <a:r>
              <a:rPr lang="en-US" dirty="0"/>
              <a:t> Wireless capability</a:t>
            </a:r>
          </a:p>
          <a:p>
            <a:pPr lvl="2"/>
            <a:r>
              <a:rPr lang="en-US" dirty="0"/>
              <a:t>Integration of smaller, wearable sensors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382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A7716-5A6E-0848-E4E5-2B6533C60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570177-4925-C362-A266-1A7E79CFF9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AF6A3F-285D-F5EF-71C7-EFBECE8CE67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There is scope for further research</a:t>
            </a:r>
          </a:p>
          <a:p>
            <a:endParaRPr lang="en-US" dirty="0"/>
          </a:p>
          <a:p>
            <a:r>
              <a:rPr lang="en-US" dirty="0"/>
              <a:t>Spatial Cognition and Localization</a:t>
            </a:r>
          </a:p>
          <a:p>
            <a:endParaRPr lang="en-US" dirty="0"/>
          </a:p>
          <a:p>
            <a:r>
              <a:rPr lang="en-US" dirty="0"/>
              <a:t>Virtual room environments' influence on sound perception</a:t>
            </a:r>
          </a:p>
          <a:p>
            <a:endParaRPr lang="en-US" dirty="0"/>
          </a:p>
          <a:p>
            <a:r>
              <a:rPr lang="en-US" dirty="0"/>
              <a:t>Personalized HRTFs</a:t>
            </a:r>
          </a:p>
          <a:p>
            <a:endParaRPr lang="en-US" dirty="0"/>
          </a:p>
          <a:p>
            <a:r>
              <a:rPr lang="en-US" dirty="0"/>
              <a:t>Auditory Scene Analysis</a:t>
            </a:r>
          </a:p>
          <a:p>
            <a:endParaRPr lang="en-US" dirty="0"/>
          </a:p>
          <a:p>
            <a:r>
              <a:rPr lang="en-US" dirty="0"/>
              <a:t>Integration with Visual Stimuli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713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0A99-89EF-4E51-A209-CE990D1E0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C8C9A-0542-4130-98A2-67A760523A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0D64F1-BE32-4461-A898-55A57A188A1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19297" y="974725"/>
            <a:ext cx="8305401" cy="3765824"/>
          </a:xfrm>
        </p:spPr>
        <p:txBody>
          <a:bodyPr/>
          <a:lstStyle/>
          <a:p>
            <a:r>
              <a:rPr lang="en-GB" dirty="0"/>
              <a:t>Headphones not reproduce spatial cues, Binaural Synthesis plausible solution</a:t>
            </a:r>
          </a:p>
          <a:p>
            <a:endParaRPr lang="en-GB" dirty="0"/>
          </a:p>
          <a:p>
            <a:r>
              <a:rPr lang="en-GB" dirty="0"/>
              <a:t>SDM rendered BRIRs for spatial accuracy</a:t>
            </a:r>
          </a:p>
          <a:p>
            <a:endParaRPr lang="en-GB" dirty="0"/>
          </a:p>
          <a:p>
            <a:r>
              <a:rPr lang="en-GB" dirty="0"/>
              <a:t>Our project divided in PyBinSim controller and processor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Validated the system to go application</a:t>
            </a:r>
          </a:p>
          <a:p>
            <a:endParaRPr lang="en-GB" dirty="0"/>
          </a:p>
          <a:p>
            <a:r>
              <a:rPr lang="en-GB" dirty="0"/>
              <a:t>Good localization and envelopment, bit latency issues, overall good ratings</a:t>
            </a:r>
          </a:p>
          <a:p>
            <a:endParaRPr lang="en-GB" dirty="0"/>
          </a:p>
          <a:p>
            <a:r>
              <a:rPr lang="en-GB" dirty="0"/>
              <a:t>System can be optimized and used for further research purposes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128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DF917-660C-88C2-4BCB-B427761F3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1736725"/>
            <a:ext cx="1828800" cy="923330"/>
          </a:xfrm>
        </p:spPr>
        <p:txBody>
          <a:bodyPr/>
          <a:lstStyle/>
          <a:p>
            <a:r>
              <a:rPr lang="en-DE" sz="6000" dirty="0"/>
              <a:t>QnA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00EA6-DCF4-DDDC-3AC7-DD2629B537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98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C8C9A-0542-4130-98A2-67A760523A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47D2CF-4F3E-4E80-9901-CBAD879B4CD3}"/>
              </a:ext>
            </a:extLst>
          </p:cNvPr>
          <p:cNvSpPr txBox="1"/>
          <p:nvPr/>
        </p:nvSpPr>
        <p:spPr>
          <a:xfrm>
            <a:off x="914400" y="1251486"/>
            <a:ext cx="7162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7900"/>
                </a:solidFill>
                <a:latin typeface="Arial"/>
                <a:cs typeface="Arial"/>
              </a:rPr>
              <a:t>“LOUDSPEAKERS TO GO”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A1F9F8-34DA-41F9-9EF2-B3690F249F25}"/>
              </a:ext>
            </a:extLst>
          </p:cNvPr>
          <p:cNvSpPr txBox="1">
            <a:spLocks/>
          </p:cNvSpPr>
          <p:nvPr/>
        </p:nvSpPr>
        <p:spPr>
          <a:xfrm>
            <a:off x="914400" y="2862091"/>
            <a:ext cx="7162800" cy="292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sz="1000" kern="1200">
                <a:solidFill>
                  <a:srgbClr val="A7B6B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00" dirty="0">
                <a:solidFill>
                  <a:srgbClr val="003358"/>
                </a:solidFill>
              </a:rPr>
              <a:t>Pranav Sharma, Syed Muhammad Ahmed</a:t>
            </a:r>
          </a:p>
        </p:txBody>
      </p:sp>
    </p:spTree>
    <p:extLst>
      <p:ext uri="{BB962C8B-B14F-4D97-AF65-F5344CB8AC3E}">
        <p14:creationId xmlns:p14="http://schemas.microsoft.com/office/powerpoint/2010/main" val="8503193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0A99-89EF-4E51-A209-CE990D1E0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C8C9A-0542-4130-98A2-67A760523A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0D64F1-BE32-4461-A898-55A57A188A1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19297" y="974725"/>
            <a:ext cx="8305401" cy="3352800"/>
          </a:xfrm>
        </p:spPr>
        <p:txBody>
          <a:bodyPr/>
          <a:lstStyle/>
          <a:p>
            <a:r>
              <a:rPr lang="en-GB" dirty="0"/>
              <a:t>Multi-channel speaker require significant physical space</a:t>
            </a:r>
          </a:p>
          <a:p>
            <a:endParaRPr lang="en-GB" dirty="0"/>
          </a:p>
          <a:p>
            <a:r>
              <a:rPr lang="en-GB" dirty="0"/>
              <a:t>Headphones lacks spatial cues</a:t>
            </a:r>
          </a:p>
          <a:p>
            <a:endParaRPr lang="en-GB" dirty="0"/>
          </a:p>
          <a:p>
            <a:r>
              <a:rPr lang="en-GB" dirty="0">
                <a:latin typeface="Helvetica" pitchFamily="2" charset="0"/>
              </a:rPr>
              <a:t>Use dynamic binaural synthesis system</a:t>
            </a:r>
          </a:p>
          <a:p>
            <a:endParaRPr lang="en-GB" dirty="0">
              <a:latin typeface="Helvetica" pitchFamily="2" charset="0"/>
            </a:endParaRPr>
          </a:p>
          <a:p>
            <a:r>
              <a:rPr lang="en-GB" dirty="0"/>
              <a:t>Create immersive and realistic audio</a:t>
            </a:r>
          </a:p>
          <a:p>
            <a:endParaRPr lang="en-GB" dirty="0"/>
          </a:p>
          <a:p>
            <a:r>
              <a:rPr lang="en-GB" dirty="0"/>
              <a:t>Greater convenience and accessibility</a:t>
            </a:r>
          </a:p>
          <a:p>
            <a:endParaRPr lang="en-GB" dirty="0"/>
          </a:p>
          <a:p>
            <a:r>
              <a:rPr lang="en-GB" dirty="0">
                <a:latin typeface="Helvetica" pitchFamily="2" charset="0"/>
              </a:rPr>
              <a:t>Revolutionizing Industries like Gaming, Music, Film production</a:t>
            </a:r>
          </a:p>
          <a:p>
            <a:pPr marL="273050" lvl="2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</p:txBody>
      </p:sp>
      <p:pic>
        <p:nvPicPr>
          <p:cNvPr id="7" name="Picture 6" descr="A picture containing indoor, wall, loudspeaker, electronics&#10;&#10;Description automatically generated">
            <a:extLst>
              <a:ext uri="{FF2B5EF4-FFF2-40B4-BE49-F238E27FC236}">
                <a16:creationId xmlns:a16="http://schemas.microsoft.com/office/drawing/2014/main" id="{E2E55AE6-3694-91D3-0A84-B7A4F8F089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41325"/>
            <a:ext cx="2247698" cy="3363055"/>
          </a:xfrm>
          <a:prstGeom prst="rect">
            <a:avLst/>
          </a:prstGeom>
        </p:spPr>
      </p:pic>
      <p:pic>
        <p:nvPicPr>
          <p:cNvPr id="9" name="Picture 8" descr="A picture containing headphones, headset, headphone ear pad, earphone&#10;&#10;Description automatically generated">
            <a:extLst>
              <a:ext uri="{FF2B5EF4-FFF2-40B4-BE49-F238E27FC236}">
                <a16:creationId xmlns:a16="http://schemas.microsoft.com/office/drawing/2014/main" id="{E7749718-73AD-8032-CE30-DA6CFA68ED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715" y="401155"/>
            <a:ext cx="2268144" cy="340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17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0A99-89EF-4E51-A209-CE990D1E0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Binaural Synthesis via Headphones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C8C9A-0542-4130-98A2-67A760523A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0D64F1-BE32-4461-A898-55A57A188A1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19297" y="974725"/>
            <a:ext cx="8305401" cy="3352800"/>
          </a:xfrm>
        </p:spPr>
        <p:txBody>
          <a:bodyPr/>
          <a:lstStyle/>
          <a:p>
            <a:r>
              <a:rPr lang="en-US" dirty="0"/>
              <a:t>Create virtual 5-channel 3D sound field for headphones</a:t>
            </a:r>
          </a:p>
          <a:p>
            <a:endParaRPr lang="en-US" dirty="0"/>
          </a:p>
          <a:p>
            <a:r>
              <a:rPr lang="en-US" dirty="0"/>
              <a:t>HRTF-based Binaural Synthesis : KEMAR data set from Aachen</a:t>
            </a:r>
          </a:p>
          <a:p>
            <a:endParaRPr lang="en-US" dirty="0"/>
          </a:p>
          <a:p>
            <a:r>
              <a:rPr lang="en-US" dirty="0"/>
              <a:t>Synthesized BRIRs using SDM</a:t>
            </a:r>
          </a:p>
          <a:p>
            <a:pPr lvl="2"/>
            <a:r>
              <a:rPr lang="en-US" dirty="0"/>
              <a:t>Accurate capture of sound field in the room</a:t>
            </a:r>
          </a:p>
          <a:p>
            <a:pPr lvl="2"/>
            <a:r>
              <a:rPr lang="en-US" dirty="0"/>
              <a:t>Realistic reproduction of acoustic characteristics </a:t>
            </a:r>
          </a:p>
          <a:p>
            <a:pPr lvl="2"/>
            <a:r>
              <a:rPr lang="en-US" dirty="0"/>
              <a:t>Precise sound localization cues for listener</a:t>
            </a:r>
          </a:p>
          <a:p>
            <a:pPr lvl="1"/>
            <a:endParaRPr lang="en-US" dirty="0"/>
          </a:p>
          <a:p>
            <a:pPr lvl="1"/>
            <a:r>
              <a:rPr lang="en-US" sz="1800" dirty="0"/>
              <a:t>Saved SDM Rendered RIRs in .mat files, variable for each channel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de-DE" dirty="0"/>
          </a:p>
        </p:txBody>
      </p:sp>
      <p:pic>
        <p:nvPicPr>
          <p:cNvPr id="6" name="Picture 5" descr="A diagram of a binaural synthesis&#10;&#10;Description automatically generated with low confidence">
            <a:extLst>
              <a:ext uri="{FF2B5EF4-FFF2-40B4-BE49-F238E27FC236}">
                <a16:creationId xmlns:a16="http://schemas.microsoft.com/office/drawing/2014/main" id="{E0D7C82C-BF51-69F3-2D23-93AB9FD926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00" y="1855787"/>
            <a:ext cx="3110783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86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0A99-89EF-4E51-A209-CE990D1E0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299" y="243972"/>
            <a:ext cx="8305401" cy="923330"/>
          </a:xfrm>
        </p:spPr>
        <p:txBody>
          <a:bodyPr/>
          <a:lstStyle/>
          <a:p>
            <a:r>
              <a:rPr lang="en-IN" dirty="0"/>
              <a:t>AIM</a:t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C8C9A-0542-4130-98A2-67A760523A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0D64F1-BE32-4461-A898-55A57A188A1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19297" y="974725"/>
            <a:ext cx="5600503" cy="3352800"/>
          </a:xfrm>
        </p:spPr>
        <p:txBody>
          <a:bodyPr/>
          <a:lstStyle/>
          <a:p>
            <a:r>
              <a:rPr lang="en-US" dirty="0"/>
              <a:t>Development and Evaluation of a complete system</a:t>
            </a:r>
          </a:p>
          <a:p>
            <a:endParaRPr lang="en-US" dirty="0"/>
          </a:p>
          <a:p>
            <a:r>
              <a:rPr lang="en-US" dirty="0"/>
              <a:t>Portable/partially mobile PC platform</a:t>
            </a:r>
          </a:p>
          <a:p>
            <a:endParaRPr lang="en-US" dirty="0"/>
          </a:p>
          <a:p>
            <a:r>
              <a:rPr lang="en-US" dirty="0"/>
              <a:t>Head and Body sensors required</a:t>
            </a:r>
          </a:p>
          <a:p>
            <a:endParaRPr lang="en-US" dirty="0"/>
          </a:p>
          <a:p>
            <a:r>
              <a:rPr lang="en-US" dirty="0"/>
              <a:t>Head rotation horizontal &amp; vertical directions</a:t>
            </a:r>
          </a:p>
          <a:p>
            <a:endParaRPr lang="en-US" dirty="0"/>
          </a:p>
          <a:p>
            <a:r>
              <a:rPr lang="en-US" dirty="0"/>
              <a:t>Virtual loudspeaker positions remain stationary</a:t>
            </a:r>
          </a:p>
          <a:p>
            <a:endParaRPr lang="en-US" dirty="0"/>
          </a:p>
          <a:p>
            <a:r>
              <a:rPr lang="en-US" dirty="0"/>
              <a:t>Ability to change virtual surrounding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de-DE" dirty="0"/>
          </a:p>
        </p:txBody>
      </p:sp>
      <p:pic>
        <p:nvPicPr>
          <p:cNvPr id="6" name="Picture 5" descr="A diagram of a diagram&#10;&#10;Description automatically generated with low confidence">
            <a:extLst>
              <a:ext uri="{FF2B5EF4-FFF2-40B4-BE49-F238E27FC236}">
                <a16:creationId xmlns:a16="http://schemas.microsoft.com/office/drawing/2014/main" id="{A7E7CDCA-1C6E-DEA0-F39F-74395EC2AD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380428"/>
            <a:ext cx="3639134" cy="15246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27C307-45CD-7BF8-A4A0-FA535AEAE435}"/>
              </a:ext>
            </a:extLst>
          </p:cNvPr>
          <p:cNvSpPr txBox="1"/>
          <p:nvPr/>
        </p:nvSpPr>
        <p:spPr>
          <a:xfrm>
            <a:off x="5923213" y="3100660"/>
            <a:ext cx="2476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spc="-5" dirty="0">
                <a:solidFill>
                  <a:srgbClr val="003358"/>
                </a:solidFill>
                <a:latin typeface="Arial"/>
                <a:cs typeface="Arial"/>
              </a:rPr>
              <a:t>Fig : Head Orientation Change ONLY </a:t>
            </a:r>
            <a:endParaRPr lang="en-DE" sz="1100" spc="-5" dirty="0" err="1">
              <a:solidFill>
                <a:srgbClr val="003358"/>
              </a:solidFill>
              <a:latin typeface="Arial"/>
              <a:cs typeface="Arial"/>
            </a:endParaRPr>
          </a:p>
        </p:txBody>
      </p:sp>
      <p:pic>
        <p:nvPicPr>
          <p:cNvPr id="11" name="Picture 10" descr="A picture containing diagram, text, plan&#10;&#10;Description automatically generated">
            <a:extLst>
              <a:ext uri="{FF2B5EF4-FFF2-40B4-BE49-F238E27FC236}">
                <a16:creationId xmlns:a16="http://schemas.microsoft.com/office/drawing/2014/main" id="{1FC0FD54-39CC-1216-A3D7-E50A65DB3A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319132"/>
            <a:ext cx="3562934" cy="19415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9167942-460F-E68C-1CC9-301D681B468F}"/>
              </a:ext>
            </a:extLst>
          </p:cNvPr>
          <p:cNvSpPr txBox="1"/>
          <p:nvPr/>
        </p:nvSpPr>
        <p:spPr>
          <a:xfrm>
            <a:off x="5923213" y="3456239"/>
            <a:ext cx="2476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spc="-5" dirty="0">
                <a:solidFill>
                  <a:srgbClr val="003358"/>
                </a:solidFill>
                <a:latin typeface="Arial"/>
                <a:cs typeface="Arial"/>
              </a:rPr>
              <a:t>Fig : Body Orientation Change ONLY</a:t>
            </a:r>
            <a:endParaRPr lang="en-DE" sz="1100" spc="-5" dirty="0" err="1">
              <a:solidFill>
                <a:srgbClr val="003358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056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/>
      <p:bldP spid="7" grpId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0A99-89EF-4E51-A209-CE990D1E0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PyBinSim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C8C9A-0542-4130-98A2-67A760523A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0D64F1-BE32-4461-A898-55A57A188A1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19297" y="974725"/>
            <a:ext cx="8305401" cy="3352800"/>
          </a:xfrm>
        </p:spPr>
        <p:txBody>
          <a:bodyPr/>
          <a:lstStyle/>
          <a:p>
            <a:r>
              <a:rPr lang="en-US" dirty="0"/>
              <a:t>Real Time Binaural processing in python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Open Sound Control (OSC) protocol</a:t>
            </a:r>
          </a:p>
          <a:p>
            <a:endParaRPr lang="en-US" dirty="0"/>
          </a:p>
          <a:p>
            <a:r>
              <a:rPr lang="en-US" dirty="0"/>
              <a:t>Powerful tool for creating immersive binaural Audio Experience</a:t>
            </a:r>
          </a:p>
          <a:p>
            <a:endParaRPr lang="en-US" dirty="0"/>
          </a:p>
          <a:p>
            <a:r>
              <a:rPr lang="en-US" dirty="0"/>
              <a:t>Track listener/source position and orientation</a:t>
            </a:r>
          </a:p>
          <a:p>
            <a:endParaRPr lang="en-US" dirty="0"/>
          </a:p>
          <a:p>
            <a:r>
              <a:rPr lang="en-US" dirty="0"/>
              <a:t>Tools for reading RIRs, manipulating and processing</a:t>
            </a:r>
          </a:p>
          <a:p>
            <a:endParaRPr lang="en-US" dirty="0"/>
          </a:p>
          <a:p>
            <a:r>
              <a:rPr lang="en-US" dirty="0"/>
              <a:t>Use this tool as </a:t>
            </a:r>
            <a:r>
              <a:rPr lang="en-US" dirty="0" err="1"/>
              <a:t>spatializer</a:t>
            </a:r>
            <a:r>
              <a:rPr lang="en-US" dirty="0"/>
              <a:t> for this project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</p:txBody>
      </p:sp>
      <p:pic>
        <p:nvPicPr>
          <p:cNvPr id="6" name="Picture 5" descr="A picture containing diagram, circle&#10;&#10;Description automatically generated">
            <a:extLst>
              <a:ext uri="{FF2B5EF4-FFF2-40B4-BE49-F238E27FC236}">
                <a16:creationId xmlns:a16="http://schemas.microsoft.com/office/drawing/2014/main" id="{DCF80A92-3F0B-68AE-3608-69AE3D30BE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5542"/>
            <a:ext cx="2363588" cy="1895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90A2C8-D1CE-624E-8DB7-BD046383955F}"/>
              </a:ext>
            </a:extLst>
          </p:cNvPr>
          <p:cNvSpPr txBox="1"/>
          <p:nvPr/>
        </p:nvSpPr>
        <p:spPr>
          <a:xfrm>
            <a:off x="6629400" y="1985114"/>
            <a:ext cx="16680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spc="-5" dirty="0">
                <a:solidFill>
                  <a:srgbClr val="003358"/>
                </a:solidFill>
                <a:latin typeface="Arial"/>
                <a:cs typeface="Arial"/>
              </a:rPr>
              <a:t>Fig: Yaw, Pitch and Roll</a:t>
            </a:r>
            <a:endParaRPr lang="en-DE" sz="1100" spc="-5" dirty="0" err="1">
              <a:solidFill>
                <a:srgbClr val="003358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956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0A99-89EF-4E51-A209-CE990D1E0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 Sound Control (OSC)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C8C9A-0542-4130-98A2-67A760523A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0D64F1-BE32-4461-A898-55A57A188A1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19297" y="974725"/>
            <a:ext cx="4686103" cy="3352800"/>
          </a:xfrm>
        </p:spPr>
        <p:txBody>
          <a:bodyPr/>
          <a:lstStyle/>
          <a:p>
            <a:r>
              <a:rPr lang="en-US" dirty="0"/>
              <a:t>Protocol for exchanging messages in multimedia applications</a:t>
            </a:r>
          </a:p>
          <a:p>
            <a:endParaRPr lang="en-US" dirty="0"/>
          </a:p>
          <a:p>
            <a:r>
              <a:rPr lang="en-US" dirty="0"/>
              <a:t>Send and receive OSC messages in Python</a:t>
            </a:r>
          </a:p>
          <a:p>
            <a:endParaRPr lang="en-US" dirty="0"/>
          </a:p>
          <a:p>
            <a:r>
              <a:rPr lang="en-US" dirty="0"/>
              <a:t>Message includes string identifier for desired filter</a:t>
            </a:r>
          </a:p>
          <a:p>
            <a:endParaRPr lang="en-US" dirty="0"/>
          </a:p>
          <a:p>
            <a:r>
              <a:rPr lang="en-US" dirty="0"/>
              <a:t>Maps OSC addresses to functions</a:t>
            </a:r>
          </a:p>
          <a:p>
            <a:endParaRPr lang="en-US" dirty="0"/>
          </a:p>
          <a:p>
            <a:r>
              <a:rPr lang="en-US" dirty="0"/>
              <a:t>Updates </a:t>
            </a:r>
            <a:r>
              <a:rPr lang="en-US" dirty="0" err="1"/>
              <a:t>ds_filters</a:t>
            </a:r>
            <a:r>
              <a:rPr lang="en-US" dirty="0"/>
              <a:t>, </a:t>
            </a:r>
            <a:r>
              <a:rPr lang="en-US" dirty="0" err="1"/>
              <a:t>early_filters</a:t>
            </a:r>
            <a:r>
              <a:rPr lang="en-US" dirty="0"/>
              <a:t>, </a:t>
            </a:r>
            <a:r>
              <a:rPr lang="en-US" dirty="0" err="1"/>
              <a:t>late_filters</a:t>
            </a:r>
            <a:endParaRPr lang="en-US" dirty="0"/>
          </a:p>
          <a:p>
            <a:endParaRPr lang="en-US" dirty="0"/>
          </a:p>
          <a:p>
            <a:endParaRPr lang="de-DE" dirty="0"/>
          </a:p>
        </p:txBody>
      </p:sp>
      <p:pic>
        <p:nvPicPr>
          <p:cNvPr id="6" name="Picture 5" descr="A picture containing text, diagram, sketch&#10;&#10;Description automatically generated">
            <a:extLst>
              <a:ext uri="{FF2B5EF4-FFF2-40B4-BE49-F238E27FC236}">
                <a16:creationId xmlns:a16="http://schemas.microsoft.com/office/drawing/2014/main" id="{6C71023A-4128-6DC4-DCC7-ECC63CE290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726855"/>
            <a:ext cx="3525277" cy="34499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5BF7DA-4261-BDE3-A0DD-6172072752DD}"/>
              </a:ext>
            </a:extLst>
          </p:cNvPr>
          <p:cNvSpPr txBox="1"/>
          <p:nvPr/>
        </p:nvSpPr>
        <p:spPr>
          <a:xfrm>
            <a:off x="6400800" y="4045965"/>
            <a:ext cx="1589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spc="-5" dirty="0">
                <a:solidFill>
                  <a:srgbClr val="003358"/>
                </a:solidFill>
                <a:latin typeface="Arial"/>
                <a:cs typeface="Arial"/>
              </a:rPr>
              <a:t>Fig: OSC flow diagram</a:t>
            </a:r>
            <a:endParaRPr lang="en-DE" sz="1100" spc="-5" dirty="0" err="1">
              <a:solidFill>
                <a:srgbClr val="003358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261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3967C-4ED4-E4DE-0ABF-B6EF3E5A1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EE297-E719-E00F-5820-7350F17DB3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B0AE58-F34B-5218-AF7F-73CBF348D7F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19299" y="1050925"/>
            <a:ext cx="2668957" cy="3352800"/>
          </a:xfrm>
        </p:spPr>
        <p:txBody>
          <a:bodyPr/>
          <a:lstStyle/>
          <a:p>
            <a:r>
              <a:rPr lang="en-US" dirty="0"/>
              <a:t>Divided in two parts</a:t>
            </a:r>
          </a:p>
          <a:p>
            <a:pPr lvl="2"/>
            <a:r>
              <a:rPr lang="en-US" dirty="0"/>
              <a:t>Controller</a:t>
            </a:r>
          </a:p>
          <a:p>
            <a:pPr lvl="2"/>
            <a:r>
              <a:rPr lang="en-US" dirty="0"/>
              <a:t>Processor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Controller acts remote to control PyBinSim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Processor controls signal flow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OSC acts as request handler</a:t>
            </a:r>
            <a:endParaRPr lang="en-DE" dirty="0"/>
          </a:p>
        </p:txBody>
      </p:sp>
      <p:pic>
        <p:nvPicPr>
          <p:cNvPr id="7" name="Picture 6" descr="A picture containing text, post-it note, handwriting, font&#10;&#10;Description automatically generated">
            <a:extLst>
              <a:ext uri="{FF2B5EF4-FFF2-40B4-BE49-F238E27FC236}">
                <a16:creationId xmlns:a16="http://schemas.microsoft.com/office/drawing/2014/main" id="{CA6C73B1-D7EF-B193-ED0E-8912D83A3D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256" y="688523"/>
            <a:ext cx="5959679" cy="3772803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CDED5A20-F0C6-E62D-6BE9-E7EAAFE7C415}"/>
              </a:ext>
            </a:extLst>
          </p:cNvPr>
          <p:cNvSpPr/>
          <p:nvPr/>
        </p:nvSpPr>
        <p:spPr>
          <a:xfrm>
            <a:off x="4038600" y="974725"/>
            <a:ext cx="762000" cy="17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4147EBC-D902-B4AD-6C70-606F61A95787}"/>
              </a:ext>
            </a:extLst>
          </p:cNvPr>
          <p:cNvSpPr/>
          <p:nvPr/>
        </p:nvSpPr>
        <p:spPr>
          <a:xfrm>
            <a:off x="6543267" y="938662"/>
            <a:ext cx="762000" cy="17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B6D23CB-FFCE-AD9E-8300-4DF80F95D0D7}"/>
              </a:ext>
            </a:extLst>
          </p:cNvPr>
          <p:cNvSpPr/>
          <p:nvPr/>
        </p:nvSpPr>
        <p:spPr>
          <a:xfrm>
            <a:off x="6543267" y="3032125"/>
            <a:ext cx="86133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2253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0A99-89EF-4E51-A209-CE990D1E0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PyBinSim Processor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C8C9A-0542-4130-98A2-67A760523A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0D64F1-BE32-4461-A898-55A57A188A1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19297" y="974725"/>
            <a:ext cx="3238303" cy="3352800"/>
          </a:xfrm>
        </p:spPr>
        <p:txBody>
          <a:bodyPr/>
          <a:lstStyle/>
          <a:p>
            <a:r>
              <a:rPr lang="en-US" dirty="0"/>
              <a:t>Central hub for binaural audio rendering</a:t>
            </a:r>
          </a:p>
          <a:p>
            <a:endParaRPr lang="en-US" dirty="0"/>
          </a:p>
          <a:p>
            <a:r>
              <a:rPr lang="en-US" dirty="0"/>
              <a:t>Utilizes OSC library for real-time control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Parse and load discrete filters for synthesized BRIRs</a:t>
            </a:r>
          </a:p>
          <a:p>
            <a:endParaRPr lang="en-US" dirty="0"/>
          </a:p>
          <a:p>
            <a:r>
              <a:rPr lang="en-US" dirty="0"/>
              <a:t>Real time convolution and sound buffering based on pose values </a:t>
            </a:r>
          </a:p>
          <a:p>
            <a:endParaRPr lang="en-US" dirty="0"/>
          </a:p>
        </p:txBody>
      </p:sp>
      <p:pic>
        <p:nvPicPr>
          <p:cNvPr id="7" name="Picture 6" descr="A diagram of a process flow&#10;&#10;Description automatically generated with low confidence">
            <a:extLst>
              <a:ext uri="{FF2B5EF4-FFF2-40B4-BE49-F238E27FC236}">
                <a16:creationId xmlns:a16="http://schemas.microsoft.com/office/drawing/2014/main" id="{9A775AF1-0706-ED2D-F4AE-9C0E20B1EA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254" y="911163"/>
            <a:ext cx="5053635" cy="33275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42370D-B30C-AB36-F132-939C090CD0B9}"/>
              </a:ext>
            </a:extLst>
          </p:cNvPr>
          <p:cNvSpPr txBox="1"/>
          <p:nvPr/>
        </p:nvSpPr>
        <p:spPr>
          <a:xfrm>
            <a:off x="5486402" y="4107881"/>
            <a:ext cx="1963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spc="-5" dirty="0">
                <a:solidFill>
                  <a:srgbClr val="003358"/>
                </a:solidFill>
                <a:latin typeface="Arial"/>
                <a:cs typeface="Arial"/>
              </a:rPr>
              <a:t>Fig: PyBinSim controller flow</a:t>
            </a:r>
            <a:endParaRPr lang="en-DE" sz="1100" spc="-5" dirty="0" err="1">
              <a:solidFill>
                <a:srgbClr val="003358"/>
              </a:solidFill>
              <a:latin typeface="Arial"/>
              <a:cs typeface="Arial"/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FBD37935-8A21-63E0-13CF-CB6B9544C53B}"/>
              </a:ext>
            </a:extLst>
          </p:cNvPr>
          <p:cNvSpPr/>
          <p:nvPr/>
        </p:nvSpPr>
        <p:spPr>
          <a:xfrm>
            <a:off x="4724400" y="517525"/>
            <a:ext cx="1524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FEA94A9-B82D-2FD8-9CA2-C70978661F13}"/>
              </a:ext>
            </a:extLst>
          </p:cNvPr>
          <p:cNvSpPr/>
          <p:nvPr/>
        </p:nvSpPr>
        <p:spPr>
          <a:xfrm>
            <a:off x="6205071" y="474804"/>
            <a:ext cx="1524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4233F0A5-3812-BD46-3085-8112A4810512}"/>
              </a:ext>
            </a:extLst>
          </p:cNvPr>
          <p:cNvSpPr/>
          <p:nvPr/>
        </p:nvSpPr>
        <p:spPr>
          <a:xfrm>
            <a:off x="7488874" y="453963"/>
            <a:ext cx="1524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B0B6D0F-31DD-FE84-0B21-A725F492BB8B}"/>
              </a:ext>
            </a:extLst>
          </p:cNvPr>
          <p:cNvSpPr/>
          <p:nvPr/>
        </p:nvSpPr>
        <p:spPr>
          <a:xfrm rot="5400000">
            <a:off x="7428209" y="1823722"/>
            <a:ext cx="1524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9AE868CD-0419-EC7E-EA42-D8EFB310FF9A}"/>
              </a:ext>
            </a:extLst>
          </p:cNvPr>
          <p:cNvSpPr/>
          <p:nvPr/>
        </p:nvSpPr>
        <p:spPr>
          <a:xfrm>
            <a:off x="8153400" y="2422525"/>
            <a:ext cx="1524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C3B9C835-5C33-7555-783B-14DA42980F95}"/>
              </a:ext>
            </a:extLst>
          </p:cNvPr>
          <p:cNvSpPr/>
          <p:nvPr/>
        </p:nvSpPr>
        <p:spPr>
          <a:xfrm>
            <a:off x="4080840" y="2193925"/>
            <a:ext cx="1524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0692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Grau T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pc="-5" dirty="0" err="1" smtClean="0">
            <a:solidFill>
              <a:srgbClr val="003358"/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927FA344B64864CBE6E0A5573D7BE1A" ma:contentTypeVersion="5" ma:contentTypeDescription="Ein neues Dokument erstellen." ma:contentTypeScope="" ma:versionID="4806505e0f4591597bc5dea81c5074e3">
  <xsd:schema xmlns:xsd="http://www.w3.org/2001/XMLSchema" xmlns:xs="http://www.w3.org/2001/XMLSchema" xmlns:p="http://schemas.microsoft.com/office/2006/metadata/properties" xmlns:ns3="a73474c9-6c0d-435d-a09f-26da0bcf3aee" targetNamespace="http://schemas.microsoft.com/office/2006/metadata/properties" ma:root="true" ma:fieldsID="b30a7ef4a08c4d0875cadbc1fa746a89" ns3:_="">
    <xsd:import namespace="a73474c9-6c0d-435d-a09f-26da0bcf3ae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3474c9-6c0d-435d-a09f-26da0bcf3a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73474c9-6c0d-435d-a09f-26da0bcf3aee" xsi:nil="true"/>
  </documentManagement>
</p:properties>
</file>

<file path=customXml/itemProps1.xml><?xml version="1.0" encoding="utf-8"?>
<ds:datastoreItem xmlns:ds="http://schemas.openxmlformats.org/officeDocument/2006/customXml" ds:itemID="{0291B565-8B91-4D39-A694-CD28118760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3474c9-6c0d-435d-a09f-26da0bcf3a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215000-FBB0-45B7-843E-61E02F72EC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C4B774-E627-4FE8-B307-37373ED1FB22}">
  <ds:schemaRefs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a73474c9-6c0d-435d-a09f-26da0bcf3aee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9612</TotalTime>
  <Words>922</Words>
  <Application>Microsoft Office PowerPoint</Application>
  <PresentationFormat>Custom</PresentationFormat>
  <Paragraphs>237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Courier New</vt:lpstr>
      <vt:lpstr>Helvetica</vt:lpstr>
      <vt:lpstr>Symbol</vt:lpstr>
      <vt:lpstr>Wingdings</vt:lpstr>
      <vt:lpstr>Office Theme</vt:lpstr>
      <vt:lpstr>PowerPoint Presentation</vt:lpstr>
      <vt:lpstr>PowerPoint Presentation</vt:lpstr>
      <vt:lpstr>Motivation</vt:lpstr>
      <vt:lpstr>Dynamic Binaural Synthesis via Headphones</vt:lpstr>
      <vt:lpstr>AIM </vt:lpstr>
      <vt:lpstr>PyBinSim</vt:lpstr>
      <vt:lpstr>Open Sound Control (OSC)</vt:lpstr>
      <vt:lpstr>System Architecture</vt:lpstr>
      <vt:lpstr>PyBinSim Processor</vt:lpstr>
      <vt:lpstr>PyBinSim Controller</vt:lpstr>
      <vt:lpstr>Sensor Data Handling</vt:lpstr>
      <vt:lpstr>User Interface</vt:lpstr>
      <vt:lpstr>Experimental Setup</vt:lpstr>
      <vt:lpstr>Results</vt:lpstr>
      <vt:lpstr>Discussion and Outlook</vt:lpstr>
      <vt:lpstr>Future Scope</vt:lpstr>
      <vt:lpstr>Summary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Working - Introduction Event</dc:title>
  <dc:creator>matthias.hirth@tu-ilmenau.de</dc:creator>
  <cp:lastModifiedBy>pranav.sharma</cp:lastModifiedBy>
  <cp:revision>391</cp:revision>
  <dcterms:created xsi:type="dcterms:W3CDTF">2019-03-07T11:58:08Z</dcterms:created>
  <dcterms:modified xsi:type="dcterms:W3CDTF">2023-06-19T17:23:27Z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2019-03-07T00:00:00Z</vt:filetime>
  </property>
  <property fmtid="{D5CDD505-2E9C-101B-9397-08002B2CF9AE}" pid="3" name="Creator">
    <vt:lpwstr>Adobe InDesign CC 2017 (Macintosh)</vt:lpwstr>
  </property>
  <property fmtid="{D5CDD505-2E9C-101B-9397-08002B2CF9AE}" pid="4" name="LastSaved">
    <vt:filetime>2019-03-07T00:00:00Z</vt:filetime>
  </property>
  <property fmtid="{D5CDD505-2E9C-101B-9397-08002B2CF9AE}" pid="5" name="ContentTypeId">
    <vt:lpwstr>0x010100E927FA344B64864CBE6E0A5573D7BE1A</vt:lpwstr>
  </property>
</Properties>
</file>