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7" r:id="rId1"/>
  </p:sldMasterIdLst>
  <p:notesMasterIdLst>
    <p:notesMasterId r:id="rId21"/>
  </p:notesMasterIdLst>
  <p:sldIdLst>
    <p:sldId id="282" r:id="rId2"/>
    <p:sldId id="284" r:id="rId3"/>
    <p:sldId id="283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304" r:id="rId13"/>
    <p:sldId id="299" r:id="rId14"/>
    <p:sldId id="301" r:id="rId15"/>
    <p:sldId id="302" r:id="rId16"/>
    <p:sldId id="297" r:id="rId17"/>
    <p:sldId id="303" r:id="rId18"/>
    <p:sldId id="300" r:id="rId19"/>
    <p:sldId id="298" r:id="rId20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7CE340-FBF7-4F95-9AE0-24E1B716C95B}">
  <a:tblStyle styleId="{DD7CE340-FBF7-4F95-9AE0-24E1B716C9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9"/>
    <p:restoredTop sz="94674"/>
  </p:normalViewPr>
  <p:slideViewPr>
    <p:cSldViewPr snapToGrid="0" snapToObjects="1">
      <p:cViewPr varScale="1">
        <p:scale>
          <a:sx n="82" d="100"/>
          <a:sy n="82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Shape 7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912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Shape 9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8083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Shape 9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118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Shape 7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236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Shape 9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355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Shape 9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728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Shape 9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858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Shape 9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Shape 9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008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Shape 9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Shape 9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0220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Shape 9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1564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Shape 9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Shape 9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841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Shape 8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Shape 8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156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Shape 8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Shape 8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0597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Shape 9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7471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Shape 9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196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Shape 9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1381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Shape 9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190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Shape 9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8036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Shape 9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55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 Alga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gue Talk">
    <p:bg>
      <p:bgPr>
        <a:solidFill>
          <a:schemeClr val="accent5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933450" y="742950"/>
            <a:ext cx="14820900" cy="4838700"/>
          </a:xfrm>
          <a:prstGeom prst="rect">
            <a:avLst/>
          </a:prstGeom>
        </p:spPr>
        <p:txBody>
          <a:bodyPr wrap="square" lIns="137150" tIns="137150" rIns="137150" bIns="137150" anchor="b" anchorCtr="0"/>
          <a:lstStyle>
            <a:lvl1pPr lvl="0" rtl="0">
              <a:spcBef>
                <a:spcPts val="0"/>
              </a:spcBef>
              <a:buNone/>
              <a:defRPr sz="8000"/>
            </a:lvl1pPr>
            <a:lvl2pPr lvl="1" rtl="0">
              <a:spcBef>
                <a:spcPts val="0"/>
              </a:spcBef>
              <a:buNone/>
              <a:defRPr sz="12000"/>
            </a:lvl2pPr>
            <a:lvl3pPr lvl="2" rtl="0">
              <a:spcBef>
                <a:spcPts val="0"/>
              </a:spcBef>
              <a:buNone/>
              <a:defRPr sz="12000"/>
            </a:lvl3pPr>
            <a:lvl4pPr lvl="3" rtl="0">
              <a:spcBef>
                <a:spcPts val="0"/>
              </a:spcBef>
              <a:buNone/>
              <a:defRPr sz="12000"/>
            </a:lvl4pPr>
            <a:lvl5pPr lvl="4" rtl="0">
              <a:spcBef>
                <a:spcPts val="0"/>
              </a:spcBef>
              <a:buNone/>
              <a:defRPr sz="12000"/>
            </a:lvl5pPr>
            <a:lvl6pPr lvl="5" rtl="0">
              <a:spcBef>
                <a:spcPts val="0"/>
              </a:spcBef>
              <a:buNone/>
              <a:defRPr sz="12000"/>
            </a:lvl6pPr>
            <a:lvl7pPr lvl="6" rtl="0">
              <a:spcBef>
                <a:spcPts val="0"/>
              </a:spcBef>
              <a:buNone/>
              <a:defRPr sz="12000"/>
            </a:lvl7pPr>
            <a:lvl8pPr lvl="7" rtl="0">
              <a:spcBef>
                <a:spcPts val="0"/>
              </a:spcBef>
              <a:buNone/>
              <a:defRPr sz="12000"/>
            </a:lvl8pPr>
            <a:lvl9pPr lvl="8" rtl="0">
              <a:spcBef>
                <a:spcPts val="0"/>
              </a:spcBef>
              <a:buNone/>
              <a:defRPr sz="12000"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subTitle" idx="1"/>
          </p:nvPr>
        </p:nvSpPr>
        <p:spPr>
          <a:xfrm>
            <a:off x="704850" y="5276850"/>
            <a:ext cx="15049500" cy="1028700"/>
          </a:xfrm>
          <a:prstGeom prst="rect">
            <a:avLst/>
          </a:prstGeom>
        </p:spPr>
        <p:txBody>
          <a:bodyPr wrap="square" lIns="137150" tIns="137150" rIns="137150" bIns="137150" anchor="t" anchorCtr="0"/>
          <a:lstStyle>
            <a:lvl1pPr lvl="0" rtl="0">
              <a:spcBef>
                <a:spcPts val="0"/>
              </a:spcBef>
              <a:buNone/>
              <a:defRPr sz="3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 sz="3800"/>
            </a:lvl2pPr>
            <a:lvl3pPr lvl="2" rtl="0">
              <a:spcBef>
                <a:spcPts val="0"/>
              </a:spcBef>
              <a:buNone/>
              <a:defRPr sz="3800"/>
            </a:lvl3pPr>
            <a:lvl4pPr lvl="3" rtl="0">
              <a:spcBef>
                <a:spcPts val="0"/>
              </a:spcBef>
              <a:buNone/>
              <a:defRPr sz="3800"/>
            </a:lvl4pPr>
            <a:lvl5pPr lvl="4" rtl="0">
              <a:spcBef>
                <a:spcPts val="0"/>
              </a:spcBef>
              <a:buNone/>
              <a:defRPr sz="3800"/>
            </a:lvl5pPr>
            <a:lvl6pPr lvl="5" rtl="0">
              <a:spcBef>
                <a:spcPts val="0"/>
              </a:spcBef>
              <a:buNone/>
              <a:defRPr sz="3800"/>
            </a:lvl6pPr>
            <a:lvl7pPr lvl="6" rtl="0">
              <a:spcBef>
                <a:spcPts val="0"/>
              </a:spcBef>
              <a:buNone/>
              <a:defRPr sz="3800"/>
            </a:lvl7pPr>
            <a:lvl8pPr lvl="7" rtl="0">
              <a:spcBef>
                <a:spcPts val="0"/>
              </a:spcBef>
              <a:buNone/>
              <a:defRPr sz="3800"/>
            </a:lvl8pPr>
            <a:lvl9pPr lvl="8" rtl="0">
              <a:spcBef>
                <a:spcPts val="0"/>
              </a:spcBef>
              <a:buNone/>
              <a:defRPr sz="3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gue Help Center">
    <p:bg>
      <p:bgPr>
        <a:solidFill>
          <a:srgbClr val="F16275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933450" y="742950"/>
            <a:ext cx="14820900" cy="4838700"/>
          </a:xfrm>
          <a:prstGeom prst="rect">
            <a:avLst/>
          </a:prstGeom>
        </p:spPr>
        <p:txBody>
          <a:bodyPr wrap="square" lIns="137150" tIns="137150" rIns="137150" bIns="137150" anchor="b" anchorCtr="0"/>
          <a:lstStyle>
            <a:lvl1pPr lvl="0" rtl="0">
              <a:spcBef>
                <a:spcPts val="0"/>
              </a:spcBef>
              <a:buNone/>
              <a:defRPr sz="8000"/>
            </a:lvl1pPr>
            <a:lvl2pPr lvl="1" rtl="0">
              <a:spcBef>
                <a:spcPts val="0"/>
              </a:spcBef>
              <a:buNone/>
              <a:defRPr sz="12000"/>
            </a:lvl2pPr>
            <a:lvl3pPr lvl="2" rtl="0">
              <a:spcBef>
                <a:spcPts val="0"/>
              </a:spcBef>
              <a:buNone/>
              <a:defRPr sz="12000"/>
            </a:lvl3pPr>
            <a:lvl4pPr lvl="3" rtl="0">
              <a:spcBef>
                <a:spcPts val="0"/>
              </a:spcBef>
              <a:buNone/>
              <a:defRPr sz="12000"/>
            </a:lvl4pPr>
            <a:lvl5pPr lvl="4" rtl="0">
              <a:spcBef>
                <a:spcPts val="0"/>
              </a:spcBef>
              <a:buNone/>
              <a:defRPr sz="12000"/>
            </a:lvl5pPr>
            <a:lvl6pPr lvl="5" rtl="0">
              <a:spcBef>
                <a:spcPts val="0"/>
              </a:spcBef>
              <a:buNone/>
              <a:defRPr sz="12000"/>
            </a:lvl6pPr>
            <a:lvl7pPr lvl="6" rtl="0">
              <a:spcBef>
                <a:spcPts val="0"/>
              </a:spcBef>
              <a:buNone/>
              <a:defRPr sz="12000"/>
            </a:lvl7pPr>
            <a:lvl8pPr lvl="7" rtl="0">
              <a:spcBef>
                <a:spcPts val="0"/>
              </a:spcBef>
              <a:buNone/>
              <a:defRPr sz="12000"/>
            </a:lvl8pPr>
            <a:lvl9pPr lvl="8" rtl="0">
              <a:spcBef>
                <a:spcPts val="0"/>
              </a:spcBef>
              <a:buNone/>
              <a:defRPr sz="12000"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ubTitle" idx="1"/>
          </p:nvPr>
        </p:nvSpPr>
        <p:spPr>
          <a:xfrm>
            <a:off x="704850" y="5276850"/>
            <a:ext cx="15049500" cy="1028700"/>
          </a:xfrm>
          <a:prstGeom prst="rect">
            <a:avLst/>
          </a:prstGeom>
        </p:spPr>
        <p:txBody>
          <a:bodyPr wrap="square" lIns="137150" tIns="137150" rIns="137150" bIns="137150" anchor="t" anchorCtr="0"/>
          <a:lstStyle>
            <a:lvl1pPr lvl="0" rtl="0">
              <a:spcBef>
                <a:spcPts val="0"/>
              </a:spcBef>
              <a:buNone/>
              <a:defRPr sz="3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 sz="3800"/>
            </a:lvl2pPr>
            <a:lvl3pPr lvl="2" rtl="0">
              <a:spcBef>
                <a:spcPts val="0"/>
              </a:spcBef>
              <a:buNone/>
              <a:defRPr sz="3800"/>
            </a:lvl3pPr>
            <a:lvl4pPr lvl="3" rtl="0">
              <a:spcBef>
                <a:spcPts val="0"/>
              </a:spcBef>
              <a:buNone/>
              <a:defRPr sz="3800"/>
            </a:lvl4pPr>
            <a:lvl5pPr lvl="4" rtl="0">
              <a:spcBef>
                <a:spcPts val="0"/>
              </a:spcBef>
              <a:buNone/>
              <a:defRPr sz="3800"/>
            </a:lvl5pPr>
            <a:lvl6pPr lvl="5" rtl="0">
              <a:spcBef>
                <a:spcPts val="0"/>
              </a:spcBef>
              <a:buNone/>
              <a:defRPr sz="3800"/>
            </a:lvl6pPr>
            <a:lvl7pPr lvl="6" rtl="0">
              <a:spcBef>
                <a:spcPts val="0"/>
              </a:spcBef>
              <a:buNone/>
              <a:defRPr sz="3800"/>
            </a:lvl7pPr>
            <a:lvl8pPr lvl="7" rtl="0">
              <a:spcBef>
                <a:spcPts val="0"/>
              </a:spcBef>
              <a:buNone/>
              <a:defRPr sz="3800"/>
            </a:lvl8pPr>
            <a:lvl9pPr lvl="8" rtl="0">
              <a:spcBef>
                <a:spcPts val="0"/>
              </a:spcBef>
              <a:buNone/>
              <a:defRPr sz="3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_HelpCenter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-125750" y="-19050"/>
            <a:ext cx="18413700" cy="1055400"/>
          </a:xfrm>
          <a:prstGeom prst="rect">
            <a:avLst/>
          </a:prstGeom>
          <a:solidFill>
            <a:srgbClr val="EB4962"/>
          </a:solidFill>
          <a:ln>
            <a:noFill/>
          </a:ln>
        </p:spPr>
        <p:txBody>
          <a:bodyPr wrap="square" lIns="91450" tIns="91450" rIns="91450" bIns="9145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>
              <a:solidFill>
                <a:schemeClr val="dk1"/>
              </a:solidFill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419100" y="-19050"/>
            <a:ext cx="13962000" cy="1055400"/>
          </a:xfrm>
          <a:prstGeom prst="rect">
            <a:avLst/>
          </a:prstGeom>
        </p:spPr>
        <p:txBody>
          <a:bodyPr wrap="square" lIns="137150" tIns="137150" rIns="137150" bIns="137150" anchor="ctr" anchorCtr="0"/>
          <a:lstStyle>
            <a:lvl1pPr lvl="0" rtl="0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subTitle" idx="1"/>
          </p:nvPr>
        </p:nvSpPr>
        <p:spPr>
          <a:xfrm>
            <a:off x="133350" y="1010950"/>
            <a:ext cx="17499000" cy="690600"/>
          </a:xfrm>
          <a:prstGeom prst="rect">
            <a:avLst/>
          </a:prstGeom>
        </p:spPr>
        <p:txBody>
          <a:bodyPr wrap="square" lIns="137150" tIns="137150" rIns="137150" bIns="137150" anchor="ctr" anchorCtr="0"/>
          <a:lstStyle>
            <a:lvl1pPr lvl="0" rtl="0">
              <a:spcBef>
                <a:spcPts val="0"/>
              </a:spcBef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grpSp>
        <p:nvGrpSpPr>
          <p:cNvPr id="225" name="Shape 225"/>
          <p:cNvGrpSpPr/>
          <p:nvPr/>
        </p:nvGrpSpPr>
        <p:grpSpPr>
          <a:xfrm>
            <a:off x="566854" y="9659202"/>
            <a:ext cx="351314" cy="266509"/>
            <a:chOff x="557731" y="9423025"/>
            <a:chExt cx="605297" cy="459181"/>
          </a:xfrm>
        </p:grpSpPr>
        <p:sp>
          <p:nvSpPr>
            <p:cNvPr id="226" name="Shape 226"/>
            <p:cNvSpPr/>
            <p:nvPr/>
          </p:nvSpPr>
          <p:spPr>
            <a:xfrm>
              <a:off x="557731" y="9544106"/>
              <a:ext cx="279600" cy="3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37" y="0"/>
                  </a:moveTo>
                  <a:lnTo>
                    <a:pt x="119937" y="119947"/>
                  </a:lnTo>
                  <a:lnTo>
                    <a:pt x="0" y="119947"/>
                  </a:lnTo>
                  <a:lnTo>
                    <a:pt x="119937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50" tIns="45700" rIns="9145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558379" y="9423025"/>
              <a:ext cx="279600" cy="139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68" y="119874"/>
                  </a:moveTo>
                  <a:cubicBezTo>
                    <a:pt x="26834" y="119874"/>
                    <a:pt x="0" y="66232"/>
                    <a:pt x="0" y="0"/>
                  </a:cubicBezTo>
                  <a:lnTo>
                    <a:pt x="119937" y="0"/>
                  </a:lnTo>
                  <a:cubicBezTo>
                    <a:pt x="119937" y="66232"/>
                    <a:pt x="93102" y="119874"/>
                    <a:pt x="59968" y="11987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50" tIns="45700" rIns="9145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883428" y="9742240"/>
              <a:ext cx="279600" cy="139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9874"/>
                  </a:moveTo>
                  <a:cubicBezTo>
                    <a:pt x="0" y="53641"/>
                    <a:pt x="26785" y="0"/>
                    <a:pt x="59936" y="0"/>
                  </a:cubicBezTo>
                  <a:cubicBezTo>
                    <a:pt x="93025" y="0"/>
                    <a:pt x="119936" y="53641"/>
                    <a:pt x="119936" y="119874"/>
                  </a:cubicBezTo>
                  <a:lnTo>
                    <a:pt x="0" y="119874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50" tIns="45700" rIns="9145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883428" y="9423025"/>
              <a:ext cx="279600" cy="3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9947"/>
                  </a:moveTo>
                  <a:lnTo>
                    <a:pt x="0" y="0"/>
                  </a:lnTo>
                  <a:lnTo>
                    <a:pt x="119937" y="0"/>
                  </a:lnTo>
                  <a:lnTo>
                    <a:pt x="0" y="119947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50" tIns="45700" rIns="91450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0" name="Shape 230"/>
          <p:cNvGrpSpPr/>
          <p:nvPr/>
        </p:nvGrpSpPr>
        <p:grpSpPr>
          <a:xfrm>
            <a:off x="7841041" y="9574673"/>
            <a:ext cx="2605916" cy="406367"/>
            <a:chOff x="12884942" y="3643312"/>
            <a:chExt cx="1650150" cy="257325"/>
          </a:xfrm>
        </p:grpSpPr>
        <p:sp>
          <p:nvSpPr>
            <p:cNvPr id="231" name="Shape 231"/>
            <p:cNvSpPr/>
            <p:nvPr/>
          </p:nvSpPr>
          <p:spPr>
            <a:xfrm>
              <a:off x="12884942" y="3721892"/>
              <a:ext cx="259500" cy="12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9390"/>
                  </a:moveTo>
                  <a:lnTo>
                    <a:pt x="59999" y="0"/>
                  </a:lnTo>
                  <a:lnTo>
                    <a:pt x="119696" y="119390"/>
                  </a:lnTo>
                  <a:lnTo>
                    <a:pt x="0" y="119390"/>
                  </a:lnTo>
                </a:path>
              </a:pathLst>
            </a:custGeom>
            <a:solidFill>
              <a:srgbClr val="EB4962"/>
            </a:solidFill>
            <a:ln>
              <a:noFill/>
            </a:ln>
          </p:spPr>
          <p:txBody>
            <a:bodyPr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12956380" y="3643312"/>
              <a:ext cx="116700" cy="5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8666"/>
                  </a:moveTo>
                  <a:lnTo>
                    <a:pt x="60000" y="0"/>
                  </a:lnTo>
                  <a:lnTo>
                    <a:pt x="119325" y="118666"/>
                  </a:lnTo>
                  <a:lnTo>
                    <a:pt x="0" y="118666"/>
                  </a:lnTo>
                </a:path>
              </a:pathLst>
            </a:custGeom>
            <a:solidFill>
              <a:srgbClr val="00363D"/>
            </a:solidFill>
            <a:ln>
              <a:noFill/>
            </a:ln>
          </p:spPr>
          <p:txBody>
            <a:bodyPr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13380242" y="3676650"/>
              <a:ext cx="107100" cy="16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26666" y="0"/>
                  </a:lnTo>
                  <a:lnTo>
                    <a:pt x="26666" y="48000"/>
                  </a:lnTo>
                  <a:cubicBezTo>
                    <a:pt x="37037" y="40470"/>
                    <a:pt x="51111" y="36235"/>
                    <a:pt x="67407" y="36235"/>
                  </a:cubicBezTo>
                  <a:cubicBezTo>
                    <a:pt x="99259" y="36235"/>
                    <a:pt x="119259" y="49411"/>
                    <a:pt x="119259" y="71529"/>
                  </a:cubicBezTo>
                  <a:lnTo>
                    <a:pt x="119259" y="119529"/>
                  </a:lnTo>
                  <a:lnTo>
                    <a:pt x="91111" y="119529"/>
                  </a:lnTo>
                  <a:lnTo>
                    <a:pt x="91111" y="72941"/>
                  </a:lnTo>
                  <a:cubicBezTo>
                    <a:pt x="91111" y="59764"/>
                    <a:pt x="80740" y="50823"/>
                    <a:pt x="60000" y="50823"/>
                  </a:cubicBezTo>
                  <a:cubicBezTo>
                    <a:pt x="42222" y="50823"/>
                    <a:pt x="28148" y="59764"/>
                    <a:pt x="28148" y="73882"/>
                  </a:cubicBezTo>
                  <a:lnTo>
                    <a:pt x="28148" y="119058"/>
                  </a:lnTo>
                  <a:lnTo>
                    <a:pt x="0" y="119058"/>
                  </a:lnTo>
                  <a:lnTo>
                    <a:pt x="0" y="0"/>
                  </a:lnTo>
                </a:path>
              </a:pathLst>
            </a:custGeom>
            <a:solidFill>
              <a:srgbClr val="00363D"/>
            </a:solidFill>
            <a:ln>
              <a:noFill/>
            </a:ln>
          </p:spPr>
          <p:txBody>
            <a:bodyPr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13504067" y="3726655"/>
              <a:ext cx="119100" cy="119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62" y="59672"/>
                  </a:moveTo>
                  <a:cubicBezTo>
                    <a:pt x="0" y="27540"/>
                    <a:pt x="25856" y="655"/>
                    <a:pt x="58342" y="0"/>
                  </a:cubicBezTo>
                  <a:cubicBezTo>
                    <a:pt x="59005" y="0"/>
                    <a:pt x="59668" y="0"/>
                    <a:pt x="59668" y="0"/>
                  </a:cubicBezTo>
                  <a:cubicBezTo>
                    <a:pt x="93480" y="0"/>
                    <a:pt x="119337" y="24918"/>
                    <a:pt x="119337" y="58360"/>
                  </a:cubicBezTo>
                  <a:lnTo>
                    <a:pt x="119337" y="67540"/>
                  </a:lnTo>
                  <a:lnTo>
                    <a:pt x="23867" y="67540"/>
                  </a:lnTo>
                  <a:cubicBezTo>
                    <a:pt x="27182" y="84590"/>
                    <a:pt x="41104" y="97049"/>
                    <a:pt x="60994" y="97049"/>
                  </a:cubicBezTo>
                  <a:cubicBezTo>
                    <a:pt x="75580" y="97704"/>
                    <a:pt x="88839" y="89836"/>
                    <a:pt x="94806" y="76065"/>
                  </a:cubicBezTo>
                  <a:lnTo>
                    <a:pt x="115359" y="87213"/>
                  </a:lnTo>
                  <a:cubicBezTo>
                    <a:pt x="105414" y="107540"/>
                    <a:pt x="84198" y="119344"/>
                    <a:pt x="60994" y="118688"/>
                  </a:cubicBezTo>
                  <a:cubicBezTo>
                    <a:pt x="24530" y="118688"/>
                    <a:pt x="662" y="93114"/>
                    <a:pt x="662" y="59672"/>
                  </a:cubicBezTo>
                  <a:close/>
                  <a:moveTo>
                    <a:pt x="24530" y="46557"/>
                  </a:moveTo>
                  <a:lnTo>
                    <a:pt x="93480" y="46557"/>
                  </a:lnTo>
                  <a:cubicBezTo>
                    <a:pt x="90165" y="30163"/>
                    <a:pt x="77569" y="20983"/>
                    <a:pt x="59668" y="20983"/>
                  </a:cubicBezTo>
                  <a:cubicBezTo>
                    <a:pt x="43756" y="20983"/>
                    <a:pt x="29171" y="31475"/>
                    <a:pt x="24530" y="46557"/>
                  </a:cubicBezTo>
                  <a:close/>
                </a:path>
              </a:pathLst>
            </a:custGeom>
            <a:solidFill>
              <a:srgbClr val="00363D"/>
            </a:solidFill>
            <a:ln>
              <a:noFill/>
            </a:ln>
          </p:spPr>
          <p:txBody>
            <a:bodyPr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13642180" y="3676650"/>
              <a:ext cx="26100" cy="16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42" y="0"/>
                  </a:lnTo>
                  <a:lnTo>
                    <a:pt x="116842" y="119529"/>
                  </a:lnTo>
                  <a:lnTo>
                    <a:pt x="0" y="119529"/>
                  </a:lnTo>
                  <a:lnTo>
                    <a:pt x="0" y="0"/>
                  </a:lnTo>
                </a:path>
              </a:pathLst>
            </a:custGeom>
            <a:solidFill>
              <a:srgbClr val="00363D"/>
            </a:solidFill>
            <a:ln>
              <a:noFill/>
            </a:ln>
          </p:spPr>
          <p:txBody>
            <a:bodyPr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13692187" y="3729037"/>
              <a:ext cx="116700" cy="171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262" y="72093"/>
                  </a:moveTo>
                  <a:lnTo>
                    <a:pt x="24262" y="119534"/>
                  </a:lnTo>
                  <a:lnTo>
                    <a:pt x="0" y="119534"/>
                  </a:lnTo>
                  <a:lnTo>
                    <a:pt x="0" y="1395"/>
                  </a:lnTo>
                  <a:lnTo>
                    <a:pt x="24262" y="1395"/>
                  </a:lnTo>
                  <a:lnTo>
                    <a:pt x="24262" y="12558"/>
                  </a:lnTo>
                  <a:cubicBezTo>
                    <a:pt x="33442" y="4651"/>
                    <a:pt x="47868" y="0"/>
                    <a:pt x="62295" y="0"/>
                  </a:cubicBezTo>
                  <a:cubicBezTo>
                    <a:pt x="92459" y="0"/>
                    <a:pt x="119344" y="16279"/>
                    <a:pt x="119344" y="42325"/>
                  </a:cubicBezTo>
                  <a:cubicBezTo>
                    <a:pt x="119344" y="68372"/>
                    <a:pt x="91147" y="84186"/>
                    <a:pt x="62950" y="84186"/>
                  </a:cubicBezTo>
                  <a:cubicBezTo>
                    <a:pt x="47213" y="83720"/>
                    <a:pt x="32131" y="79534"/>
                    <a:pt x="24262" y="72093"/>
                  </a:cubicBezTo>
                  <a:close/>
                  <a:moveTo>
                    <a:pt x="95081" y="41395"/>
                  </a:moveTo>
                  <a:cubicBezTo>
                    <a:pt x="94426" y="26976"/>
                    <a:pt x="78032" y="16279"/>
                    <a:pt x="57704" y="16744"/>
                  </a:cubicBezTo>
                  <a:cubicBezTo>
                    <a:pt x="37377" y="17209"/>
                    <a:pt x="22295" y="28837"/>
                    <a:pt x="22950" y="43255"/>
                  </a:cubicBezTo>
                  <a:cubicBezTo>
                    <a:pt x="23606" y="56744"/>
                    <a:pt x="39344" y="67906"/>
                    <a:pt x="59016" y="67906"/>
                  </a:cubicBezTo>
                  <a:cubicBezTo>
                    <a:pt x="79344" y="67906"/>
                    <a:pt x="95081" y="56279"/>
                    <a:pt x="95081" y="42325"/>
                  </a:cubicBezTo>
                  <a:cubicBezTo>
                    <a:pt x="95081" y="41860"/>
                    <a:pt x="95081" y="41860"/>
                    <a:pt x="95081" y="41395"/>
                  </a:cubicBezTo>
                  <a:close/>
                </a:path>
              </a:pathLst>
            </a:custGeom>
            <a:solidFill>
              <a:srgbClr val="00363D"/>
            </a:solidFill>
            <a:ln>
              <a:noFill/>
            </a:ln>
          </p:spPr>
          <p:txBody>
            <a:bodyPr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13870780" y="3726655"/>
              <a:ext cx="114300" cy="12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81" y="59675"/>
                  </a:moveTo>
                  <a:cubicBezTo>
                    <a:pt x="0" y="27891"/>
                    <a:pt x="26590" y="1297"/>
                    <a:pt x="60681" y="648"/>
                  </a:cubicBezTo>
                  <a:cubicBezTo>
                    <a:pt x="61363" y="648"/>
                    <a:pt x="62045" y="648"/>
                    <a:pt x="62045" y="648"/>
                  </a:cubicBezTo>
                  <a:cubicBezTo>
                    <a:pt x="86590" y="0"/>
                    <a:pt x="109090" y="13621"/>
                    <a:pt x="118636" y="35027"/>
                  </a:cubicBezTo>
                  <a:lnTo>
                    <a:pt x="95454" y="44108"/>
                  </a:lnTo>
                  <a:cubicBezTo>
                    <a:pt x="90000" y="31135"/>
                    <a:pt x="77045" y="23351"/>
                    <a:pt x="62045" y="23351"/>
                  </a:cubicBezTo>
                  <a:cubicBezTo>
                    <a:pt x="42272" y="23351"/>
                    <a:pt x="25227" y="38918"/>
                    <a:pt x="25227" y="58378"/>
                  </a:cubicBezTo>
                  <a:cubicBezTo>
                    <a:pt x="25227" y="59027"/>
                    <a:pt x="25227" y="59027"/>
                    <a:pt x="25227" y="59675"/>
                  </a:cubicBezTo>
                  <a:cubicBezTo>
                    <a:pt x="25227" y="79135"/>
                    <a:pt x="41590" y="95351"/>
                    <a:pt x="62045" y="96000"/>
                  </a:cubicBezTo>
                  <a:lnTo>
                    <a:pt x="62727" y="96000"/>
                  </a:lnTo>
                  <a:cubicBezTo>
                    <a:pt x="77727" y="96000"/>
                    <a:pt x="91363" y="86918"/>
                    <a:pt x="96136" y="73945"/>
                  </a:cubicBezTo>
                  <a:lnTo>
                    <a:pt x="119318" y="83027"/>
                  </a:lnTo>
                  <a:cubicBezTo>
                    <a:pt x="109772" y="105081"/>
                    <a:pt x="87272" y="118702"/>
                    <a:pt x="62045" y="118702"/>
                  </a:cubicBezTo>
                  <a:cubicBezTo>
                    <a:pt x="27954" y="119351"/>
                    <a:pt x="681" y="94054"/>
                    <a:pt x="681" y="61621"/>
                  </a:cubicBezTo>
                  <a:cubicBezTo>
                    <a:pt x="681" y="60324"/>
                    <a:pt x="681" y="59675"/>
                    <a:pt x="681" y="59675"/>
                  </a:cubicBezTo>
                </a:path>
              </a:pathLst>
            </a:custGeom>
            <a:solidFill>
              <a:srgbClr val="00363D"/>
            </a:solidFill>
            <a:ln>
              <a:noFill/>
            </a:ln>
          </p:spPr>
          <p:txBody>
            <a:bodyPr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13994605" y="3726655"/>
              <a:ext cx="116700" cy="119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59" y="59672"/>
                  </a:moveTo>
                  <a:cubicBezTo>
                    <a:pt x="0" y="27540"/>
                    <a:pt x="26373" y="655"/>
                    <a:pt x="58681" y="0"/>
                  </a:cubicBezTo>
                  <a:cubicBezTo>
                    <a:pt x="59340" y="0"/>
                    <a:pt x="60000" y="0"/>
                    <a:pt x="60000" y="0"/>
                  </a:cubicBezTo>
                  <a:cubicBezTo>
                    <a:pt x="93626" y="0"/>
                    <a:pt x="119340" y="24918"/>
                    <a:pt x="119340" y="58360"/>
                  </a:cubicBezTo>
                  <a:lnTo>
                    <a:pt x="119340" y="67540"/>
                  </a:lnTo>
                  <a:lnTo>
                    <a:pt x="24395" y="67540"/>
                  </a:lnTo>
                  <a:cubicBezTo>
                    <a:pt x="27692" y="84590"/>
                    <a:pt x="41538" y="97049"/>
                    <a:pt x="61318" y="97049"/>
                  </a:cubicBezTo>
                  <a:cubicBezTo>
                    <a:pt x="75824" y="97704"/>
                    <a:pt x="89010" y="89836"/>
                    <a:pt x="94945" y="76065"/>
                  </a:cubicBezTo>
                  <a:lnTo>
                    <a:pt x="115384" y="87213"/>
                  </a:lnTo>
                  <a:cubicBezTo>
                    <a:pt x="105494" y="107540"/>
                    <a:pt x="84395" y="119344"/>
                    <a:pt x="61318" y="118688"/>
                  </a:cubicBezTo>
                  <a:cubicBezTo>
                    <a:pt x="25054" y="118688"/>
                    <a:pt x="659" y="93114"/>
                    <a:pt x="659" y="59672"/>
                  </a:cubicBezTo>
                  <a:close/>
                  <a:moveTo>
                    <a:pt x="25714" y="46557"/>
                  </a:moveTo>
                  <a:lnTo>
                    <a:pt x="94285" y="46557"/>
                  </a:lnTo>
                  <a:cubicBezTo>
                    <a:pt x="90989" y="30163"/>
                    <a:pt x="78461" y="20983"/>
                    <a:pt x="60659" y="20983"/>
                  </a:cubicBezTo>
                  <a:cubicBezTo>
                    <a:pt x="44835" y="20983"/>
                    <a:pt x="29670" y="31475"/>
                    <a:pt x="25714" y="46557"/>
                  </a:cubicBezTo>
                  <a:close/>
                </a:path>
              </a:pathLst>
            </a:custGeom>
            <a:solidFill>
              <a:srgbClr val="00363D"/>
            </a:solidFill>
            <a:ln>
              <a:noFill/>
            </a:ln>
          </p:spPr>
          <p:txBody>
            <a:bodyPr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14132717" y="3726655"/>
              <a:ext cx="107100" cy="114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696"/>
                  </a:moveTo>
                  <a:lnTo>
                    <a:pt x="26666" y="2696"/>
                  </a:lnTo>
                  <a:lnTo>
                    <a:pt x="26666" y="17528"/>
                  </a:lnTo>
                  <a:cubicBezTo>
                    <a:pt x="36296" y="6067"/>
                    <a:pt x="51111" y="0"/>
                    <a:pt x="66666" y="0"/>
                  </a:cubicBezTo>
                  <a:cubicBezTo>
                    <a:pt x="99259" y="0"/>
                    <a:pt x="119259" y="18876"/>
                    <a:pt x="119259" y="50561"/>
                  </a:cubicBezTo>
                  <a:lnTo>
                    <a:pt x="119259" y="119325"/>
                  </a:lnTo>
                  <a:lnTo>
                    <a:pt x="91111" y="119325"/>
                  </a:lnTo>
                  <a:lnTo>
                    <a:pt x="91111" y="53258"/>
                  </a:lnTo>
                  <a:cubicBezTo>
                    <a:pt x="91111" y="34382"/>
                    <a:pt x="80740" y="21573"/>
                    <a:pt x="60000" y="21573"/>
                  </a:cubicBezTo>
                  <a:cubicBezTo>
                    <a:pt x="41481" y="21573"/>
                    <a:pt x="27407" y="34382"/>
                    <a:pt x="27407" y="54606"/>
                  </a:cubicBezTo>
                  <a:lnTo>
                    <a:pt x="27407" y="119325"/>
                  </a:lnTo>
                  <a:lnTo>
                    <a:pt x="0" y="119325"/>
                  </a:lnTo>
                  <a:lnTo>
                    <a:pt x="0" y="2696"/>
                  </a:lnTo>
                </a:path>
              </a:pathLst>
            </a:custGeom>
            <a:solidFill>
              <a:srgbClr val="00363D"/>
            </a:solidFill>
            <a:ln>
              <a:noFill/>
            </a:ln>
          </p:spPr>
          <p:txBody>
            <a:bodyPr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14249400" y="3688555"/>
              <a:ext cx="69000" cy="15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1148"/>
                  </a:moveTo>
                  <a:lnTo>
                    <a:pt x="34285" y="31148"/>
                  </a:lnTo>
                  <a:lnTo>
                    <a:pt x="34285" y="10212"/>
                  </a:lnTo>
                  <a:lnTo>
                    <a:pt x="77714" y="0"/>
                  </a:lnTo>
                  <a:lnTo>
                    <a:pt x="77714" y="31148"/>
                  </a:lnTo>
                  <a:lnTo>
                    <a:pt x="118857" y="31148"/>
                  </a:lnTo>
                  <a:lnTo>
                    <a:pt x="118857" y="48510"/>
                  </a:lnTo>
                  <a:lnTo>
                    <a:pt x="77714" y="48510"/>
                  </a:lnTo>
                  <a:lnTo>
                    <a:pt x="77714" y="83744"/>
                  </a:lnTo>
                  <a:cubicBezTo>
                    <a:pt x="77714" y="100085"/>
                    <a:pt x="83428" y="102127"/>
                    <a:pt x="118857" y="102127"/>
                  </a:cubicBezTo>
                  <a:lnTo>
                    <a:pt x="118857" y="119489"/>
                  </a:lnTo>
                  <a:lnTo>
                    <a:pt x="113142" y="119489"/>
                  </a:lnTo>
                  <a:cubicBezTo>
                    <a:pt x="52571" y="119489"/>
                    <a:pt x="34285" y="111319"/>
                    <a:pt x="34285" y="83234"/>
                  </a:cubicBezTo>
                  <a:lnTo>
                    <a:pt x="34285" y="48000"/>
                  </a:lnTo>
                  <a:lnTo>
                    <a:pt x="0" y="48000"/>
                  </a:lnTo>
                  <a:lnTo>
                    <a:pt x="0" y="31148"/>
                  </a:lnTo>
                </a:path>
              </a:pathLst>
            </a:custGeom>
            <a:solidFill>
              <a:srgbClr val="00363D"/>
            </a:solidFill>
            <a:ln>
              <a:noFill/>
            </a:ln>
          </p:spPr>
          <p:txBody>
            <a:bodyPr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14327980" y="3726655"/>
              <a:ext cx="119100" cy="119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62" y="59672"/>
                  </a:moveTo>
                  <a:cubicBezTo>
                    <a:pt x="0" y="27540"/>
                    <a:pt x="25856" y="655"/>
                    <a:pt x="58342" y="0"/>
                  </a:cubicBezTo>
                  <a:cubicBezTo>
                    <a:pt x="59005" y="0"/>
                    <a:pt x="59668" y="0"/>
                    <a:pt x="59668" y="0"/>
                  </a:cubicBezTo>
                  <a:cubicBezTo>
                    <a:pt x="93480" y="0"/>
                    <a:pt x="119337" y="24918"/>
                    <a:pt x="119337" y="58360"/>
                  </a:cubicBezTo>
                  <a:lnTo>
                    <a:pt x="119337" y="67540"/>
                  </a:lnTo>
                  <a:lnTo>
                    <a:pt x="23867" y="67540"/>
                  </a:lnTo>
                  <a:cubicBezTo>
                    <a:pt x="27182" y="84590"/>
                    <a:pt x="41104" y="97049"/>
                    <a:pt x="60994" y="97049"/>
                  </a:cubicBezTo>
                  <a:cubicBezTo>
                    <a:pt x="75580" y="97704"/>
                    <a:pt x="88839" y="89836"/>
                    <a:pt x="94806" y="76065"/>
                  </a:cubicBezTo>
                  <a:lnTo>
                    <a:pt x="115359" y="87213"/>
                  </a:lnTo>
                  <a:cubicBezTo>
                    <a:pt x="105414" y="107540"/>
                    <a:pt x="84198" y="119344"/>
                    <a:pt x="60994" y="118688"/>
                  </a:cubicBezTo>
                  <a:cubicBezTo>
                    <a:pt x="24530" y="118688"/>
                    <a:pt x="662" y="93114"/>
                    <a:pt x="662" y="59672"/>
                  </a:cubicBezTo>
                  <a:close/>
                  <a:moveTo>
                    <a:pt x="24530" y="46557"/>
                  </a:moveTo>
                  <a:lnTo>
                    <a:pt x="93480" y="46557"/>
                  </a:lnTo>
                  <a:cubicBezTo>
                    <a:pt x="90165" y="30163"/>
                    <a:pt x="77569" y="20983"/>
                    <a:pt x="59668" y="20983"/>
                  </a:cubicBezTo>
                  <a:cubicBezTo>
                    <a:pt x="43756" y="20983"/>
                    <a:pt x="29171" y="31475"/>
                    <a:pt x="24530" y="46557"/>
                  </a:cubicBezTo>
                  <a:close/>
                </a:path>
              </a:pathLst>
            </a:custGeom>
            <a:solidFill>
              <a:srgbClr val="00363D"/>
            </a:solidFill>
            <a:ln>
              <a:noFill/>
            </a:ln>
          </p:spPr>
          <p:txBody>
            <a:bodyPr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14466092" y="3729037"/>
              <a:ext cx="69000" cy="11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41886" y="0"/>
                  </a:lnTo>
                  <a:lnTo>
                    <a:pt x="41886" y="18514"/>
                  </a:lnTo>
                  <a:cubicBezTo>
                    <a:pt x="53207" y="6171"/>
                    <a:pt x="72452" y="0"/>
                    <a:pt x="100754" y="0"/>
                  </a:cubicBezTo>
                  <a:lnTo>
                    <a:pt x="118867" y="0"/>
                  </a:lnTo>
                  <a:lnTo>
                    <a:pt x="118867" y="24685"/>
                  </a:lnTo>
                  <a:lnTo>
                    <a:pt x="92830" y="24685"/>
                  </a:lnTo>
                  <a:cubicBezTo>
                    <a:pt x="57735" y="24685"/>
                    <a:pt x="41886" y="35657"/>
                    <a:pt x="41886" y="60342"/>
                  </a:cubicBezTo>
                  <a:lnTo>
                    <a:pt x="41886" y="119314"/>
                  </a:lnTo>
                  <a:lnTo>
                    <a:pt x="0" y="119314"/>
                  </a:lnTo>
                  <a:lnTo>
                    <a:pt x="0" y="0"/>
                  </a:lnTo>
                </a:path>
              </a:pathLst>
            </a:custGeom>
            <a:solidFill>
              <a:srgbClr val="00363D"/>
            </a:solidFill>
            <a:ln>
              <a:noFill/>
            </a:ln>
          </p:spPr>
          <p:txBody>
            <a:bodyPr wrap="square" lIns="137150" tIns="68550" rIns="137150" bIns="6855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">
    <p:bg>
      <p:bgPr>
        <a:solidFill>
          <a:schemeClr val="dk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933450" y="742950"/>
            <a:ext cx="14820900" cy="4838700"/>
          </a:xfrm>
          <a:prstGeom prst="rect">
            <a:avLst/>
          </a:prstGeom>
        </p:spPr>
        <p:txBody>
          <a:bodyPr wrap="square" lIns="137150" tIns="137150" rIns="137150" bIns="137150" anchor="b" anchorCtr="0"/>
          <a:lstStyle>
            <a:lvl1pPr lvl="0" rtl="0">
              <a:spcBef>
                <a:spcPts val="0"/>
              </a:spcBef>
              <a:buNone/>
              <a:defRPr sz="10000" b="1"/>
            </a:lvl1pPr>
            <a:lvl2pPr lvl="1" rtl="0">
              <a:spcBef>
                <a:spcPts val="0"/>
              </a:spcBef>
              <a:buNone/>
              <a:defRPr sz="12000"/>
            </a:lvl2pPr>
            <a:lvl3pPr lvl="2" rtl="0">
              <a:spcBef>
                <a:spcPts val="0"/>
              </a:spcBef>
              <a:buNone/>
              <a:defRPr sz="12000"/>
            </a:lvl3pPr>
            <a:lvl4pPr lvl="3" rtl="0">
              <a:spcBef>
                <a:spcPts val="0"/>
              </a:spcBef>
              <a:buNone/>
              <a:defRPr sz="12000"/>
            </a:lvl4pPr>
            <a:lvl5pPr lvl="4" rtl="0">
              <a:spcBef>
                <a:spcPts val="0"/>
              </a:spcBef>
              <a:buNone/>
              <a:defRPr sz="12000"/>
            </a:lvl5pPr>
            <a:lvl6pPr lvl="5" rtl="0">
              <a:spcBef>
                <a:spcPts val="0"/>
              </a:spcBef>
              <a:buNone/>
              <a:defRPr sz="12000"/>
            </a:lvl6pPr>
            <a:lvl7pPr lvl="6" rtl="0">
              <a:spcBef>
                <a:spcPts val="0"/>
              </a:spcBef>
              <a:buNone/>
              <a:defRPr sz="12000"/>
            </a:lvl7pPr>
            <a:lvl8pPr lvl="7" rtl="0">
              <a:spcBef>
                <a:spcPts val="0"/>
              </a:spcBef>
              <a:buNone/>
              <a:defRPr sz="12000"/>
            </a:lvl8pPr>
            <a:lvl9pPr lvl="8" rtl="0">
              <a:spcBef>
                <a:spcPts val="0"/>
              </a:spcBef>
              <a:buNone/>
              <a:defRPr sz="120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704850" y="5276850"/>
            <a:ext cx="15049500" cy="1028700"/>
          </a:xfrm>
          <a:prstGeom prst="rect">
            <a:avLst/>
          </a:prstGeom>
        </p:spPr>
        <p:txBody>
          <a:bodyPr wrap="square" lIns="137150" tIns="137150" rIns="137150" bIns="137150" anchor="t" anchorCtr="0"/>
          <a:lstStyle>
            <a:lvl1pPr lvl="0" rtl="0">
              <a:spcBef>
                <a:spcPts val="0"/>
              </a:spcBef>
              <a:buNone/>
              <a:defRPr sz="3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 sz="3800"/>
            </a:lvl2pPr>
            <a:lvl3pPr lvl="2" rtl="0">
              <a:spcBef>
                <a:spcPts val="0"/>
              </a:spcBef>
              <a:buNone/>
              <a:defRPr sz="3800"/>
            </a:lvl3pPr>
            <a:lvl4pPr lvl="3" rtl="0">
              <a:spcBef>
                <a:spcPts val="0"/>
              </a:spcBef>
              <a:buNone/>
              <a:defRPr sz="3800"/>
            </a:lvl4pPr>
            <a:lvl5pPr lvl="4" rtl="0">
              <a:spcBef>
                <a:spcPts val="0"/>
              </a:spcBef>
              <a:buNone/>
              <a:defRPr sz="3800"/>
            </a:lvl5pPr>
            <a:lvl6pPr lvl="5" rtl="0">
              <a:spcBef>
                <a:spcPts val="0"/>
              </a:spcBef>
              <a:buNone/>
              <a:defRPr sz="3800"/>
            </a:lvl6pPr>
            <a:lvl7pPr lvl="6" rtl="0">
              <a:spcBef>
                <a:spcPts val="0"/>
              </a:spcBef>
              <a:buNone/>
              <a:defRPr sz="3800"/>
            </a:lvl7pPr>
            <a:lvl8pPr lvl="7" rtl="0">
              <a:spcBef>
                <a:spcPts val="0"/>
              </a:spcBef>
              <a:buNone/>
              <a:defRPr sz="3800"/>
            </a:lvl8pPr>
            <a:lvl9pPr lvl="8" rtl="0">
              <a:spcBef>
                <a:spcPts val="0"/>
              </a:spcBef>
              <a:buNone/>
              <a:defRPr sz="3800"/>
            </a:lvl9pPr>
          </a:lstStyle>
          <a:p>
            <a:endParaRPr/>
          </a:p>
        </p:txBody>
      </p:sp>
      <p:grpSp>
        <p:nvGrpSpPr>
          <p:cNvPr id="13" name="Shape 13"/>
          <p:cNvGrpSpPr/>
          <p:nvPr/>
        </p:nvGrpSpPr>
        <p:grpSpPr>
          <a:xfrm>
            <a:off x="1104899" y="7899924"/>
            <a:ext cx="1181077" cy="1337691"/>
            <a:chOff x="512736" y="3441700"/>
            <a:chExt cx="1484325" cy="1681150"/>
          </a:xfrm>
        </p:grpSpPr>
        <p:sp>
          <p:nvSpPr>
            <p:cNvPr id="14" name="Shape 14"/>
            <p:cNvSpPr/>
            <p:nvPr/>
          </p:nvSpPr>
          <p:spPr>
            <a:xfrm>
              <a:off x="512736" y="3738561"/>
              <a:ext cx="685800" cy="828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37" y="0"/>
                  </a:moveTo>
                  <a:lnTo>
                    <a:pt x="119937" y="119947"/>
                  </a:lnTo>
                  <a:lnTo>
                    <a:pt x="0" y="119947"/>
                  </a:lnTo>
                  <a:lnTo>
                    <a:pt x="11993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514325" y="3441700"/>
              <a:ext cx="685800" cy="342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68" y="119874"/>
                  </a:moveTo>
                  <a:cubicBezTo>
                    <a:pt x="26834" y="119874"/>
                    <a:pt x="0" y="66232"/>
                    <a:pt x="0" y="0"/>
                  </a:cubicBezTo>
                  <a:lnTo>
                    <a:pt x="119937" y="0"/>
                  </a:lnTo>
                  <a:cubicBezTo>
                    <a:pt x="119937" y="66232"/>
                    <a:pt x="93102" y="119874"/>
                    <a:pt x="59968" y="1198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311250" y="4224336"/>
              <a:ext cx="685800" cy="342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9874"/>
                  </a:moveTo>
                  <a:cubicBezTo>
                    <a:pt x="0" y="53641"/>
                    <a:pt x="26785" y="0"/>
                    <a:pt x="59936" y="0"/>
                  </a:cubicBezTo>
                  <a:cubicBezTo>
                    <a:pt x="93025" y="0"/>
                    <a:pt x="119936" y="53641"/>
                    <a:pt x="119936" y="119874"/>
                  </a:cubicBezTo>
                  <a:lnTo>
                    <a:pt x="0" y="11987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1311250" y="3441700"/>
              <a:ext cx="685800" cy="828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9947"/>
                  </a:moveTo>
                  <a:lnTo>
                    <a:pt x="0" y="0"/>
                  </a:lnTo>
                  <a:lnTo>
                    <a:pt x="119937" y="0"/>
                  </a:lnTo>
                  <a:lnTo>
                    <a:pt x="0" y="11994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1395387" y="4921250"/>
              <a:ext cx="200100" cy="200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02" y="84172"/>
                  </a:moveTo>
                  <a:lnTo>
                    <a:pt x="110702" y="101223"/>
                  </a:lnTo>
                  <a:cubicBezTo>
                    <a:pt x="100108" y="111798"/>
                    <a:pt x="85837" y="119784"/>
                    <a:pt x="63351" y="119784"/>
                  </a:cubicBezTo>
                  <a:cubicBezTo>
                    <a:pt x="25081" y="119784"/>
                    <a:pt x="0" y="94316"/>
                    <a:pt x="0" y="60000"/>
                  </a:cubicBezTo>
                  <a:cubicBezTo>
                    <a:pt x="0" y="25683"/>
                    <a:pt x="25945" y="0"/>
                    <a:pt x="59891" y="0"/>
                  </a:cubicBezTo>
                  <a:cubicBezTo>
                    <a:pt x="98162" y="0"/>
                    <a:pt x="119783" y="29136"/>
                    <a:pt x="117621" y="69280"/>
                  </a:cubicBezTo>
                  <a:lnTo>
                    <a:pt x="27243" y="69280"/>
                  </a:lnTo>
                  <a:cubicBezTo>
                    <a:pt x="30486" y="85899"/>
                    <a:pt x="42378" y="96474"/>
                    <a:pt x="62918" y="96474"/>
                  </a:cubicBezTo>
                  <a:cubicBezTo>
                    <a:pt x="77621" y="96474"/>
                    <a:pt x="88648" y="90215"/>
                    <a:pt x="94702" y="84172"/>
                  </a:cubicBezTo>
                  <a:close/>
                  <a:moveTo>
                    <a:pt x="90378" y="50287"/>
                  </a:moveTo>
                  <a:cubicBezTo>
                    <a:pt x="88216" y="34964"/>
                    <a:pt x="78486" y="22877"/>
                    <a:pt x="59891" y="22877"/>
                  </a:cubicBezTo>
                  <a:cubicBezTo>
                    <a:pt x="42810" y="22877"/>
                    <a:pt x="30486" y="32589"/>
                    <a:pt x="27243" y="50287"/>
                  </a:cubicBezTo>
                  <a:lnTo>
                    <a:pt x="90378" y="502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512736" y="4926012"/>
              <a:ext cx="171300" cy="192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6448"/>
                  </a:moveTo>
                  <a:lnTo>
                    <a:pt x="81176" y="23327"/>
                  </a:lnTo>
                  <a:lnTo>
                    <a:pt x="2016" y="23327"/>
                  </a:lnTo>
                  <a:lnTo>
                    <a:pt x="2016" y="0"/>
                  </a:lnTo>
                  <a:lnTo>
                    <a:pt x="118739" y="0"/>
                  </a:lnTo>
                  <a:lnTo>
                    <a:pt x="118739" y="23775"/>
                  </a:lnTo>
                  <a:lnTo>
                    <a:pt x="37563" y="96897"/>
                  </a:lnTo>
                  <a:lnTo>
                    <a:pt x="119747" y="96897"/>
                  </a:lnTo>
                  <a:lnTo>
                    <a:pt x="119747" y="119775"/>
                  </a:lnTo>
                  <a:lnTo>
                    <a:pt x="0" y="119775"/>
                  </a:lnTo>
                  <a:lnTo>
                    <a:pt x="0" y="9644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708000" y="4921250"/>
              <a:ext cx="200100" cy="200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02" y="84172"/>
                  </a:moveTo>
                  <a:lnTo>
                    <a:pt x="110702" y="101223"/>
                  </a:lnTo>
                  <a:cubicBezTo>
                    <a:pt x="100108" y="111798"/>
                    <a:pt x="85837" y="119784"/>
                    <a:pt x="63567" y="119784"/>
                  </a:cubicBezTo>
                  <a:cubicBezTo>
                    <a:pt x="25081" y="119784"/>
                    <a:pt x="0" y="94316"/>
                    <a:pt x="0" y="60000"/>
                  </a:cubicBezTo>
                  <a:cubicBezTo>
                    <a:pt x="0" y="25683"/>
                    <a:pt x="25945" y="0"/>
                    <a:pt x="59891" y="0"/>
                  </a:cubicBezTo>
                  <a:cubicBezTo>
                    <a:pt x="98378" y="0"/>
                    <a:pt x="119783" y="29136"/>
                    <a:pt x="117621" y="69280"/>
                  </a:cubicBezTo>
                  <a:lnTo>
                    <a:pt x="27243" y="69280"/>
                  </a:lnTo>
                  <a:cubicBezTo>
                    <a:pt x="30918" y="85899"/>
                    <a:pt x="42378" y="96474"/>
                    <a:pt x="62918" y="96474"/>
                  </a:cubicBezTo>
                  <a:cubicBezTo>
                    <a:pt x="77621" y="96474"/>
                    <a:pt x="88648" y="90215"/>
                    <a:pt x="94702" y="84172"/>
                  </a:cubicBezTo>
                  <a:close/>
                  <a:moveTo>
                    <a:pt x="90378" y="50287"/>
                  </a:moveTo>
                  <a:cubicBezTo>
                    <a:pt x="88216" y="34964"/>
                    <a:pt x="78486" y="22877"/>
                    <a:pt x="59891" y="22877"/>
                  </a:cubicBezTo>
                  <a:cubicBezTo>
                    <a:pt x="42810" y="22877"/>
                    <a:pt x="30486" y="32589"/>
                    <a:pt x="27243" y="50287"/>
                  </a:cubicBezTo>
                  <a:lnTo>
                    <a:pt x="90378" y="502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1154087" y="4837112"/>
              <a:ext cx="2016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7214" y="35437"/>
                  </a:moveTo>
                  <a:cubicBezTo>
                    <a:pt x="72642" y="35437"/>
                    <a:pt x="87000" y="40152"/>
                    <a:pt x="95357" y="47604"/>
                  </a:cubicBezTo>
                  <a:lnTo>
                    <a:pt x="95357" y="0"/>
                  </a:lnTo>
                  <a:lnTo>
                    <a:pt x="119785" y="0"/>
                  </a:lnTo>
                  <a:lnTo>
                    <a:pt x="119785" y="118326"/>
                  </a:lnTo>
                  <a:lnTo>
                    <a:pt x="95357" y="118326"/>
                  </a:lnTo>
                  <a:lnTo>
                    <a:pt x="95357" y="107072"/>
                  </a:lnTo>
                  <a:cubicBezTo>
                    <a:pt x="86571" y="115133"/>
                    <a:pt x="72214" y="119847"/>
                    <a:pt x="56785" y="119847"/>
                  </a:cubicBezTo>
                  <a:cubicBezTo>
                    <a:pt x="28071" y="119847"/>
                    <a:pt x="0" y="103878"/>
                    <a:pt x="0" y="77718"/>
                  </a:cubicBezTo>
                  <a:cubicBezTo>
                    <a:pt x="0" y="51711"/>
                    <a:pt x="27642" y="35437"/>
                    <a:pt x="57214" y="35437"/>
                  </a:cubicBezTo>
                  <a:close/>
                  <a:moveTo>
                    <a:pt x="60857" y="51254"/>
                  </a:moveTo>
                  <a:cubicBezTo>
                    <a:pt x="40285" y="51254"/>
                    <a:pt x="24428" y="62813"/>
                    <a:pt x="24428" y="77718"/>
                  </a:cubicBezTo>
                  <a:cubicBezTo>
                    <a:pt x="24428" y="92623"/>
                    <a:pt x="40285" y="104030"/>
                    <a:pt x="60857" y="104030"/>
                  </a:cubicBezTo>
                  <a:cubicBezTo>
                    <a:pt x="81642" y="104030"/>
                    <a:pt x="97071" y="92319"/>
                    <a:pt x="97071" y="77718"/>
                  </a:cubicBezTo>
                  <a:cubicBezTo>
                    <a:pt x="97071" y="63117"/>
                    <a:pt x="81642" y="51254"/>
                    <a:pt x="60857" y="51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1617637" y="4921250"/>
              <a:ext cx="162000" cy="201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993" y="81857"/>
                  </a:moveTo>
                  <a:cubicBezTo>
                    <a:pt x="34743" y="92357"/>
                    <a:pt x="47305" y="98357"/>
                    <a:pt x="63608" y="98357"/>
                  </a:cubicBezTo>
                  <a:cubicBezTo>
                    <a:pt x="80979" y="98357"/>
                    <a:pt x="89799" y="91285"/>
                    <a:pt x="89799" y="83142"/>
                  </a:cubicBezTo>
                  <a:cubicBezTo>
                    <a:pt x="89799" y="73928"/>
                    <a:pt x="73496" y="71785"/>
                    <a:pt x="54788" y="69214"/>
                  </a:cubicBezTo>
                  <a:cubicBezTo>
                    <a:pt x="30467" y="65142"/>
                    <a:pt x="5345" y="58714"/>
                    <a:pt x="5345" y="35142"/>
                  </a:cubicBezTo>
                  <a:cubicBezTo>
                    <a:pt x="5345" y="17142"/>
                    <a:pt x="26458" y="0"/>
                    <a:pt x="60400" y="428"/>
                  </a:cubicBezTo>
                  <a:cubicBezTo>
                    <a:pt x="87126" y="428"/>
                    <a:pt x="106636" y="8785"/>
                    <a:pt x="118129" y="22714"/>
                  </a:cubicBezTo>
                  <a:lnTo>
                    <a:pt x="92472" y="34071"/>
                  </a:lnTo>
                  <a:cubicBezTo>
                    <a:pt x="86057" y="26357"/>
                    <a:pt x="74565" y="21000"/>
                    <a:pt x="60400" y="21000"/>
                  </a:cubicBezTo>
                  <a:cubicBezTo>
                    <a:pt x="44097" y="21000"/>
                    <a:pt x="35812" y="27642"/>
                    <a:pt x="35812" y="34500"/>
                  </a:cubicBezTo>
                  <a:cubicBezTo>
                    <a:pt x="35812" y="42857"/>
                    <a:pt x="48908" y="45000"/>
                    <a:pt x="69487" y="48642"/>
                  </a:cubicBezTo>
                  <a:cubicBezTo>
                    <a:pt x="93006" y="52500"/>
                    <a:pt x="119732" y="59142"/>
                    <a:pt x="119732" y="82714"/>
                  </a:cubicBezTo>
                  <a:cubicBezTo>
                    <a:pt x="119732" y="98357"/>
                    <a:pt x="102360" y="119785"/>
                    <a:pt x="62004" y="119357"/>
                  </a:cubicBezTo>
                  <a:cubicBezTo>
                    <a:pt x="33140" y="119357"/>
                    <a:pt x="11759" y="109714"/>
                    <a:pt x="0" y="93214"/>
                  </a:cubicBezTo>
                  <a:lnTo>
                    <a:pt x="26993" y="8185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1817662" y="4837112"/>
              <a:ext cx="179400" cy="281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9156" y="83337"/>
                  </a:moveTo>
                  <a:lnTo>
                    <a:pt x="26987" y="98433"/>
                  </a:lnTo>
                  <a:lnTo>
                    <a:pt x="26987" y="119845"/>
                  </a:lnTo>
                  <a:lnTo>
                    <a:pt x="0" y="119845"/>
                  </a:lnTo>
                  <a:lnTo>
                    <a:pt x="0" y="0"/>
                  </a:lnTo>
                  <a:lnTo>
                    <a:pt x="26987" y="0"/>
                  </a:lnTo>
                  <a:lnTo>
                    <a:pt x="26987" y="78408"/>
                  </a:lnTo>
                  <a:lnTo>
                    <a:pt x="85542" y="37894"/>
                  </a:lnTo>
                  <a:lnTo>
                    <a:pt x="118313" y="37894"/>
                  </a:lnTo>
                  <a:lnTo>
                    <a:pt x="68192" y="72708"/>
                  </a:lnTo>
                  <a:lnTo>
                    <a:pt x="119759" y="119845"/>
                  </a:lnTo>
                  <a:lnTo>
                    <a:pt x="88915" y="119845"/>
                  </a:lnTo>
                  <a:lnTo>
                    <a:pt x="49156" y="8333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941361" y="4921250"/>
              <a:ext cx="179400" cy="196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1208"/>
                  </a:moveTo>
                  <a:lnTo>
                    <a:pt x="0" y="119780"/>
                  </a:lnTo>
                  <a:lnTo>
                    <a:pt x="27895" y="119780"/>
                  </a:lnTo>
                  <a:lnTo>
                    <a:pt x="27895" y="54285"/>
                  </a:lnTo>
                  <a:cubicBezTo>
                    <a:pt x="27895" y="34945"/>
                    <a:pt x="40160" y="23296"/>
                    <a:pt x="60841" y="23296"/>
                  </a:cubicBezTo>
                  <a:cubicBezTo>
                    <a:pt x="81523" y="23296"/>
                    <a:pt x="91623" y="34945"/>
                    <a:pt x="91623" y="54285"/>
                  </a:cubicBezTo>
                  <a:lnTo>
                    <a:pt x="91623" y="119780"/>
                  </a:lnTo>
                  <a:lnTo>
                    <a:pt x="119759" y="119780"/>
                  </a:lnTo>
                  <a:lnTo>
                    <a:pt x="119759" y="51208"/>
                  </a:lnTo>
                  <a:cubicBezTo>
                    <a:pt x="119759" y="19340"/>
                    <a:pt x="92104" y="0"/>
                    <a:pt x="59879" y="0"/>
                  </a:cubicBezTo>
                  <a:cubicBezTo>
                    <a:pt x="27414" y="0"/>
                    <a:pt x="0" y="19340"/>
                    <a:pt x="0" y="5120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rge Statement Slide">
    <p:bg>
      <p:bgPr>
        <a:solidFill>
          <a:schemeClr val="dk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720425" y="1469500"/>
            <a:ext cx="16885200" cy="7347900"/>
          </a:xfrm>
          <a:prstGeom prst="rect">
            <a:avLst/>
          </a:prstGeom>
        </p:spPr>
        <p:txBody>
          <a:bodyPr wrap="square" lIns="137150" tIns="137150" rIns="137150" bIns="137150" anchor="ctr" anchorCtr="0"/>
          <a:lstStyle>
            <a:lvl1pPr lvl="0" rtl="0">
              <a:spcBef>
                <a:spcPts val="0"/>
              </a:spcBef>
              <a:buNone/>
              <a:defRPr sz="7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 sz="7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None/>
              <a:defRPr sz="7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None/>
              <a:defRPr sz="7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None/>
              <a:defRPr sz="7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None/>
              <a:defRPr sz="7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None/>
              <a:defRPr sz="7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None/>
              <a:defRPr sz="7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None/>
              <a:defRPr sz="7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Agenda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-19050"/>
            <a:ext cx="18288000" cy="1055400"/>
          </a:xfrm>
          <a:prstGeom prst="rect">
            <a:avLst/>
          </a:prstGeom>
          <a:solidFill>
            <a:srgbClr val="03353D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50" tIns="91450" rIns="91450" bIns="914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19100" y="-19050"/>
            <a:ext cx="17213400" cy="1055400"/>
          </a:xfrm>
          <a:prstGeom prst="rect">
            <a:avLst/>
          </a:prstGeom>
        </p:spPr>
        <p:txBody>
          <a:bodyPr wrap="square" lIns="137150" tIns="137150" rIns="137150" bIns="137150" anchor="ctr" anchorCtr="0"/>
          <a:lstStyle>
            <a:lvl1pPr lvl="0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133350" y="1010950"/>
            <a:ext cx="17499000" cy="690600"/>
          </a:xfrm>
          <a:prstGeom prst="rect">
            <a:avLst/>
          </a:prstGeom>
        </p:spPr>
        <p:txBody>
          <a:bodyPr wrap="square" lIns="137150" tIns="137150" rIns="137150" bIns="137150" anchor="ctr" anchorCtr="0"/>
          <a:lstStyle>
            <a:lvl1pPr lvl="0">
              <a:spcBef>
                <a:spcPts val="0"/>
              </a:spcBef>
              <a:buNone/>
              <a:defRPr sz="3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grpSp>
        <p:nvGrpSpPr>
          <p:cNvPr id="68" name="Shape 68"/>
          <p:cNvGrpSpPr/>
          <p:nvPr/>
        </p:nvGrpSpPr>
        <p:grpSpPr>
          <a:xfrm>
            <a:off x="566798" y="9658259"/>
            <a:ext cx="351253" cy="266463"/>
            <a:chOff x="557731" y="9423025"/>
            <a:chExt cx="605297" cy="459181"/>
          </a:xfrm>
        </p:grpSpPr>
        <p:sp>
          <p:nvSpPr>
            <p:cNvPr id="69" name="Shape 69"/>
            <p:cNvSpPr/>
            <p:nvPr/>
          </p:nvSpPr>
          <p:spPr>
            <a:xfrm>
              <a:off x="557731" y="9544106"/>
              <a:ext cx="279600" cy="3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37" y="0"/>
                  </a:moveTo>
                  <a:lnTo>
                    <a:pt x="119937" y="119947"/>
                  </a:lnTo>
                  <a:lnTo>
                    <a:pt x="0" y="119947"/>
                  </a:lnTo>
                  <a:lnTo>
                    <a:pt x="119937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558379" y="9423025"/>
              <a:ext cx="279600" cy="139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68" y="119874"/>
                  </a:moveTo>
                  <a:cubicBezTo>
                    <a:pt x="26834" y="119874"/>
                    <a:pt x="0" y="66232"/>
                    <a:pt x="0" y="0"/>
                  </a:cubicBezTo>
                  <a:lnTo>
                    <a:pt x="119937" y="0"/>
                  </a:lnTo>
                  <a:cubicBezTo>
                    <a:pt x="119937" y="66232"/>
                    <a:pt x="93102" y="119874"/>
                    <a:pt x="59968" y="11987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883428" y="9742240"/>
              <a:ext cx="279600" cy="139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9874"/>
                  </a:moveTo>
                  <a:cubicBezTo>
                    <a:pt x="0" y="53641"/>
                    <a:pt x="26785" y="0"/>
                    <a:pt x="59936" y="0"/>
                  </a:cubicBezTo>
                  <a:cubicBezTo>
                    <a:pt x="93025" y="0"/>
                    <a:pt x="119936" y="53641"/>
                    <a:pt x="119936" y="119874"/>
                  </a:cubicBezTo>
                  <a:lnTo>
                    <a:pt x="0" y="119874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883428" y="9423025"/>
              <a:ext cx="279600" cy="3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9947"/>
                  </a:moveTo>
                  <a:lnTo>
                    <a:pt x="0" y="0"/>
                  </a:lnTo>
                  <a:lnTo>
                    <a:pt x="119937" y="0"/>
                  </a:lnTo>
                  <a:lnTo>
                    <a:pt x="0" y="119947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152675" y="1869550"/>
            <a:ext cx="14439900" cy="1055400"/>
          </a:xfrm>
          <a:prstGeom prst="rect">
            <a:avLst/>
          </a:prstGeom>
        </p:spPr>
        <p:txBody>
          <a:bodyPr wrap="square" lIns="137150" tIns="137150" rIns="137150" bIns="13715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152675" y="3256750"/>
            <a:ext cx="14439900" cy="1055400"/>
          </a:xfrm>
          <a:prstGeom prst="rect">
            <a:avLst/>
          </a:prstGeom>
        </p:spPr>
        <p:txBody>
          <a:bodyPr wrap="square" lIns="137150" tIns="137150" rIns="137150" bIns="13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4"/>
          </p:nvPr>
        </p:nvSpPr>
        <p:spPr>
          <a:xfrm>
            <a:off x="152675" y="4643950"/>
            <a:ext cx="14439900" cy="1055400"/>
          </a:xfrm>
          <a:prstGeom prst="rect">
            <a:avLst/>
          </a:prstGeom>
        </p:spPr>
        <p:txBody>
          <a:bodyPr wrap="square" lIns="137150" tIns="137150" rIns="137150" bIns="13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5"/>
          </p:nvPr>
        </p:nvSpPr>
        <p:spPr>
          <a:xfrm>
            <a:off x="152675" y="6031150"/>
            <a:ext cx="14439900" cy="1055400"/>
          </a:xfrm>
          <a:prstGeom prst="rect">
            <a:avLst/>
          </a:prstGeom>
        </p:spPr>
        <p:txBody>
          <a:bodyPr wrap="square" lIns="137150" tIns="137150" rIns="137150" bIns="13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6"/>
          </p:nvPr>
        </p:nvSpPr>
        <p:spPr>
          <a:xfrm>
            <a:off x="152675" y="7418350"/>
            <a:ext cx="14439900" cy="1055400"/>
          </a:xfrm>
          <a:prstGeom prst="rect">
            <a:avLst/>
          </a:prstGeom>
        </p:spPr>
        <p:txBody>
          <a:bodyPr wrap="square" lIns="137150" tIns="137150" rIns="137150" bIns="13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Subtitle Conten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0" y="-19050"/>
            <a:ext cx="18288000" cy="1055400"/>
          </a:xfrm>
          <a:prstGeom prst="rect">
            <a:avLst/>
          </a:prstGeom>
          <a:solidFill>
            <a:srgbClr val="03353D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50" tIns="91450" rIns="91450" bIns="914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19100" y="-19050"/>
            <a:ext cx="17213400" cy="1055400"/>
          </a:xfrm>
          <a:prstGeom prst="rect">
            <a:avLst/>
          </a:prstGeom>
        </p:spPr>
        <p:txBody>
          <a:bodyPr wrap="square" lIns="137150" tIns="137150" rIns="137150" bIns="137150" anchor="ctr" anchorCtr="0"/>
          <a:lstStyle>
            <a:lvl1pPr lvl="0" rtl="0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133350" y="1010950"/>
            <a:ext cx="17499000" cy="690600"/>
          </a:xfrm>
          <a:prstGeom prst="rect">
            <a:avLst/>
          </a:prstGeom>
        </p:spPr>
        <p:txBody>
          <a:bodyPr wrap="square" lIns="137150" tIns="137150" rIns="137150" bIns="137150" anchor="ctr" anchorCtr="0"/>
          <a:lstStyle>
            <a:lvl1pPr lvl="0" rtl="0">
              <a:spcBef>
                <a:spcPts val="0"/>
              </a:spcBef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2"/>
          </p:nvPr>
        </p:nvSpPr>
        <p:spPr>
          <a:xfrm>
            <a:off x="419100" y="1701550"/>
            <a:ext cx="17213400" cy="7690200"/>
          </a:xfrm>
          <a:prstGeom prst="rect">
            <a:avLst/>
          </a:prstGeom>
        </p:spPr>
        <p:txBody>
          <a:bodyPr wrap="square" lIns="137150" tIns="137150" rIns="137150" bIns="137150" anchor="t" anchorCtr="0"/>
          <a:lstStyle>
            <a:lvl1pPr lvl="0" rtl="0">
              <a:spcBef>
                <a:spcPts val="0"/>
              </a:spcBef>
              <a:buSzPct val="100000"/>
              <a:buFont typeface="Proxima Nova"/>
              <a:defRPr sz="3000"/>
            </a:lvl1pPr>
            <a:lvl2pPr lvl="1" rtl="0">
              <a:spcBef>
                <a:spcPts val="0"/>
              </a:spcBef>
              <a:buSzPct val="100000"/>
              <a:buFont typeface="Proxima Nova"/>
              <a:defRPr sz="3000"/>
            </a:lvl2pPr>
            <a:lvl3pPr lvl="2" rtl="0">
              <a:spcBef>
                <a:spcPts val="0"/>
              </a:spcBef>
              <a:buSzPct val="100000"/>
              <a:buFont typeface="Proxima Nova"/>
              <a:defRPr sz="3000"/>
            </a:lvl3pPr>
            <a:lvl4pPr lvl="3" rtl="0">
              <a:spcBef>
                <a:spcPts val="0"/>
              </a:spcBef>
              <a:buSzPct val="100000"/>
              <a:buFont typeface="Proxima Nova"/>
              <a:defRPr sz="3000"/>
            </a:lvl4pPr>
            <a:lvl5pPr lvl="4" rtl="0">
              <a:spcBef>
                <a:spcPts val="0"/>
              </a:spcBef>
              <a:buSzPct val="100000"/>
              <a:buFont typeface="Proxima Nova"/>
              <a:defRPr sz="3000"/>
            </a:lvl5pPr>
            <a:lvl6pPr lvl="5" rtl="0">
              <a:spcBef>
                <a:spcPts val="0"/>
              </a:spcBef>
              <a:buSzPct val="100000"/>
              <a:buFont typeface="Proxima Nova"/>
              <a:defRPr sz="30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SzPct val="100000"/>
              <a:buFont typeface="Proxima Nova"/>
              <a:defRPr sz="30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SzPct val="100000"/>
              <a:buFont typeface="Proxima Nova"/>
              <a:defRPr sz="30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SzPct val="100000"/>
              <a:buFont typeface="Proxima Nova"/>
              <a:defRPr sz="30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66798" y="9658259"/>
            <a:ext cx="351253" cy="266463"/>
            <a:chOff x="557731" y="9423025"/>
            <a:chExt cx="605297" cy="459181"/>
          </a:xfrm>
        </p:grpSpPr>
        <p:sp>
          <p:nvSpPr>
            <p:cNvPr id="112" name="Shape 112"/>
            <p:cNvSpPr/>
            <p:nvPr/>
          </p:nvSpPr>
          <p:spPr>
            <a:xfrm>
              <a:off x="557731" y="9544106"/>
              <a:ext cx="279600" cy="3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37" y="0"/>
                  </a:moveTo>
                  <a:lnTo>
                    <a:pt x="119937" y="119947"/>
                  </a:lnTo>
                  <a:lnTo>
                    <a:pt x="0" y="119947"/>
                  </a:lnTo>
                  <a:lnTo>
                    <a:pt x="119937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558379" y="9423025"/>
              <a:ext cx="279600" cy="139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68" y="119874"/>
                  </a:moveTo>
                  <a:cubicBezTo>
                    <a:pt x="26834" y="119874"/>
                    <a:pt x="0" y="66232"/>
                    <a:pt x="0" y="0"/>
                  </a:cubicBezTo>
                  <a:lnTo>
                    <a:pt x="119937" y="0"/>
                  </a:lnTo>
                  <a:cubicBezTo>
                    <a:pt x="119937" y="66232"/>
                    <a:pt x="93102" y="119874"/>
                    <a:pt x="59968" y="11987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883428" y="9742240"/>
              <a:ext cx="279600" cy="139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9874"/>
                  </a:moveTo>
                  <a:cubicBezTo>
                    <a:pt x="0" y="53641"/>
                    <a:pt x="26785" y="0"/>
                    <a:pt x="59936" y="0"/>
                  </a:cubicBezTo>
                  <a:cubicBezTo>
                    <a:pt x="93025" y="0"/>
                    <a:pt x="119936" y="53641"/>
                    <a:pt x="119936" y="119874"/>
                  </a:cubicBezTo>
                  <a:lnTo>
                    <a:pt x="0" y="119874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883428" y="9423025"/>
              <a:ext cx="279600" cy="3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9947"/>
                  </a:moveTo>
                  <a:lnTo>
                    <a:pt x="0" y="0"/>
                  </a:lnTo>
                  <a:lnTo>
                    <a:pt x="119937" y="0"/>
                  </a:lnTo>
                  <a:lnTo>
                    <a:pt x="0" y="119947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Image Lef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0" y="-19050"/>
            <a:ext cx="18288000" cy="1055400"/>
          </a:xfrm>
          <a:prstGeom prst="rect">
            <a:avLst/>
          </a:prstGeom>
          <a:solidFill>
            <a:srgbClr val="03353D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50" tIns="91450" rIns="91450" bIns="914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19100" y="-19050"/>
            <a:ext cx="17213400" cy="1055400"/>
          </a:xfrm>
          <a:prstGeom prst="rect">
            <a:avLst/>
          </a:prstGeom>
        </p:spPr>
        <p:txBody>
          <a:bodyPr wrap="square" lIns="137150" tIns="137150" rIns="137150" bIns="137150" anchor="ctr" anchorCtr="0"/>
          <a:lstStyle>
            <a:lvl1pPr lvl="0" rtl="0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subTitle" idx="1"/>
          </p:nvPr>
        </p:nvSpPr>
        <p:spPr>
          <a:xfrm>
            <a:off x="133350" y="1010950"/>
            <a:ext cx="17499000" cy="690600"/>
          </a:xfrm>
          <a:prstGeom prst="rect">
            <a:avLst/>
          </a:prstGeom>
        </p:spPr>
        <p:txBody>
          <a:bodyPr wrap="square" lIns="137150" tIns="137150" rIns="137150" bIns="137150" anchor="ctr" anchorCtr="0"/>
          <a:lstStyle>
            <a:lvl1pPr lvl="0" rtl="0">
              <a:spcBef>
                <a:spcPts val="0"/>
              </a:spcBef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grpSp>
        <p:nvGrpSpPr>
          <p:cNvPr id="156" name="Shape 156"/>
          <p:cNvGrpSpPr/>
          <p:nvPr/>
        </p:nvGrpSpPr>
        <p:grpSpPr>
          <a:xfrm>
            <a:off x="566798" y="9658259"/>
            <a:ext cx="351253" cy="266463"/>
            <a:chOff x="557731" y="9423025"/>
            <a:chExt cx="605297" cy="459181"/>
          </a:xfrm>
        </p:grpSpPr>
        <p:sp>
          <p:nvSpPr>
            <p:cNvPr id="157" name="Shape 157"/>
            <p:cNvSpPr/>
            <p:nvPr/>
          </p:nvSpPr>
          <p:spPr>
            <a:xfrm>
              <a:off x="557731" y="9544106"/>
              <a:ext cx="279600" cy="3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37" y="0"/>
                  </a:moveTo>
                  <a:lnTo>
                    <a:pt x="119937" y="119947"/>
                  </a:lnTo>
                  <a:lnTo>
                    <a:pt x="0" y="119947"/>
                  </a:lnTo>
                  <a:lnTo>
                    <a:pt x="119937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558379" y="9423025"/>
              <a:ext cx="279600" cy="139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68" y="119874"/>
                  </a:moveTo>
                  <a:cubicBezTo>
                    <a:pt x="26834" y="119874"/>
                    <a:pt x="0" y="66232"/>
                    <a:pt x="0" y="0"/>
                  </a:cubicBezTo>
                  <a:lnTo>
                    <a:pt x="119937" y="0"/>
                  </a:lnTo>
                  <a:cubicBezTo>
                    <a:pt x="119937" y="66232"/>
                    <a:pt x="93102" y="119874"/>
                    <a:pt x="59968" y="11987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883428" y="9742240"/>
              <a:ext cx="279600" cy="139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9874"/>
                  </a:moveTo>
                  <a:cubicBezTo>
                    <a:pt x="0" y="53641"/>
                    <a:pt x="26785" y="0"/>
                    <a:pt x="59936" y="0"/>
                  </a:cubicBezTo>
                  <a:cubicBezTo>
                    <a:pt x="93025" y="0"/>
                    <a:pt x="119936" y="53641"/>
                    <a:pt x="119936" y="119874"/>
                  </a:cubicBezTo>
                  <a:lnTo>
                    <a:pt x="0" y="119874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883428" y="9423025"/>
              <a:ext cx="279600" cy="3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9947"/>
                  </a:moveTo>
                  <a:lnTo>
                    <a:pt x="0" y="0"/>
                  </a:lnTo>
                  <a:lnTo>
                    <a:pt x="119937" y="0"/>
                  </a:lnTo>
                  <a:lnTo>
                    <a:pt x="0" y="119947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" name="Shape 161"/>
          <p:cNvSpPr txBox="1">
            <a:spLocks noGrp="1"/>
          </p:cNvSpPr>
          <p:nvPr>
            <p:ph type="body" idx="2"/>
          </p:nvPr>
        </p:nvSpPr>
        <p:spPr>
          <a:xfrm>
            <a:off x="11937250" y="1701550"/>
            <a:ext cx="5847600" cy="7690200"/>
          </a:xfrm>
          <a:prstGeom prst="rect">
            <a:avLst/>
          </a:prstGeom>
        </p:spPr>
        <p:txBody>
          <a:bodyPr wrap="square" lIns="137150" tIns="137150" rIns="137150" bIns="137150" anchor="t" anchorCtr="0"/>
          <a:lstStyle>
            <a:lvl1pPr lvl="0" rtl="0">
              <a:spcBef>
                <a:spcPts val="0"/>
              </a:spcBef>
              <a:buSzPct val="100000"/>
              <a:buFont typeface="Proxima Nova"/>
              <a:defRPr sz="3600"/>
            </a:lvl1pPr>
            <a:lvl2pPr lvl="1" rtl="0">
              <a:spcBef>
                <a:spcPts val="0"/>
              </a:spcBef>
              <a:buSzPct val="100000"/>
              <a:buFont typeface="Proxima Nova"/>
              <a:defRPr sz="3600"/>
            </a:lvl2pPr>
            <a:lvl3pPr lvl="2" rtl="0">
              <a:spcBef>
                <a:spcPts val="0"/>
              </a:spcBef>
              <a:buSzPct val="100000"/>
              <a:buFont typeface="Proxima Nova"/>
              <a:defRPr sz="3600"/>
            </a:lvl3pPr>
            <a:lvl4pPr lvl="3" rtl="0">
              <a:spcBef>
                <a:spcPts val="0"/>
              </a:spcBef>
              <a:buSzPct val="100000"/>
              <a:buFont typeface="Proxima Nova"/>
              <a:defRPr sz="3600"/>
            </a:lvl4pPr>
            <a:lvl5pPr lvl="4" rtl="0">
              <a:spcBef>
                <a:spcPts val="0"/>
              </a:spcBef>
              <a:buSzPct val="100000"/>
              <a:buFont typeface="Proxima Nova"/>
              <a:defRPr sz="3600"/>
            </a:lvl5pPr>
            <a:lvl6pPr lvl="5" rtl="0">
              <a:spcBef>
                <a:spcPts val="0"/>
              </a:spcBef>
              <a:buSzPct val="100000"/>
              <a:buFont typeface="Proxima Nova"/>
              <a:defRPr sz="3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SzPct val="100000"/>
              <a:buFont typeface="Proxima Nova"/>
              <a:defRPr sz="3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SzPct val="100000"/>
              <a:buFont typeface="Proxima Nova"/>
              <a:defRPr sz="3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SzPct val="100000"/>
              <a:buFont typeface="Proxima Nova"/>
              <a:defRPr sz="3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gue Message">
    <p:bg>
      <p:bgPr>
        <a:solidFill>
          <a:schemeClr val="accent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933450" y="742950"/>
            <a:ext cx="14820900" cy="4838700"/>
          </a:xfrm>
          <a:prstGeom prst="rect">
            <a:avLst/>
          </a:prstGeom>
        </p:spPr>
        <p:txBody>
          <a:bodyPr wrap="square" lIns="137150" tIns="137150" rIns="137150" bIns="137150" anchor="b" anchorCtr="0"/>
          <a:lstStyle>
            <a:lvl1pPr lvl="0">
              <a:spcBef>
                <a:spcPts val="0"/>
              </a:spcBef>
              <a:buNone/>
              <a:defRPr sz="8000"/>
            </a:lvl1pPr>
            <a:lvl2pPr lvl="1">
              <a:spcBef>
                <a:spcPts val="0"/>
              </a:spcBef>
              <a:buNone/>
              <a:defRPr sz="12000"/>
            </a:lvl2pPr>
            <a:lvl3pPr lvl="2">
              <a:spcBef>
                <a:spcPts val="0"/>
              </a:spcBef>
              <a:buNone/>
              <a:defRPr sz="12000"/>
            </a:lvl3pPr>
            <a:lvl4pPr lvl="3">
              <a:spcBef>
                <a:spcPts val="0"/>
              </a:spcBef>
              <a:buNone/>
              <a:defRPr sz="12000"/>
            </a:lvl4pPr>
            <a:lvl5pPr lvl="4">
              <a:spcBef>
                <a:spcPts val="0"/>
              </a:spcBef>
              <a:buNone/>
              <a:defRPr sz="12000"/>
            </a:lvl5pPr>
            <a:lvl6pPr lvl="5">
              <a:spcBef>
                <a:spcPts val="0"/>
              </a:spcBef>
              <a:buNone/>
              <a:defRPr sz="12000"/>
            </a:lvl6pPr>
            <a:lvl7pPr lvl="6">
              <a:spcBef>
                <a:spcPts val="0"/>
              </a:spcBef>
              <a:buNone/>
              <a:defRPr sz="12000"/>
            </a:lvl7pPr>
            <a:lvl8pPr lvl="7">
              <a:spcBef>
                <a:spcPts val="0"/>
              </a:spcBef>
              <a:buNone/>
              <a:defRPr sz="12000"/>
            </a:lvl8pPr>
            <a:lvl9pPr lvl="8">
              <a:spcBef>
                <a:spcPts val="0"/>
              </a:spcBef>
              <a:buNone/>
              <a:defRPr sz="12000"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subTitle" idx="1"/>
          </p:nvPr>
        </p:nvSpPr>
        <p:spPr>
          <a:xfrm>
            <a:off x="704850" y="5276850"/>
            <a:ext cx="15049500" cy="1028700"/>
          </a:xfrm>
          <a:prstGeom prst="rect">
            <a:avLst/>
          </a:prstGeom>
        </p:spPr>
        <p:txBody>
          <a:bodyPr wrap="square" lIns="137150" tIns="137150" rIns="137150" bIns="137150" anchor="t" anchorCtr="0"/>
          <a:lstStyle>
            <a:lvl1pPr lvl="0">
              <a:spcBef>
                <a:spcPts val="0"/>
              </a:spcBef>
              <a:buNone/>
              <a:defRPr sz="3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None/>
              <a:defRPr sz="3800"/>
            </a:lvl2pPr>
            <a:lvl3pPr lvl="2">
              <a:spcBef>
                <a:spcPts val="0"/>
              </a:spcBef>
              <a:buNone/>
              <a:defRPr sz="3800"/>
            </a:lvl3pPr>
            <a:lvl4pPr lvl="3">
              <a:spcBef>
                <a:spcPts val="0"/>
              </a:spcBef>
              <a:buNone/>
              <a:defRPr sz="3800"/>
            </a:lvl4pPr>
            <a:lvl5pPr lvl="4">
              <a:spcBef>
                <a:spcPts val="0"/>
              </a:spcBef>
              <a:buNone/>
              <a:defRPr sz="3800"/>
            </a:lvl5pPr>
            <a:lvl6pPr lvl="5">
              <a:spcBef>
                <a:spcPts val="0"/>
              </a:spcBef>
              <a:buNone/>
              <a:defRPr sz="3800"/>
            </a:lvl6pPr>
            <a:lvl7pPr lvl="6">
              <a:spcBef>
                <a:spcPts val="0"/>
              </a:spcBef>
              <a:buNone/>
              <a:defRPr sz="3800"/>
            </a:lvl7pPr>
            <a:lvl8pPr lvl="7">
              <a:spcBef>
                <a:spcPts val="0"/>
              </a:spcBef>
              <a:buNone/>
              <a:defRPr sz="3800"/>
            </a:lvl8pPr>
            <a:lvl9pPr lvl="8">
              <a:spcBef>
                <a:spcPts val="0"/>
              </a:spcBef>
              <a:buNone/>
              <a:defRPr sz="3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gue Explore">
    <p:bg>
      <p:bgPr>
        <a:solidFill>
          <a:schemeClr val="accent2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933450" y="742950"/>
            <a:ext cx="14820900" cy="4838700"/>
          </a:xfrm>
          <a:prstGeom prst="rect">
            <a:avLst/>
          </a:prstGeom>
        </p:spPr>
        <p:txBody>
          <a:bodyPr wrap="square" lIns="137150" tIns="137150" rIns="137150" bIns="137150" anchor="b" anchorCtr="0"/>
          <a:lstStyle>
            <a:lvl1pPr lvl="0" rtl="0">
              <a:spcBef>
                <a:spcPts val="0"/>
              </a:spcBef>
              <a:buNone/>
              <a:defRPr sz="8000"/>
            </a:lvl1pPr>
            <a:lvl2pPr lvl="1" rtl="0">
              <a:spcBef>
                <a:spcPts val="0"/>
              </a:spcBef>
              <a:buNone/>
              <a:defRPr sz="12000"/>
            </a:lvl2pPr>
            <a:lvl3pPr lvl="2" rtl="0">
              <a:spcBef>
                <a:spcPts val="0"/>
              </a:spcBef>
              <a:buNone/>
              <a:defRPr sz="12000"/>
            </a:lvl3pPr>
            <a:lvl4pPr lvl="3" rtl="0">
              <a:spcBef>
                <a:spcPts val="0"/>
              </a:spcBef>
              <a:buNone/>
              <a:defRPr sz="12000"/>
            </a:lvl4pPr>
            <a:lvl5pPr lvl="4" rtl="0">
              <a:spcBef>
                <a:spcPts val="0"/>
              </a:spcBef>
              <a:buNone/>
              <a:defRPr sz="12000"/>
            </a:lvl5pPr>
            <a:lvl6pPr lvl="5" rtl="0">
              <a:spcBef>
                <a:spcPts val="0"/>
              </a:spcBef>
              <a:buNone/>
              <a:defRPr sz="12000"/>
            </a:lvl6pPr>
            <a:lvl7pPr lvl="6" rtl="0">
              <a:spcBef>
                <a:spcPts val="0"/>
              </a:spcBef>
              <a:buNone/>
              <a:defRPr sz="12000"/>
            </a:lvl7pPr>
            <a:lvl8pPr lvl="7" rtl="0">
              <a:spcBef>
                <a:spcPts val="0"/>
              </a:spcBef>
              <a:buNone/>
              <a:defRPr sz="12000"/>
            </a:lvl8pPr>
            <a:lvl9pPr lvl="8" rtl="0">
              <a:spcBef>
                <a:spcPts val="0"/>
              </a:spcBef>
              <a:buNone/>
              <a:defRPr sz="12000"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subTitle" idx="1"/>
          </p:nvPr>
        </p:nvSpPr>
        <p:spPr>
          <a:xfrm>
            <a:off x="704850" y="5276850"/>
            <a:ext cx="15049500" cy="1028700"/>
          </a:xfrm>
          <a:prstGeom prst="rect">
            <a:avLst/>
          </a:prstGeom>
        </p:spPr>
        <p:txBody>
          <a:bodyPr wrap="square" lIns="137150" tIns="137150" rIns="137150" bIns="137150" anchor="t" anchorCtr="0"/>
          <a:lstStyle>
            <a:lvl1pPr lvl="0" rtl="0">
              <a:spcBef>
                <a:spcPts val="0"/>
              </a:spcBef>
              <a:buNone/>
              <a:defRPr sz="3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 sz="3800"/>
            </a:lvl2pPr>
            <a:lvl3pPr lvl="2" rtl="0">
              <a:spcBef>
                <a:spcPts val="0"/>
              </a:spcBef>
              <a:buNone/>
              <a:defRPr sz="3800"/>
            </a:lvl3pPr>
            <a:lvl4pPr lvl="3" rtl="0">
              <a:spcBef>
                <a:spcPts val="0"/>
              </a:spcBef>
              <a:buNone/>
              <a:defRPr sz="3800"/>
            </a:lvl4pPr>
            <a:lvl5pPr lvl="4" rtl="0">
              <a:spcBef>
                <a:spcPts val="0"/>
              </a:spcBef>
              <a:buNone/>
              <a:defRPr sz="3800"/>
            </a:lvl5pPr>
            <a:lvl6pPr lvl="5" rtl="0">
              <a:spcBef>
                <a:spcPts val="0"/>
              </a:spcBef>
              <a:buNone/>
              <a:defRPr sz="3800"/>
            </a:lvl6pPr>
            <a:lvl7pPr lvl="6" rtl="0">
              <a:spcBef>
                <a:spcPts val="0"/>
              </a:spcBef>
              <a:buNone/>
              <a:defRPr sz="3800"/>
            </a:lvl7pPr>
            <a:lvl8pPr lvl="7" rtl="0">
              <a:spcBef>
                <a:spcPts val="0"/>
              </a:spcBef>
              <a:buNone/>
              <a:defRPr sz="3800"/>
            </a:lvl8pPr>
            <a:lvl9pPr lvl="8" rtl="0">
              <a:spcBef>
                <a:spcPts val="0"/>
              </a:spcBef>
              <a:buNone/>
              <a:defRPr sz="3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gue Connect">
    <p:bg>
      <p:bgPr>
        <a:solidFill>
          <a:schemeClr val="accent4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933450" y="742950"/>
            <a:ext cx="14820900" cy="4838700"/>
          </a:xfrm>
          <a:prstGeom prst="rect">
            <a:avLst/>
          </a:prstGeom>
        </p:spPr>
        <p:txBody>
          <a:bodyPr wrap="square" lIns="137150" tIns="137150" rIns="137150" bIns="137150" anchor="b" anchorCtr="0"/>
          <a:lstStyle>
            <a:lvl1pPr lvl="0" rtl="0">
              <a:spcBef>
                <a:spcPts val="0"/>
              </a:spcBef>
              <a:buNone/>
              <a:defRPr sz="8000"/>
            </a:lvl1pPr>
            <a:lvl2pPr lvl="1" rtl="0">
              <a:spcBef>
                <a:spcPts val="0"/>
              </a:spcBef>
              <a:buNone/>
              <a:defRPr sz="12000"/>
            </a:lvl2pPr>
            <a:lvl3pPr lvl="2" rtl="0">
              <a:spcBef>
                <a:spcPts val="0"/>
              </a:spcBef>
              <a:buNone/>
              <a:defRPr sz="12000"/>
            </a:lvl3pPr>
            <a:lvl4pPr lvl="3" rtl="0">
              <a:spcBef>
                <a:spcPts val="0"/>
              </a:spcBef>
              <a:buNone/>
              <a:defRPr sz="12000"/>
            </a:lvl4pPr>
            <a:lvl5pPr lvl="4" rtl="0">
              <a:spcBef>
                <a:spcPts val="0"/>
              </a:spcBef>
              <a:buNone/>
              <a:defRPr sz="12000"/>
            </a:lvl5pPr>
            <a:lvl6pPr lvl="5" rtl="0">
              <a:spcBef>
                <a:spcPts val="0"/>
              </a:spcBef>
              <a:buNone/>
              <a:defRPr sz="12000"/>
            </a:lvl6pPr>
            <a:lvl7pPr lvl="6" rtl="0">
              <a:spcBef>
                <a:spcPts val="0"/>
              </a:spcBef>
              <a:buNone/>
              <a:defRPr sz="12000"/>
            </a:lvl7pPr>
            <a:lvl8pPr lvl="7" rtl="0">
              <a:spcBef>
                <a:spcPts val="0"/>
              </a:spcBef>
              <a:buNone/>
              <a:defRPr sz="12000"/>
            </a:lvl8pPr>
            <a:lvl9pPr lvl="8" rtl="0">
              <a:spcBef>
                <a:spcPts val="0"/>
              </a:spcBef>
              <a:buNone/>
              <a:defRPr sz="120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1"/>
          </p:nvPr>
        </p:nvSpPr>
        <p:spPr>
          <a:xfrm>
            <a:off x="704850" y="5276850"/>
            <a:ext cx="15049500" cy="1028700"/>
          </a:xfrm>
          <a:prstGeom prst="rect">
            <a:avLst/>
          </a:prstGeom>
        </p:spPr>
        <p:txBody>
          <a:bodyPr wrap="square" lIns="137150" tIns="137150" rIns="137150" bIns="137150" anchor="t" anchorCtr="0"/>
          <a:lstStyle>
            <a:lvl1pPr lvl="0" rtl="0">
              <a:spcBef>
                <a:spcPts val="0"/>
              </a:spcBef>
              <a:buNone/>
              <a:defRPr sz="3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 sz="3800"/>
            </a:lvl2pPr>
            <a:lvl3pPr lvl="2" rtl="0">
              <a:spcBef>
                <a:spcPts val="0"/>
              </a:spcBef>
              <a:buNone/>
              <a:defRPr sz="3800"/>
            </a:lvl3pPr>
            <a:lvl4pPr lvl="3" rtl="0">
              <a:spcBef>
                <a:spcPts val="0"/>
              </a:spcBef>
              <a:buNone/>
              <a:defRPr sz="3800"/>
            </a:lvl4pPr>
            <a:lvl5pPr lvl="4" rtl="0">
              <a:spcBef>
                <a:spcPts val="0"/>
              </a:spcBef>
              <a:buNone/>
              <a:defRPr sz="3800"/>
            </a:lvl5pPr>
            <a:lvl6pPr lvl="5" rtl="0">
              <a:spcBef>
                <a:spcPts val="0"/>
              </a:spcBef>
              <a:buNone/>
              <a:defRPr sz="3800"/>
            </a:lvl6pPr>
            <a:lvl7pPr lvl="6" rtl="0">
              <a:spcBef>
                <a:spcPts val="0"/>
              </a:spcBef>
              <a:buNone/>
              <a:defRPr sz="3800"/>
            </a:lvl7pPr>
            <a:lvl8pPr lvl="7" rtl="0">
              <a:spcBef>
                <a:spcPts val="0"/>
              </a:spcBef>
              <a:buNone/>
              <a:defRPr sz="3800"/>
            </a:lvl8pPr>
            <a:lvl9pPr lvl="8" rtl="0">
              <a:spcBef>
                <a:spcPts val="0"/>
              </a:spcBef>
              <a:buNone/>
              <a:defRPr sz="3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01375" y="547700"/>
            <a:ext cx="16885200" cy="1988400"/>
          </a:xfrm>
          <a:prstGeom prst="rect">
            <a:avLst/>
          </a:prstGeom>
          <a:noFill/>
          <a:ln>
            <a:noFill/>
          </a:ln>
        </p:spPr>
        <p:txBody>
          <a:bodyPr wrap="square" lIns="137150" tIns="137150" rIns="137150" bIns="137150" anchor="ctr" anchorCtr="0"/>
          <a:lstStyle>
            <a:lvl1pPr marL="0" marR="0" lvl="0" indent="-69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Proxima Nova"/>
              <a:buNone/>
              <a:defRPr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indent="0">
              <a:spcBef>
                <a:spcPts val="0"/>
              </a:spcBef>
              <a:buSzPct val="78571"/>
              <a:buNone/>
              <a:defRPr sz="2800"/>
            </a:lvl2pPr>
            <a:lvl3pPr lvl="2" indent="0">
              <a:spcBef>
                <a:spcPts val="0"/>
              </a:spcBef>
              <a:buSzPct val="78571"/>
              <a:buNone/>
              <a:defRPr sz="2800"/>
            </a:lvl3pPr>
            <a:lvl4pPr lvl="3" indent="0">
              <a:spcBef>
                <a:spcPts val="0"/>
              </a:spcBef>
              <a:buSzPct val="78571"/>
              <a:buNone/>
              <a:defRPr sz="2800"/>
            </a:lvl4pPr>
            <a:lvl5pPr lvl="4" indent="0">
              <a:spcBef>
                <a:spcPts val="0"/>
              </a:spcBef>
              <a:buSzPct val="78571"/>
              <a:buNone/>
              <a:defRPr sz="2800"/>
            </a:lvl5pPr>
            <a:lvl6pPr lvl="5" indent="0">
              <a:spcBef>
                <a:spcPts val="0"/>
              </a:spcBef>
              <a:buSzPct val="78571"/>
              <a:buNone/>
              <a:defRPr sz="2800"/>
            </a:lvl6pPr>
            <a:lvl7pPr lvl="6" indent="0">
              <a:spcBef>
                <a:spcPts val="0"/>
              </a:spcBef>
              <a:buSzPct val="78571"/>
              <a:buNone/>
              <a:defRPr sz="2800"/>
            </a:lvl7pPr>
            <a:lvl8pPr lvl="7" indent="0">
              <a:spcBef>
                <a:spcPts val="0"/>
              </a:spcBef>
              <a:buSzPct val="78571"/>
              <a:buNone/>
              <a:defRPr sz="2800"/>
            </a:lvl8pPr>
            <a:lvl9pPr lvl="8" indent="0">
              <a:spcBef>
                <a:spcPts val="0"/>
              </a:spcBef>
              <a:buSzPct val="78571"/>
              <a:buNone/>
              <a:defRPr sz="2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257300" y="1773987"/>
            <a:ext cx="15773400" cy="6526800"/>
          </a:xfrm>
          <a:prstGeom prst="rect">
            <a:avLst/>
          </a:prstGeom>
          <a:noFill/>
          <a:ln>
            <a:noFill/>
          </a:ln>
        </p:spPr>
        <p:txBody>
          <a:bodyPr wrap="square" lIns="137150" tIns="137150" rIns="137150" bIns="137150" anchor="t" anchorCtr="0"/>
          <a:lstStyle>
            <a:lvl1pPr marL="355600" marR="0" lvl="0" indent="-76200" algn="l" rtl="0">
              <a:lnSpc>
                <a:spcPct val="90000"/>
              </a:lnSpc>
              <a:spcBef>
                <a:spcPts val="1600"/>
              </a:spcBef>
              <a:buClr>
                <a:schemeClr val="dk1"/>
              </a:buClr>
              <a:buSzPct val="100000"/>
              <a:buFont typeface="Proxima Nova"/>
              <a:buChar char="•"/>
              <a:defRPr sz="36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041400" marR="0" lvl="1" indent="-1270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Proxima Nova"/>
              <a:buChar char="•"/>
              <a:defRPr sz="36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727200" marR="0" lvl="2" indent="-1524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Proxima Nova"/>
              <a:buChar char="•"/>
              <a:defRPr sz="36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13000" marR="0" lvl="3" indent="-1778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Proxima Nova"/>
              <a:buChar char="•"/>
              <a:defRPr sz="36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98800" marR="0" lvl="4" indent="-1778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Proxima Nova"/>
              <a:buChar char="•"/>
              <a:defRPr sz="36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3784600" marR="0" lvl="5" indent="-1778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Proxima Nova"/>
              <a:buChar char="•"/>
              <a:defRPr sz="36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4470400" marR="0" lvl="6" indent="-1778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Proxima Nova"/>
              <a:buChar char="•"/>
              <a:defRPr sz="36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5156200" marR="0" lvl="7" indent="-1778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Proxima Nova"/>
              <a:buChar char="•"/>
              <a:defRPr sz="36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5842000" marR="0" lvl="8" indent="-1778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Proxima Nova"/>
              <a:buChar char="•"/>
              <a:defRPr sz="36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60" r:id="rId5"/>
    <p:sldLayoutId id="2147483664" r:id="rId6"/>
    <p:sldLayoutId id="2147483666" r:id="rId7"/>
    <p:sldLayoutId id="2147483667" r:id="rId8"/>
    <p:sldLayoutId id="2147483669" r:id="rId9"/>
    <p:sldLayoutId id="2147483670" r:id="rId10"/>
    <p:sldLayoutId id="2147483672" r:id="rId11"/>
    <p:sldLayoutId id="214748367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hosted.org/airflow" TargetMode="External"/><Relationship Id="rId4" Type="http://schemas.openxmlformats.org/officeDocument/2006/relationships/hyperlink" Target="https://github.com/apache/incubator-airflow" TargetMode="External"/><Relationship Id="rId5" Type="http://schemas.openxmlformats.org/officeDocument/2006/relationships/hyperlink" Target="https://gitter.im/apache/incubator-airflow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 txBox="1">
            <a:spLocks noGrp="1"/>
          </p:cNvSpPr>
          <p:nvPr>
            <p:ph type="title"/>
          </p:nvPr>
        </p:nvSpPr>
        <p:spPr>
          <a:xfrm>
            <a:off x="933450" y="742950"/>
            <a:ext cx="14820900" cy="4838700"/>
          </a:xfrm>
          <a:prstGeom prst="rect">
            <a:avLst/>
          </a:prstGeom>
        </p:spPr>
        <p:txBody>
          <a:bodyPr wrap="square" lIns="137150" tIns="137150" rIns="137150" bIns="13715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Moving Data with Apache Airflow at </a:t>
            </a:r>
            <a:r>
              <a:rPr lang="en" dirty="0" err="1" smtClean="0"/>
              <a:t>Zendesk</a:t>
            </a:r>
            <a:endParaRPr lang="en" dirty="0"/>
          </a:p>
        </p:txBody>
      </p:sp>
      <p:sp>
        <p:nvSpPr>
          <p:cNvPr id="757" name="Shape 757"/>
          <p:cNvSpPr txBox="1">
            <a:spLocks noGrp="1"/>
          </p:cNvSpPr>
          <p:nvPr>
            <p:ph type="subTitle" idx="4294967295"/>
          </p:nvPr>
        </p:nvSpPr>
        <p:spPr>
          <a:xfrm>
            <a:off x="704850" y="5276850"/>
            <a:ext cx="10344300" cy="1028700"/>
          </a:xfrm>
          <a:prstGeom prst="rect">
            <a:avLst/>
          </a:prstGeom>
        </p:spPr>
        <p:txBody>
          <a:bodyPr wrap="square" lIns="137150" tIns="137150" rIns="137150" bIns="13715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Resources and Guidelines</a:t>
            </a:r>
          </a:p>
        </p:txBody>
      </p:sp>
      <p:sp>
        <p:nvSpPr>
          <p:cNvPr id="758" name="Shape 758"/>
          <p:cNvSpPr txBox="1">
            <a:spLocks noGrp="1"/>
          </p:cNvSpPr>
          <p:nvPr>
            <p:ph type="subTitle" idx="1"/>
          </p:nvPr>
        </p:nvSpPr>
        <p:spPr>
          <a:xfrm>
            <a:off x="704849" y="5276850"/>
            <a:ext cx="16296791" cy="1028700"/>
          </a:xfrm>
          <a:prstGeom prst="rect">
            <a:avLst/>
          </a:prstGeom>
        </p:spPr>
        <p:txBody>
          <a:bodyPr wrap="square" lIns="137150" tIns="137150" rIns="137150" bIns="13715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An overview of Airflow and how we use it at </a:t>
            </a:r>
            <a:r>
              <a:rPr lang="en-US" dirty="0" err="1" smtClean="0"/>
              <a:t>Zendesk</a:t>
            </a:r>
            <a:r>
              <a:rPr lang="en-US" dirty="0" smtClean="0"/>
              <a:t> for data engineering</a:t>
            </a:r>
          </a:p>
          <a:p>
            <a:pPr lvl="0" rtl="0">
              <a:spcBef>
                <a:spcPts val="0"/>
              </a:spcBef>
              <a:buNone/>
            </a:pP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Pitt Fagan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21 September 2017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4516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 txBox="1">
            <a:spLocks noGrp="1"/>
          </p:cNvSpPr>
          <p:nvPr>
            <p:ph type="title"/>
          </p:nvPr>
        </p:nvSpPr>
        <p:spPr>
          <a:xfrm>
            <a:off x="419100" y="-19050"/>
            <a:ext cx="17213400" cy="1055400"/>
          </a:xfrm>
          <a:prstGeom prst="rect">
            <a:avLst/>
          </a:prstGeom>
        </p:spPr>
        <p:txBody>
          <a:bodyPr wrap="square" lIns="137150" tIns="137150" rIns="137150" bIns="13715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Apache Airflow</a:t>
            </a:r>
            <a:endParaRPr lang="en" dirty="0"/>
          </a:p>
        </p:txBody>
      </p:sp>
      <p:sp>
        <p:nvSpPr>
          <p:cNvPr id="937" name="Shape 937"/>
          <p:cNvSpPr txBox="1">
            <a:spLocks noGrp="1"/>
          </p:cNvSpPr>
          <p:nvPr>
            <p:ph type="subTitle" idx="1"/>
          </p:nvPr>
        </p:nvSpPr>
        <p:spPr>
          <a:xfrm>
            <a:off x="133350" y="1010950"/>
            <a:ext cx="17499000" cy="690600"/>
          </a:xfrm>
          <a:prstGeom prst="rect">
            <a:avLst/>
          </a:prstGeom>
        </p:spPr>
        <p:txBody>
          <a:bodyPr wrap="square" lIns="137150" tIns="137150" rIns="137150" bIns="13715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General Architecture </a:t>
            </a:r>
            <a:r>
              <a:rPr lang="mr-IN" dirty="0" smtClean="0"/>
              <a:t>–</a:t>
            </a:r>
            <a:r>
              <a:rPr lang="en-US" dirty="0" smtClean="0"/>
              <a:t> Controlling the DAG</a:t>
            </a:r>
            <a:endParaRPr lang="en" dirty="0"/>
          </a:p>
        </p:txBody>
      </p:sp>
      <p:sp>
        <p:nvSpPr>
          <p:cNvPr id="938" name="Shape 938"/>
          <p:cNvSpPr txBox="1">
            <a:spLocks noGrp="1"/>
          </p:cNvSpPr>
          <p:nvPr>
            <p:ph type="body" idx="2"/>
          </p:nvPr>
        </p:nvSpPr>
        <p:spPr>
          <a:xfrm>
            <a:off x="419100" y="1701550"/>
            <a:ext cx="17213400" cy="7690200"/>
          </a:xfrm>
          <a:prstGeom prst="rect">
            <a:avLst/>
          </a:prstGeom>
        </p:spPr>
        <p:txBody>
          <a:bodyPr wrap="square" lIns="137150" tIns="137150" rIns="137150" bIns="137150" anchor="t" anchorCtr="0">
            <a:noAutofit/>
          </a:bodyPr>
          <a:lstStyle/>
          <a:p>
            <a:r>
              <a:rPr lang="en-US" sz="6000" dirty="0" smtClean="0"/>
              <a:t> </a:t>
            </a:r>
            <a:r>
              <a:rPr lang="en-US" sz="6000" dirty="0"/>
              <a:t>Linear DAGs are the simplest variant</a:t>
            </a:r>
          </a:p>
          <a:p>
            <a:r>
              <a:rPr lang="en-US" sz="6000" dirty="0" smtClean="0"/>
              <a:t> Branching </a:t>
            </a:r>
            <a:r>
              <a:rPr lang="en-US" sz="6000" dirty="0"/>
              <a:t>logic - using the </a:t>
            </a:r>
            <a:r>
              <a:rPr lang="en-US" sz="6000" dirty="0" err="1"/>
              <a:t>BranchPythonOperator</a:t>
            </a:r>
            <a:endParaRPr lang="en-US" sz="6000" dirty="0"/>
          </a:p>
          <a:p>
            <a:r>
              <a:rPr lang="en-US" sz="6000" dirty="0" smtClean="0"/>
              <a:t> Sub-</a:t>
            </a:r>
            <a:r>
              <a:rPr lang="en-US" sz="6000" dirty="0" err="1" smtClean="0"/>
              <a:t>dags</a:t>
            </a:r>
            <a:r>
              <a:rPr lang="en-US" sz="6000" dirty="0" smtClean="0"/>
              <a:t> </a:t>
            </a:r>
            <a:r>
              <a:rPr lang="en-US" sz="6000" dirty="0"/>
              <a:t>- useful for repeated </a:t>
            </a:r>
            <a:r>
              <a:rPr lang="en-US" sz="6000" dirty="0" smtClean="0"/>
              <a:t>patterns (where the </a:t>
            </a:r>
            <a:r>
              <a:rPr lang="en-US" sz="6000" dirty="0" err="1" smtClean="0"/>
              <a:t>subdag</a:t>
            </a:r>
            <a:r>
              <a:rPr lang="en-US" sz="6000" dirty="0" smtClean="0"/>
              <a:t> is returned from a function </a:t>
            </a:r>
          </a:p>
          <a:p>
            <a:r>
              <a:rPr lang="en-US" sz="6000" dirty="0"/>
              <a:t> </a:t>
            </a:r>
            <a:r>
              <a:rPr lang="en-US" sz="6000" dirty="0" smtClean="0"/>
              <a:t>SLAs </a:t>
            </a:r>
            <a:r>
              <a:rPr lang="en-US" sz="6000" dirty="0"/>
              <a:t>(Service Level </a:t>
            </a:r>
            <a:r>
              <a:rPr lang="en-US" sz="6000" dirty="0" smtClean="0"/>
              <a:t>Agreement) </a:t>
            </a:r>
            <a:r>
              <a:rPr lang="en-US" sz="6000" dirty="0"/>
              <a:t>- time-based checks on task success</a:t>
            </a:r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1601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 txBox="1">
            <a:spLocks noGrp="1"/>
          </p:cNvSpPr>
          <p:nvPr>
            <p:ph type="title"/>
          </p:nvPr>
        </p:nvSpPr>
        <p:spPr>
          <a:xfrm>
            <a:off x="419100" y="-19050"/>
            <a:ext cx="17213400" cy="1055400"/>
          </a:xfrm>
          <a:prstGeom prst="rect">
            <a:avLst/>
          </a:prstGeom>
        </p:spPr>
        <p:txBody>
          <a:bodyPr wrap="square" lIns="137150" tIns="137150" rIns="137150" bIns="13715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Apache Airflow</a:t>
            </a:r>
            <a:endParaRPr lang="en" dirty="0"/>
          </a:p>
        </p:txBody>
      </p:sp>
      <p:sp>
        <p:nvSpPr>
          <p:cNvPr id="937" name="Shape 937"/>
          <p:cNvSpPr txBox="1">
            <a:spLocks noGrp="1"/>
          </p:cNvSpPr>
          <p:nvPr>
            <p:ph type="subTitle" idx="1"/>
          </p:nvPr>
        </p:nvSpPr>
        <p:spPr>
          <a:xfrm>
            <a:off x="133350" y="1010950"/>
            <a:ext cx="17499000" cy="690600"/>
          </a:xfrm>
          <a:prstGeom prst="rect">
            <a:avLst/>
          </a:prstGeom>
        </p:spPr>
        <p:txBody>
          <a:bodyPr wrap="square" lIns="137150" tIns="137150" rIns="137150" bIns="13715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Running Airflow</a:t>
            </a:r>
            <a:endParaRPr lang="en" dirty="0"/>
          </a:p>
        </p:txBody>
      </p:sp>
      <p:sp>
        <p:nvSpPr>
          <p:cNvPr id="938" name="Shape 938"/>
          <p:cNvSpPr txBox="1">
            <a:spLocks noGrp="1"/>
          </p:cNvSpPr>
          <p:nvPr>
            <p:ph type="body" idx="2"/>
          </p:nvPr>
        </p:nvSpPr>
        <p:spPr>
          <a:xfrm>
            <a:off x="419100" y="1701550"/>
            <a:ext cx="17213400" cy="7690200"/>
          </a:xfrm>
          <a:prstGeom prst="rect">
            <a:avLst/>
          </a:prstGeom>
        </p:spPr>
        <p:txBody>
          <a:bodyPr wrap="square" lIns="137150" tIns="137150" rIns="137150" bIns="137150" anchor="t" anchorCtr="0">
            <a:noAutofit/>
          </a:bodyPr>
          <a:lstStyle/>
          <a:p>
            <a:r>
              <a:rPr lang="en-US" sz="6000" dirty="0" smtClean="0"/>
              <a:t> </a:t>
            </a:r>
            <a:r>
              <a:rPr lang="en-US" sz="6000" dirty="0"/>
              <a:t>Command line interface - full suite of commands: DAG operation, scheduling</a:t>
            </a:r>
          </a:p>
          <a:p>
            <a:r>
              <a:rPr lang="en-US" sz="6000" dirty="0" smtClean="0"/>
              <a:t> GUI </a:t>
            </a:r>
            <a:r>
              <a:rPr lang="en-US" sz="6000" dirty="0"/>
              <a:t>- Lots of functionality here </a:t>
            </a:r>
            <a:r>
              <a:rPr lang="en-US" sz="6000" dirty="0" smtClean="0"/>
              <a:t>(live demo coming up)</a:t>
            </a:r>
          </a:p>
          <a:p>
            <a:pPr lvl="2"/>
            <a:r>
              <a:rPr lang="en-US" sz="6000" dirty="0" smtClean="0"/>
              <a:t> 	Scheduling</a:t>
            </a:r>
          </a:p>
          <a:p>
            <a:pPr lvl="2"/>
            <a:r>
              <a:rPr lang="en-US" sz="6000" dirty="0" smtClean="0"/>
              <a:t> 	Dig into code</a:t>
            </a:r>
          </a:p>
          <a:p>
            <a:pPr lvl="2"/>
            <a:r>
              <a:rPr lang="en-US" sz="6000" dirty="0" smtClean="0"/>
              <a:t> 	Administration</a:t>
            </a:r>
          </a:p>
          <a:p>
            <a:pPr lvl="2"/>
            <a:r>
              <a:rPr lang="en-US" sz="6000" dirty="0" smtClean="0"/>
              <a:t> 	Activity history</a:t>
            </a:r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88251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4337"/>
            <a:ext cx="6144483" cy="5499312"/>
          </a:xfrm>
          <a:prstGeom prst="rect">
            <a:avLst/>
          </a:prstGeom>
        </p:spPr>
      </p:pic>
      <p:sp>
        <p:nvSpPr>
          <p:cNvPr id="8" name="Shape 990"/>
          <p:cNvSpPr txBox="1">
            <a:spLocks noGrp="1"/>
          </p:cNvSpPr>
          <p:nvPr>
            <p:ph type="title"/>
          </p:nvPr>
        </p:nvSpPr>
        <p:spPr>
          <a:xfrm>
            <a:off x="8408153" y="3642101"/>
            <a:ext cx="8624483" cy="1983783"/>
          </a:xfrm>
          <a:prstGeom prst="rect">
            <a:avLst/>
          </a:prstGeom>
        </p:spPr>
        <p:txBody>
          <a:bodyPr wrap="square" lIns="137150" tIns="137150" rIns="137150" bIns="13715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LIVE </a:t>
            </a:r>
            <a:r>
              <a:rPr lang="en-US" dirty="0" smtClean="0"/>
              <a:t>DEMO!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3936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 txBox="1">
            <a:spLocks noGrp="1"/>
          </p:cNvSpPr>
          <p:nvPr>
            <p:ph type="title"/>
          </p:nvPr>
        </p:nvSpPr>
        <p:spPr>
          <a:xfrm>
            <a:off x="419100" y="-19050"/>
            <a:ext cx="17213400" cy="1055400"/>
          </a:xfrm>
          <a:prstGeom prst="rect">
            <a:avLst/>
          </a:prstGeom>
        </p:spPr>
        <p:txBody>
          <a:bodyPr wrap="square" lIns="137150" tIns="137150" rIns="137150" bIns="13715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Apache Airflow</a:t>
            </a:r>
            <a:endParaRPr lang="en" dirty="0"/>
          </a:p>
        </p:txBody>
      </p:sp>
      <p:sp>
        <p:nvSpPr>
          <p:cNvPr id="937" name="Shape 937"/>
          <p:cNvSpPr txBox="1">
            <a:spLocks noGrp="1"/>
          </p:cNvSpPr>
          <p:nvPr>
            <p:ph type="subTitle" idx="1"/>
          </p:nvPr>
        </p:nvSpPr>
        <p:spPr>
          <a:xfrm>
            <a:off x="133350" y="1010950"/>
            <a:ext cx="17499000" cy="690600"/>
          </a:xfrm>
          <a:prstGeom prst="rect">
            <a:avLst/>
          </a:prstGeom>
        </p:spPr>
        <p:txBody>
          <a:bodyPr wrap="square" lIns="137150" tIns="137150" rIns="137150" bIns="137150" anchor="ctr" anchorCtr="0">
            <a:noAutofit/>
          </a:bodyPr>
          <a:lstStyle/>
          <a:p>
            <a:r>
              <a:rPr lang="en-US" dirty="0" smtClean="0"/>
              <a:t>Why </a:t>
            </a:r>
            <a:r>
              <a:rPr lang="en-US" dirty="0"/>
              <a:t>we use it at </a:t>
            </a:r>
            <a:r>
              <a:rPr lang="en-US" dirty="0" err="1" smtClean="0"/>
              <a:t>Zendesk</a:t>
            </a:r>
            <a:endParaRPr lang="en" dirty="0"/>
          </a:p>
        </p:txBody>
      </p:sp>
      <p:sp>
        <p:nvSpPr>
          <p:cNvPr id="938" name="Shape 938"/>
          <p:cNvSpPr txBox="1">
            <a:spLocks noGrp="1"/>
          </p:cNvSpPr>
          <p:nvPr>
            <p:ph type="body" idx="2"/>
          </p:nvPr>
        </p:nvSpPr>
        <p:spPr>
          <a:xfrm>
            <a:off x="419100" y="1701550"/>
            <a:ext cx="17213400" cy="7690200"/>
          </a:xfrm>
          <a:prstGeom prst="rect">
            <a:avLst/>
          </a:prstGeom>
        </p:spPr>
        <p:txBody>
          <a:bodyPr wrap="square" lIns="137150" tIns="137150" rIns="137150" bIns="137150" anchor="t" anchorCtr="0">
            <a:noAutofit/>
          </a:bodyPr>
          <a:lstStyle/>
          <a:p>
            <a:r>
              <a:rPr lang="en-US" sz="6000" dirty="0" smtClean="0"/>
              <a:t> Populate </a:t>
            </a:r>
            <a:r>
              <a:rPr lang="en-US" sz="6000" dirty="0" err="1"/>
              <a:t>BigQuery</a:t>
            </a:r>
            <a:r>
              <a:rPr lang="en-US" sz="6000" dirty="0"/>
              <a:t> (GCS data warehouse) with information from multiple third party applications used throughout company</a:t>
            </a:r>
          </a:p>
          <a:p>
            <a:pPr lvl="2"/>
            <a:r>
              <a:rPr lang="en-US" sz="4800" dirty="0" smtClean="0"/>
              <a:t> 	NetSuite</a:t>
            </a:r>
            <a:endParaRPr lang="en-US" sz="4800" dirty="0"/>
          </a:p>
          <a:p>
            <a:pPr lvl="2"/>
            <a:r>
              <a:rPr lang="en-US" sz="4800" dirty="0" smtClean="0"/>
              <a:t> 	HEAP</a:t>
            </a:r>
            <a:endParaRPr lang="en-US" sz="4800" dirty="0"/>
          </a:p>
          <a:p>
            <a:pPr lvl="2"/>
            <a:r>
              <a:rPr lang="en-US" sz="4800" dirty="0" smtClean="0"/>
              <a:t> 	</a:t>
            </a:r>
            <a:r>
              <a:rPr lang="en-US" sz="4800" dirty="0" err="1" smtClean="0"/>
              <a:t>Zuora</a:t>
            </a:r>
            <a:endParaRPr lang="en-US" sz="4800" dirty="0"/>
          </a:p>
          <a:p>
            <a:pPr lvl="2"/>
            <a:r>
              <a:rPr lang="en-US" sz="4800" dirty="0" smtClean="0"/>
              <a:t> 	</a:t>
            </a:r>
            <a:r>
              <a:rPr lang="en-US" sz="4800" dirty="0" smtClean="0"/>
              <a:t>Salesforce</a:t>
            </a:r>
          </a:p>
          <a:p>
            <a:pPr lvl="2"/>
            <a:r>
              <a:rPr lang="en-US" sz="4800" dirty="0"/>
              <a:t> </a:t>
            </a:r>
            <a:r>
              <a:rPr lang="en-US" sz="4800" dirty="0" smtClean="0"/>
              <a:t>     </a:t>
            </a:r>
            <a:r>
              <a:rPr lang="en-US" sz="4800" dirty="0" err="1" smtClean="0"/>
              <a:t>Bizible</a:t>
            </a:r>
            <a:endParaRPr lang="en-US" sz="4800" dirty="0"/>
          </a:p>
          <a:p>
            <a:pPr lvl="2"/>
            <a:r>
              <a:rPr lang="en-US" sz="4800" dirty="0" smtClean="0"/>
              <a:t> 	MySQL</a:t>
            </a:r>
            <a:endParaRPr lang="en-US" sz="4800" dirty="0"/>
          </a:p>
          <a:p>
            <a:pPr lvl="2"/>
            <a:r>
              <a:rPr lang="en-US" sz="4800" dirty="0" smtClean="0"/>
              <a:t> 	Hadoop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7503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 txBox="1">
            <a:spLocks noGrp="1"/>
          </p:cNvSpPr>
          <p:nvPr>
            <p:ph type="title"/>
          </p:nvPr>
        </p:nvSpPr>
        <p:spPr>
          <a:xfrm>
            <a:off x="419100" y="-19050"/>
            <a:ext cx="17213400" cy="1055400"/>
          </a:xfrm>
          <a:prstGeom prst="rect">
            <a:avLst/>
          </a:prstGeom>
        </p:spPr>
        <p:txBody>
          <a:bodyPr wrap="square" lIns="137150" tIns="137150" rIns="137150" bIns="13715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Apache Airflow</a:t>
            </a:r>
            <a:endParaRPr lang="en" dirty="0"/>
          </a:p>
        </p:txBody>
      </p:sp>
      <p:sp>
        <p:nvSpPr>
          <p:cNvPr id="937" name="Shape 937"/>
          <p:cNvSpPr txBox="1">
            <a:spLocks noGrp="1"/>
          </p:cNvSpPr>
          <p:nvPr>
            <p:ph type="subTitle" idx="1"/>
          </p:nvPr>
        </p:nvSpPr>
        <p:spPr>
          <a:xfrm>
            <a:off x="133350" y="1010950"/>
            <a:ext cx="17499000" cy="690600"/>
          </a:xfrm>
          <a:prstGeom prst="rect">
            <a:avLst/>
          </a:prstGeom>
        </p:spPr>
        <p:txBody>
          <a:bodyPr wrap="square" lIns="137150" tIns="137150" rIns="137150" bIns="137150" anchor="ctr" anchorCtr="0">
            <a:noAutofit/>
          </a:bodyPr>
          <a:lstStyle/>
          <a:p>
            <a:r>
              <a:rPr lang="en-US" dirty="0" smtClean="0"/>
              <a:t>Cloud implementation</a:t>
            </a:r>
            <a:endParaRPr lang="en" dirty="0"/>
          </a:p>
        </p:txBody>
      </p:sp>
      <p:sp>
        <p:nvSpPr>
          <p:cNvPr id="938" name="Shape 938"/>
          <p:cNvSpPr txBox="1">
            <a:spLocks noGrp="1"/>
          </p:cNvSpPr>
          <p:nvPr>
            <p:ph type="body" idx="2"/>
          </p:nvPr>
        </p:nvSpPr>
        <p:spPr>
          <a:xfrm>
            <a:off x="419100" y="1701550"/>
            <a:ext cx="17213400" cy="7690200"/>
          </a:xfrm>
          <a:prstGeom prst="rect">
            <a:avLst/>
          </a:prstGeom>
        </p:spPr>
        <p:txBody>
          <a:bodyPr wrap="square" lIns="137150" tIns="137150" rIns="137150" bIns="137150" anchor="t" anchorCtr="0">
            <a:noAutofit/>
          </a:bodyPr>
          <a:lstStyle/>
          <a:p>
            <a:r>
              <a:rPr lang="en-US" sz="4800" dirty="0" smtClean="0"/>
              <a:t> Use </a:t>
            </a:r>
            <a:r>
              <a:rPr lang="en-US" sz="4800" dirty="0"/>
              <a:t>a custom executor for </a:t>
            </a:r>
            <a:r>
              <a:rPr lang="en-US" sz="4800" dirty="0" smtClean="0"/>
              <a:t>Kubernetes*, </a:t>
            </a:r>
            <a:r>
              <a:rPr lang="en-US" sz="4800" dirty="0"/>
              <a:t>to scale up in a cloud </a:t>
            </a:r>
            <a:r>
              <a:rPr lang="en-US" sz="4800" dirty="0" smtClean="0"/>
              <a:t>environment</a:t>
            </a:r>
          </a:p>
          <a:p>
            <a:r>
              <a:rPr lang="en-US" sz="4800" dirty="0"/>
              <a:t> </a:t>
            </a:r>
            <a:r>
              <a:rPr lang="en-US" sz="4800" dirty="0" smtClean="0"/>
              <a:t>Container </a:t>
            </a:r>
            <a:r>
              <a:rPr lang="en-US" sz="4800" dirty="0" err="1" smtClean="0"/>
              <a:t>spawner</a:t>
            </a:r>
            <a:endParaRPr lang="en-US" sz="4800" dirty="0"/>
          </a:p>
          <a:p>
            <a:r>
              <a:rPr lang="en-US" sz="4800" dirty="0" smtClean="0"/>
              <a:t> Uses </a:t>
            </a:r>
            <a:r>
              <a:rPr lang="en-US" sz="4800" dirty="0"/>
              <a:t>Kubernetes and </a:t>
            </a:r>
            <a:r>
              <a:rPr lang="en-US" sz="4800" dirty="0" smtClean="0"/>
              <a:t>Docker** </a:t>
            </a:r>
            <a:r>
              <a:rPr lang="en-US" sz="4800" dirty="0"/>
              <a:t>instances to spin up each </a:t>
            </a:r>
            <a:r>
              <a:rPr lang="en-US" sz="4800" dirty="0" smtClean="0"/>
              <a:t>task (sequentially or in parallel) </a:t>
            </a:r>
            <a:r>
              <a:rPr lang="en-US" sz="4800" dirty="0"/>
              <a:t>in </a:t>
            </a:r>
            <a:r>
              <a:rPr lang="en-US" sz="4800" dirty="0" smtClean="0"/>
              <a:t>separate containers</a:t>
            </a:r>
          </a:p>
          <a:p>
            <a:endParaRPr lang="en-US" sz="4800" dirty="0"/>
          </a:p>
          <a:p>
            <a:endParaRPr lang="en-US" sz="4800" dirty="0" smtClean="0"/>
          </a:p>
          <a:p>
            <a:endParaRPr lang="en-US" sz="4800" dirty="0"/>
          </a:p>
          <a:p>
            <a:endParaRPr lang="en-US" sz="4800" dirty="0" smtClean="0"/>
          </a:p>
          <a:p>
            <a:pPr marL="279400" indent="0">
              <a:buNone/>
            </a:pPr>
            <a:r>
              <a:rPr lang="en-US" sz="4800" dirty="0" smtClean="0"/>
              <a:t>* A system for management/deployment of containers in a cluster</a:t>
            </a:r>
            <a:endParaRPr lang="en-US" sz="4800" dirty="0"/>
          </a:p>
          <a:p>
            <a:pPr marL="279400" indent="0">
              <a:buNone/>
            </a:pPr>
            <a:r>
              <a:rPr lang="en-US" sz="4800" dirty="0" smtClean="0"/>
              <a:t>** Container software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830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 txBox="1">
            <a:spLocks noGrp="1"/>
          </p:cNvSpPr>
          <p:nvPr>
            <p:ph type="title"/>
          </p:nvPr>
        </p:nvSpPr>
        <p:spPr>
          <a:xfrm>
            <a:off x="419100" y="-19050"/>
            <a:ext cx="17213400" cy="1055400"/>
          </a:xfrm>
          <a:prstGeom prst="rect">
            <a:avLst/>
          </a:prstGeom>
        </p:spPr>
        <p:txBody>
          <a:bodyPr wrap="square" lIns="137150" tIns="137150" rIns="137150" bIns="13715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Apache Airflow</a:t>
            </a:r>
            <a:endParaRPr lang="en" dirty="0"/>
          </a:p>
        </p:txBody>
      </p:sp>
      <p:sp>
        <p:nvSpPr>
          <p:cNvPr id="937" name="Shape 937"/>
          <p:cNvSpPr txBox="1">
            <a:spLocks noGrp="1"/>
          </p:cNvSpPr>
          <p:nvPr>
            <p:ph type="subTitle" idx="1"/>
          </p:nvPr>
        </p:nvSpPr>
        <p:spPr>
          <a:xfrm>
            <a:off x="133350" y="1010950"/>
            <a:ext cx="17499000" cy="690600"/>
          </a:xfrm>
          <a:prstGeom prst="rect">
            <a:avLst/>
          </a:prstGeom>
        </p:spPr>
        <p:txBody>
          <a:bodyPr wrap="square" lIns="137150" tIns="137150" rIns="137150" bIns="137150" anchor="ctr" anchorCtr="0">
            <a:noAutofit/>
          </a:bodyPr>
          <a:lstStyle/>
          <a:p>
            <a:r>
              <a:rPr lang="en-US" dirty="0" smtClean="0"/>
              <a:t>General Implementation Pattern </a:t>
            </a:r>
            <a:r>
              <a:rPr lang="en-US" dirty="0"/>
              <a:t>at </a:t>
            </a:r>
            <a:r>
              <a:rPr lang="en-US" dirty="0" err="1" smtClean="0"/>
              <a:t>Zendesk</a:t>
            </a:r>
            <a:endParaRPr lang="en" dirty="0"/>
          </a:p>
        </p:txBody>
      </p:sp>
      <p:sp>
        <p:nvSpPr>
          <p:cNvPr id="938" name="Shape 938"/>
          <p:cNvSpPr txBox="1">
            <a:spLocks noGrp="1"/>
          </p:cNvSpPr>
          <p:nvPr>
            <p:ph type="body" idx="2"/>
          </p:nvPr>
        </p:nvSpPr>
        <p:spPr>
          <a:xfrm>
            <a:off x="419100" y="1701550"/>
            <a:ext cx="17213400" cy="7690200"/>
          </a:xfrm>
          <a:prstGeom prst="rect">
            <a:avLst/>
          </a:prstGeom>
        </p:spPr>
        <p:txBody>
          <a:bodyPr wrap="square" lIns="137150" tIns="137150" rIns="137150" bIns="137150" anchor="t" anchorCtr="0">
            <a:noAutofit/>
          </a:bodyPr>
          <a:lstStyle/>
          <a:p>
            <a:r>
              <a:rPr lang="en-US" sz="4800" dirty="0" smtClean="0"/>
              <a:t> </a:t>
            </a:r>
            <a:r>
              <a:rPr lang="en-US" sz="4800" dirty="0" smtClean="0"/>
              <a:t>Use hooks to extract </a:t>
            </a:r>
            <a:r>
              <a:rPr lang="en-US" sz="4800" dirty="0" err="1"/>
              <a:t>datafile</a:t>
            </a:r>
            <a:r>
              <a:rPr lang="en-US" sz="4800" dirty="0"/>
              <a:t> </a:t>
            </a:r>
            <a:r>
              <a:rPr lang="en-US" sz="4800" dirty="0" smtClean="0"/>
              <a:t>to </a:t>
            </a:r>
            <a:r>
              <a:rPr lang="en-US" sz="4800" dirty="0"/>
              <a:t>GCS buckets, employing a consistent </a:t>
            </a:r>
            <a:r>
              <a:rPr lang="en-US" sz="4800" dirty="0" smtClean="0"/>
              <a:t>nested folder </a:t>
            </a:r>
            <a:r>
              <a:rPr lang="en-US" sz="4800" dirty="0"/>
              <a:t>construct</a:t>
            </a:r>
          </a:p>
          <a:p>
            <a:r>
              <a:rPr lang="en-US" sz="4800" dirty="0" smtClean="0"/>
              <a:t> Pick </a:t>
            </a:r>
            <a:r>
              <a:rPr lang="en-US" sz="4800" dirty="0"/>
              <a:t>up the file and load the data to a stage </a:t>
            </a:r>
            <a:r>
              <a:rPr lang="en-US" sz="4800" dirty="0" smtClean="0"/>
              <a:t>table </a:t>
            </a:r>
          </a:p>
          <a:p>
            <a:pPr lvl="1"/>
            <a:r>
              <a:rPr lang="en-US" sz="4800" dirty="0" smtClean="0"/>
              <a:t> Sensor detects new file(s)</a:t>
            </a:r>
          </a:p>
          <a:p>
            <a:pPr lvl="1"/>
            <a:r>
              <a:rPr lang="en-US" sz="4800" dirty="0" smtClean="0"/>
              <a:t> Container </a:t>
            </a:r>
            <a:r>
              <a:rPr lang="en-US" sz="4800" dirty="0" err="1" smtClean="0"/>
              <a:t>spawner</a:t>
            </a:r>
            <a:r>
              <a:rPr lang="en-US" sz="4800" dirty="0" smtClean="0"/>
              <a:t> fires up new container to process the first task in the DAG (</a:t>
            </a:r>
            <a:r>
              <a:rPr lang="en-US" sz="4800" dirty="0" err="1" smtClean="0"/>
              <a:t>KubeExecutor</a:t>
            </a:r>
            <a:r>
              <a:rPr lang="en-US" sz="4800" dirty="0" smtClean="0"/>
              <a:t>).</a:t>
            </a:r>
          </a:p>
          <a:p>
            <a:pPr lvl="1"/>
            <a:r>
              <a:rPr lang="en-US" sz="4800" dirty="0" smtClean="0"/>
              <a:t> Once finished spins down and launches new one (if necessary)</a:t>
            </a:r>
            <a:endParaRPr lang="en-US" sz="4800" dirty="0"/>
          </a:p>
          <a:p>
            <a:r>
              <a:rPr lang="en-US" sz="4800" dirty="0" smtClean="0"/>
              <a:t> Perform </a:t>
            </a:r>
            <a:r>
              <a:rPr lang="en-US" sz="4800" dirty="0"/>
              <a:t>quality checks on the </a:t>
            </a:r>
            <a:r>
              <a:rPr lang="en-US" sz="4800" dirty="0" smtClean="0"/>
              <a:t>data, notify via Slack</a:t>
            </a:r>
            <a:endParaRPr lang="en-US" sz="4800" dirty="0"/>
          </a:p>
          <a:p>
            <a:r>
              <a:rPr lang="en-US" sz="4800" dirty="0" smtClean="0"/>
              <a:t> Move </a:t>
            </a:r>
            <a:r>
              <a:rPr lang="en-US" sz="4800" dirty="0"/>
              <a:t>data to the production table using an SCD type 2 pattern</a:t>
            </a:r>
          </a:p>
          <a:p>
            <a:r>
              <a:rPr lang="en-US" sz="4800" dirty="0" smtClean="0"/>
              <a:t> Share </a:t>
            </a:r>
            <a:r>
              <a:rPr lang="en-US" sz="4800" dirty="0"/>
              <a:t>data out between the separated datasets using </a:t>
            </a:r>
            <a:r>
              <a:rPr lang="en-US" sz="4800" dirty="0" smtClean="0"/>
              <a:t>views, to avoid exposing underlying source tables</a:t>
            </a:r>
            <a:endParaRPr lang="en-US" sz="4800" dirty="0"/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9102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Shape 970"/>
          <p:cNvSpPr txBox="1">
            <a:spLocks noGrp="1"/>
          </p:cNvSpPr>
          <p:nvPr>
            <p:ph type="title"/>
          </p:nvPr>
        </p:nvSpPr>
        <p:spPr>
          <a:xfrm>
            <a:off x="419100" y="-19050"/>
            <a:ext cx="17213400" cy="1055400"/>
          </a:xfrm>
          <a:prstGeom prst="rect">
            <a:avLst/>
          </a:prstGeom>
        </p:spPr>
        <p:txBody>
          <a:bodyPr wrap="square" lIns="137150" tIns="137150" rIns="137150" bIns="13715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Apache Airflow</a:t>
            </a:r>
            <a:endParaRPr lang="en" dirty="0"/>
          </a:p>
        </p:txBody>
      </p:sp>
      <p:sp>
        <p:nvSpPr>
          <p:cNvPr id="971" name="Shape 971"/>
          <p:cNvSpPr txBox="1">
            <a:spLocks noGrp="1"/>
          </p:cNvSpPr>
          <p:nvPr>
            <p:ph type="subTitle" idx="1"/>
          </p:nvPr>
        </p:nvSpPr>
        <p:spPr>
          <a:xfrm>
            <a:off x="133350" y="1010950"/>
            <a:ext cx="17499000" cy="690600"/>
          </a:xfrm>
          <a:prstGeom prst="rect">
            <a:avLst/>
          </a:prstGeom>
        </p:spPr>
        <p:txBody>
          <a:bodyPr wrap="square" lIns="137150" tIns="137150" rIns="137150" bIns="13715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How we use it at </a:t>
            </a:r>
            <a:r>
              <a:rPr lang="en-US" dirty="0" err="1" smtClean="0"/>
              <a:t>Zendesk</a:t>
            </a:r>
            <a:endParaRPr lang="en" dirty="0"/>
          </a:p>
        </p:txBody>
      </p:sp>
      <p:sp>
        <p:nvSpPr>
          <p:cNvPr id="973" name="Shape 973"/>
          <p:cNvSpPr txBox="1">
            <a:spLocks noGrp="1"/>
          </p:cNvSpPr>
          <p:nvPr>
            <p:ph type="body" idx="2"/>
          </p:nvPr>
        </p:nvSpPr>
        <p:spPr>
          <a:xfrm>
            <a:off x="11937250" y="1701550"/>
            <a:ext cx="5847600" cy="7690200"/>
          </a:xfrm>
          <a:prstGeom prst="rect">
            <a:avLst/>
          </a:prstGeom>
        </p:spPr>
        <p:txBody>
          <a:bodyPr wrap="square" lIns="137150" tIns="137150" rIns="137150" bIns="137150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 smtClean="0"/>
              <a:t>Graph View simple DAG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Failure vs Success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47" y="1701550"/>
            <a:ext cx="9108593" cy="769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4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Shape 970"/>
          <p:cNvSpPr txBox="1">
            <a:spLocks noGrp="1"/>
          </p:cNvSpPr>
          <p:nvPr>
            <p:ph type="title"/>
          </p:nvPr>
        </p:nvSpPr>
        <p:spPr>
          <a:xfrm>
            <a:off x="419100" y="-19050"/>
            <a:ext cx="17213400" cy="1055400"/>
          </a:xfrm>
          <a:prstGeom prst="rect">
            <a:avLst/>
          </a:prstGeom>
        </p:spPr>
        <p:txBody>
          <a:bodyPr wrap="square" lIns="137150" tIns="137150" rIns="137150" bIns="13715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Apache Airflow</a:t>
            </a:r>
            <a:endParaRPr lang="en" dirty="0"/>
          </a:p>
        </p:txBody>
      </p:sp>
      <p:sp>
        <p:nvSpPr>
          <p:cNvPr id="971" name="Shape 971"/>
          <p:cNvSpPr txBox="1">
            <a:spLocks noGrp="1"/>
          </p:cNvSpPr>
          <p:nvPr>
            <p:ph type="subTitle" idx="1"/>
          </p:nvPr>
        </p:nvSpPr>
        <p:spPr>
          <a:xfrm>
            <a:off x="133350" y="1010950"/>
            <a:ext cx="17499000" cy="690600"/>
          </a:xfrm>
          <a:prstGeom prst="rect">
            <a:avLst/>
          </a:prstGeom>
        </p:spPr>
        <p:txBody>
          <a:bodyPr wrap="square" lIns="137150" tIns="137150" rIns="137150" bIns="13715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How we use it at </a:t>
            </a:r>
            <a:r>
              <a:rPr lang="en-US" dirty="0" err="1" smtClean="0"/>
              <a:t>Zendesk</a:t>
            </a:r>
            <a:endParaRPr lang="en" dirty="0"/>
          </a:p>
        </p:txBody>
      </p:sp>
      <p:sp>
        <p:nvSpPr>
          <p:cNvPr id="973" name="Shape 973"/>
          <p:cNvSpPr txBox="1">
            <a:spLocks noGrp="1"/>
          </p:cNvSpPr>
          <p:nvPr>
            <p:ph type="body" idx="2"/>
          </p:nvPr>
        </p:nvSpPr>
        <p:spPr>
          <a:xfrm>
            <a:off x="11937250" y="1701550"/>
            <a:ext cx="5847600" cy="7690200"/>
          </a:xfrm>
          <a:prstGeom prst="rect">
            <a:avLst/>
          </a:prstGeom>
        </p:spPr>
        <p:txBody>
          <a:bodyPr wrap="square" lIns="137150" tIns="137150" rIns="137150" bIns="137150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 smtClean="0"/>
              <a:t>Graph View </a:t>
            </a:r>
            <a:r>
              <a:rPr lang="mr-IN" dirty="0" smtClean="0"/>
              <a:t>–</a:t>
            </a:r>
            <a:r>
              <a:rPr lang="en-US" dirty="0" smtClean="0"/>
              <a:t> complex DAG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A series of linear DAGs tied together and dependent on one another for success or failure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24" y="1701550"/>
            <a:ext cx="9197710" cy="790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1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 txBox="1">
            <a:spLocks noGrp="1"/>
          </p:cNvSpPr>
          <p:nvPr>
            <p:ph type="title"/>
          </p:nvPr>
        </p:nvSpPr>
        <p:spPr>
          <a:xfrm>
            <a:off x="419100" y="-19050"/>
            <a:ext cx="17213400" cy="1055400"/>
          </a:xfrm>
          <a:prstGeom prst="rect">
            <a:avLst/>
          </a:prstGeom>
        </p:spPr>
        <p:txBody>
          <a:bodyPr wrap="square" lIns="137150" tIns="137150" rIns="137150" bIns="13715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Apache Airflow</a:t>
            </a:r>
            <a:endParaRPr lang="en" dirty="0"/>
          </a:p>
        </p:txBody>
      </p:sp>
      <p:sp>
        <p:nvSpPr>
          <p:cNvPr id="937" name="Shape 937"/>
          <p:cNvSpPr txBox="1">
            <a:spLocks noGrp="1"/>
          </p:cNvSpPr>
          <p:nvPr>
            <p:ph type="subTitle" idx="1"/>
          </p:nvPr>
        </p:nvSpPr>
        <p:spPr>
          <a:xfrm>
            <a:off x="133350" y="1010950"/>
            <a:ext cx="17499000" cy="690600"/>
          </a:xfrm>
          <a:prstGeom prst="rect">
            <a:avLst/>
          </a:prstGeom>
        </p:spPr>
        <p:txBody>
          <a:bodyPr wrap="square" lIns="137150" tIns="137150" rIns="137150" bIns="13715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Where to find more information on Airflow</a:t>
            </a:r>
            <a:endParaRPr lang="en" dirty="0"/>
          </a:p>
        </p:txBody>
      </p:sp>
      <p:sp>
        <p:nvSpPr>
          <p:cNvPr id="938" name="Shape 938"/>
          <p:cNvSpPr txBox="1">
            <a:spLocks noGrp="1"/>
          </p:cNvSpPr>
          <p:nvPr>
            <p:ph type="body" idx="2"/>
          </p:nvPr>
        </p:nvSpPr>
        <p:spPr>
          <a:xfrm>
            <a:off x="419100" y="1701550"/>
            <a:ext cx="17213400" cy="7690200"/>
          </a:xfrm>
          <a:prstGeom prst="rect">
            <a:avLst/>
          </a:prstGeom>
        </p:spPr>
        <p:txBody>
          <a:bodyPr wrap="square" lIns="137150" tIns="137150" rIns="137150" bIns="137150" anchor="t" anchorCtr="0">
            <a:noAutofit/>
          </a:bodyPr>
          <a:lstStyle/>
          <a:p>
            <a:r>
              <a:rPr lang="en-US" sz="6000" dirty="0" smtClean="0"/>
              <a:t> </a:t>
            </a:r>
            <a:r>
              <a:rPr lang="en-US" sz="6000" dirty="0"/>
              <a:t>Documentation - </a:t>
            </a:r>
            <a:r>
              <a:rPr lang="en-US" sz="6000" dirty="0">
                <a:solidFill>
                  <a:srgbClr val="FF0000"/>
                </a:solidFill>
                <a:hlinkClick r:id="rId3"/>
              </a:rPr>
              <a:t>http://</a:t>
            </a:r>
            <a:r>
              <a:rPr lang="en-US" sz="6000" dirty="0" smtClean="0">
                <a:solidFill>
                  <a:srgbClr val="FF0000"/>
                </a:solidFill>
                <a:hlinkClick r:id="rId3"/>
              </a:rPr>
              <a:t>pythonhosted.org/airflow</a:t>
            </a:r>
            <a:endParaRPr lang="en-US" sz="6000" dirty="0" smtClean="0">
              <a:solidFill>
                <a:srgbClr val="FF0000"/>
              </a:solidFill>
            </a:endParaRPr>
          </a:p>
          <a:p>
            <a:endParaRPr lang="en-US" sz="6000" dirty="0">
              <a:solidFill>
                <a:srgbClr val="FF0000"/>
              </a:solidFill>
            </a:endParaRPr>
          </a:p>
          <a:p>
            <a:r>
              <a:rPr lang="en-US" sz="6000" dirty="0" smtClean="0"/>
              <a:t> Repo </a:t>
            </a:r>
            <a:r>
              <a:rPr lang="en-US" sz="6000" dirty="0"/>
              <a:t>- </a:t>
            </a:r>
            <a:r>
              <a:rPr lang="en-US" sz="6000" dirty="0">
                <a:hlinkClick r:id="rId4"/>
              </a:rPr>
              <a:t>https://</a:t>
            </a:r>
            <a:r>
              <a:rPr lang="en-US" sz="6000" dirty="0" smtClean="0">
                <a:hlinkClick r:id="rId4"/>
              </a:rPr>
              <a:t>github.com/apache/incubator-airflow</a:t>
            </a:r>
            <a:endParaRPr lang="en-US" sz="6000" dirty="0" smtClean="0"/>
          </a:p>
          <a:p>
            <a:endParaRPr lang="en-US" sz="6000" dirty="0"/>
          </a:p>
          <a:p>
            <a:r>
              <a:rPr lang="en-US" sz="6000" dirty="0" smtClean="0"/>
              <a:t> Community</a:t>
            </a:r>
            <a:r>
              <a:rPr lang="en-US" sz="6000" dirty="0"/>
              <a:t>: </a:t>
            </a:r>
            <a:r>
              <a:rPr lang="en-US" sz="6000" dirty="0">
                <a:hlinkClick r:id="rId5"/>
              </a:rPr>
              <a:t>https://gitter.im/apache/incubator-airflow</a:t>
            </a:r>
            <a:endParaRPr lang="en-US" sz="6000" dirty="0"/>
          </a:p>
          <a:p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02480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Shape 970"/>
          <p:cNvSpPr txBox="1">
            <a:spLocks noGrp="1"/>
          </p:cNvSpPr>
          <p:nvPr>
            <p:ph type="title"/>
          </p:nvPr>
        </p:nvSpPr>
        <p:spPr>
          <a:xfrm>
            <a:off x="419100" y="-19050"/>
            <a:ext cx="17213400" cy="1055400"/>
          </a:xfrm>
          <a:prstGeom prst="rect">
            <a:avLst/>
          </a:prstGeom>
        </p:spPr>
        <p:txBody>
          <a:bodyPr wrap="square" lIns="137150" tIns="137150" rIns="137150" bIns="13715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Apache Airflow</a:t>
            </a:r>
            <a:endParaRPr lang="en" dirty="0"/>
          </a:p>
        </p:txBody>
      </p:sp>
      <p:sp>
        <p:nvSpPr>
          <p:cNvPr id="971" name="Shape 971"/>
          <p:cNvSpPr txBox="1">
            <a:spLocks noGrp="1"/>
          </p:cNvSpPr>
          <p:nvPr>
            <p:ph type="subTitle" idx="1"/>
          </p:nvPr>
        </p:nvSpPr>
        <p:spPr>
          <a:xfrm>
            <a:off x="133350" y="1010950"/>
            <a:ext cx="17499000" cy="690600"/>
          </a:xfrm>
          <a:prstGeom prst="rect">
            <a:avLst/>
          </a:prstGeom>
        </p:spPr>
        <p:txBody>
          <a:bodyPr wrap="square" lIns="137150" tIns="137150" rIns="137150" bIns="13715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Questions</a:t>
            </a:r>
            <a:endParaRPr lang="en" dirty="0"/>
          </a:p>
        </p:txBody>
      </p:sp>
      <p:sp>
        <p:nvSpPr>
          <p:cNvPr id="973" name="Shape 973"/>
          <p:cNvSpPr txBox="1">
            <a:spLocks noGrp="1"/>
          </p:cNvSpPr>
          <p:nvPr>
            <p:ph type="body" idx="2"/>
          </p:nvPr>
        </p:nvSpPr>
        <p:spPr>
          <a:xfrm>
            <a:off x="8539566" y="1701550"/>
            <a:ext cx="9245284" cy="7690200"/>
          </a:xfrm>
          <a:prstGeom prst="rect">
            <a:avLst/>
          </a:prstGeom>
        </p:spPr>
        <p:txBody>
          <a:bodyPr wrap="square" lIns="137150" tIns="137150" rIns="137150" bIns="137150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 smtClean="0"/>
              <a:t>Pitt Fagan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endParaRPr lang="en-US" dirty="0" smtClean="0"/>
          </a:p>
          <a:p>
            <a:pPr marL="457200" lvl="0" indent="-228600"/>
            <a:r>
              <a:rPr lang="en-US" dirty="0">
                <a:solidFill>
                  <a:srgbClr val="FF0000"/>
                </a:solidFill>
              </a:rPr>
              <a:t>http://</a:t>
            </a:r>
            <a:r>
              <a:rPr lang="en-US" dirty="0" err="1">
                <a:solidFill>
                  <a:srgbClr val="FF0000"/>
                </a:solidFill>
              </a:rPr>
              <a:t>www.pittfagan.com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lvl="0" indent="-228600"/>
            <a:r>
              <a:rPr lang="en-US" dirty="0">
                <a:solidFill>
                  <a:srgbClr val="FF0000"/>
                </a:solidFill>
              </a:rPr>
              <a:t>https://</a:t>
            </a:r>
            <a:r>
              <a:rPr lang="en-US" dirty="0" err="1">
                <a:solidFill>
                  <a:srgbClr val="FF0000"/>
                </a:solidFill>
              </a:rPr>
              <a:t>www.linkedin.com</a:t>
            </a:r>
            <a:r>
              <a:rPr lang="en-US" dirty="0">
                <a:solidFill>
                  <a:srgbClr val="FF0000"/>
                </a:solidFill>
              </a:rPr>
              <a:t>/in/</a:t>
            </a:r>
            <a:r>
              <a:rPr lang="en-US" dirty="0" err="1">
                <a:solidFill>
                  <a:srgbClr val="FF0000"/>
                </a:solidFill>
              </a:rPr>
              <a:t>pittfagan</a:t>
            </a:r>
            <a:r>
              <a:rPr lang="en-US" dirty="0">
                <a:solidFill>
                  <a:srgbClr val="FF0000"/>
                </a:solidFill>
              </a:rPr>
              <a:t>/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lvl="0" indent="-228600"/>
            <a:r>
              <a:rPr lang="en-US" dirty="0">
                <a:solidFill>
                  <a:srgbClr val="FF0000"/>
                </a:solidFill>
              </a:rPr>
              <a:t>https://</a:t>
            </a:r>
            <a:r>
              <a:rPr lang="en-US" dirty="0" err="1">
                <a:solidFill>
                  <a:srgbClr val="FF0000"/>
                </a:solidFill>
              </a:rPr>
              <a:t>www.meetup.com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BigDataMadison</a:t>
            </a:r>
            <a:r>
              <a:rPr lang="en-US" dirty="0">
                <a:solidFill>
                  <a:srgbClr val="FF0000"/>
                </a:solidFill>
              </a:rPr>
              <a:t>/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lvl="0" indent="-228600" rtl="0">
              <a:spcBef>
                <a:spcPts val="0"/>
              </a:spcBef>
            </a:pPr>
            <a:endParaRPr lang="en-US" dirty="0"/>
          </a:p>
          <a:p>
            <a:pPr marL="457200" lvl="0" indent="-228600" rtl="0">
              <a:spcBef>
                <a:spcPts val="0"/>
              </a:spcBef>
            </a:pP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endParaRPr lang="en-US" dirty="0"/>
          </a:p>
          <a:p>
            <a:pPr marL="457200" lvl="0" indent="-228600" rtl="0">
              <a:spcBef>
                <a:spcPts val="0"/>
              </a:spcBef>
            </a:pP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endParaRPr lang="en-US" dirty="0"/>
          </a:p>
          <a:p>
            <a:pPr marL="457200" lvl="0" indent="-228600" rtl="0">
              <a:spcBef>
                <a:spcPts val="0"/>
              </a:spcBef>
            </a:pP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endParaRPr lang="en-US" dirty="0"/>
          </a:p>
          <a:p>
            <a:pPr marL="457200" lvl="0" indent="-228600" rtl="0">
              <a:spcBef>
                <a:spcPts val="0"/>
              </a:spcBef>
            </a:pPr>
            <a:endParaRPr lang="en-US" dirty="0" smtClean="0"/>
          </a:p>
          <a:p>
            <a:pPr marL="228600" lvl="0" indent="0" rtl="0">
              <a:spcBef>
                <a:spcPts val="0"/>
              </a:spcBef>
              <a:buNone/>
            </a:pPr>
            <a:r>
              <a:rPr lang="en-US" sz="6000" dirty="0" smtClean="0"/>
              <a:t>Thanks for coming!</a:t>
            </a:r>
            <a:endParaRPr lang="en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37" y="1701550"/>
            <a:ext cx="6653741" cy="776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Shape 901"/>
          <p:cNvSpPr txBox="1">
            <a:spLocks noGrp="1"/>
          </p:cNvSpPr>
          <p:nvPr>
            <p:ph type="title"/>
          </p:nvPr>
        </p:nvSpPr>
        <p:spPr>
          <a:xfrm>
            <a:off x="419100" y="-19050"/>
            <a:ext cx="17213400" cy="1055400"/>
          </a:xfrm>
          <a:prstGeom prst="rect">
            <a:avLst/>
          </a:prstGeom>
        </p:spPr>
        <p:txBody>
          <a:bodyPr wrap="square" lIns="137150" tIns="137150" rIns="137150" bIns="13715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Today’s agenda</a:t>
            </a:r>
          </a:p>
        </p:txBody>
      </p:sp>
      <p:sp>
        <p:nvSpPr>
          <p:cNvPr id="902" name="Shape 902"/>
          <p:cNvSpPr txBox="1">
            <a:spLocks noGrp="1"/>
          </p:cNvSpPr>
          <p:nvPr>
            <p:ph type="body" idx="3"/>
          </p:nvPr>
        </p:nvSpPr>
        <p:spPr>
          <a:xfrm>
            <a:off x="152675" y="3256750"/>
            <a:ext cx="14439900" cy="1055400"/>
          </a:xfrm>
          <a:prstGeom prst="rect">
            <a:avLst/>
          </a:prstGeom>
        </p:spPr>
        <p:txBody>
          <a:bodyPr wrap="square" lIns="137150" tIns="137150" rIns="137150" bIns="13715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2. </a:t>
            </a:r>
            <a:r>
              <a:rPr lang="en-US" dirty="0" smtClean="0"/>
              <a:t>Overview of Airflow (components, architecture, etc.)</a:t>
            </a:r>
            <a:endParaRPr lang="en" dirty="0"/>
          </a:p>
        </p:txBody>
      </p:sp>
      <p:sp>
        <p:nvSpPr>
          <p:cNvPr id="903" name="Shape 903"/>
          <p:cNvSpPr txBox="1">
            <a:spLocks noGrp="1"/>
          </p:cNvSpPr>
          <p:nvPr>
            <p:ph type="subTitle" idx="1"/>
          </p:nvPr>
        </p:nvSpPr>
        <p:spPr>
          <a:xfrm>
            <a:off x="133350" y="1010950"/>
            <a:ext cx="17499000" cy="690600"/>
          </a:xfrm>
          <a:prstGeom prst="rect">
            <a:avLst/>
          </a:prstGeom>
        </p:spPr>
        <p:txBody>
          <a:bodyPr wrap="square" lIns="137150" tIns="137150" rIns="137150" bIns="13715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MadPy</a:t>
            </a:r>
            <a:r>
              <a:rPr lang="en-US" dirty="0" smtClean="0"/>
              <a:t> meetup, 21 Sept, 2017</a:t>
            </a:r>
            <a:endParaRPr lang="en" dirty="0"/>
          </a:p>
        </p:txBody>
      </p:sp>
      <p:sp>
        <p:nvSpPr>
          <p:cNvPr id="904" name="Shape 904"/>
          <p:cNvSpPr txBox="1">
            <a:spLocks noGrp="1"/>
          </p:cNvSpPr>
          <p:nvPr>
            <p:ph type="body" idx="2"/>
          </p:nvPr>
        </p:nvSpPr>
        <p:spPr>
          <a:xfrm>
            <a:off x="152675" y="1869550"/>
            <a:ext cx="14439900" cy="1055400"/>
          </a:xfrm>
          <a:prstGeom prst="rect">
            <a:avLst/>
          </a:prstGeom>
        </p:spPr>
        <p:txBody>
          <a:bodyPr wrap="square" lIns="137150" tIns="137150" rIns="137150" bIns="13715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1. </a:t>
            </a:r>
            <a:r>
              <a:rPr lang="en" dirty="0" err="1" smtClean="0"/>
              <a:t>Introduc</a:t>
            </a:r>
            <a:r>
              <a:rPr lang="en-US" dirty="0" err="1" smtClean="0"/>
              <a:t>tions</a:t>
            </a:r>
            <a:endParaRPr lang="en" dirty="0"/>
          </a:p>
        </p:txBody>
      </p:sp>
      <p:sp>
        <p:nvSpPr>
          <p:cNvPr id="905" name="Shape 905"/>
          <p:cNvSpPr txBox="1">
            <a:spLocks noGrp="1"/>
          </p:cNvSpPr>
          <p:nvPr>
            <p:ph type="body" idx="4"/>
          </p:nvPr>
        </p:nvSpPr>
        <p:spPr>
          <a:xfrm>
            <a:off x="152675" y="4643950"/>
            <a:ext cx="14439900" cy="1055400"/>
          </a:xfrm>
          <a:prstGeom prst="rect">
            <a:avLst/>
          </a:prstGeom>
        </p:spPr>
        <p:txBody>
          <a:bodyPr wrap="square" lIns="137150" tIns="137150" rIns="137150" bIns="13715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3. </a:t>
            </a:r>
            <a:r>
              <a:rPr lang="en-US" dirty="0" smtClean="0"/>
              <a:t>Demo of the GUI</a:t>
            </a:r>
            <a:endParaRPr lang="en" dirty="0"/>
          </a:p>
        </p:txBody>
      </p:sp>
      <p:sp>
        <p:nvSpPr>
          <p:cNvPr id="906" name="Shape 906"/>
          <p:cNvSpPr txBox="1">
            <a:spLocks noGrp="1"/>
          </p:cNvSpPr>
          <p:nvPr>
            <p:ph type="body" idx="5"/>
          </p:nvPr>
        </p:nvSpPr>
        <p:spPr>
          <a:xfrm>
            <a:off x="152675" y="6031150"/>
            <a:ext cx="14439900" cy="1055400"/>
          </a:xfrm>
          <a:prstGeom prst="rect">
            <a:avLst/>
          </a:prstGeom>
        </p:spPr>
        <p:txBody>
          <a:bodyPr wrap="square" lIns="137150" tIns="137150" rIns="137150" bIns="13715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4. </a:t>
            </a:r>
            <a:r>
              <a:rPr lang="en-US" dirty="0" smtClean="0"/>
              <a:t>Using Airflow at </a:t>
            </a:r>
            <a:r>
              <a:rPr lang="en-US" dirty="0" err="1" smtClean="0"/>
              <a:t>Zendesk</a:t>
            </a:r>
            <a:endParaRPr lang="en" dirty="0"/>
          </a:p>
        </p:txBody>
      </p:sp>
      <p:sp>
        <p:nvSpPr>
          <p:cNvPr id="907" name="Shape 907"/>
          <p:cNvSpPr txBox="1">
            <a:spLocks noGrp="1"/>
          </p:cNvSpPr>
          <p:nvPr>
            <p:ph type="body" idx="6"/>
          </p:nvPr>
        </p:nvSpPr>
        <p:spPr>
          <a:xfrm>
            <a:off x="152675" y="7418350"/>
            <a:ext cx="14439900" cy="1055400"/>
          </a:xfrm>
          <a:prstGeom prst="rect">
            <a:avLst/>
          </a:prstGeom>
        </p:spPr>
        <p:txBody>
          <a:bodyPr wrap="square" lIns="137150" tIns="137150" rIns="137150" bIns="13715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5. </a:t>
            </a:r>
            <a:r>
              <a:rPr lang="en-US" dirty="0" smtClean="0"/>
              <a:t>Questions</a:t>
            </a:r>
            <a:endParaRPr lang="en" dirty="0"/>
          </a:p>
        </p:txBody>
      </p:sp>
      <p:cxnSp>
        <p:nvCxnSpPr>
          <p:cNvPr id="908" name="Shape 908"/>
          <p:cNvCxnSpPr/>
          <p:nvPr/>
        </p:nvCxnSpPr>
        <p:spPr>
          <a:xfrm>
            <a:off x="438425" y="3164950"/>
            <a:ext cx="17240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09" name="Shape 909"/>
          <p:cNvCxnSpPr/>
          <p:nvPr/>
        </p:nvCxnSpPr>
        <p:spPr>
          <a:xfrm>
            <a:off x="438425" y="4552150"/>
            <a:ext cx="17240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10" name="Shape 910"/>
          <p:cNvCxnSpPr/>
          <p:nvPr/>
        </p:nvCxnSpPr>
        <p:spPr>
          <a:xfrm>
            <a:off x="438425" y="5939350"/>
            <a:ext cx="17240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11" name="Shape 911"/>
          <p:cNvCxnSpPr/>
          <p:nvPr/>
        </p:nvCxnSpPr>
        <p:spPr>
          <a:xfrm>
            <a:off x="438425" y="7326550"/>
            <a:ext cx="17240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21836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Shape 901"/>
          <p:cNvSpPr txBox="1">
            <a:spLocks noGrp="1"/>
          </p:cNvSpPr>
          <p:nvPr>
            <p:ph type="title"/>
          </p:nvPr>
        </p:nvSpPr>
        <p:spPr>
          <a:xfrm>
            <a:off x="419100" y="-19050"/>
            <a:ext cx="17213400" cy="1055400"/>
          </a:xfrm>
          <a:prstGeom prst="rect">
            <a:avLst/>
          </a:prstGeom>
        </p:spPr>
        <p:txBody>
          <a:bodyPr wrap="square" lIns="137150" tIns="137150" rIns="137150" bIns="13715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 bit about me </a:t>
            </a:r>
            <a:r>
              <a:rPr lang="mr-IN" dirty="0" smtClean="0"/>
              <a:t>…</a:t>
            </a:r>
            <a:endParaRPr lang="en" dirty="0"/>
          </a:p>
        </p:txBody>
      </p:sp>
      <p:sp>
        <p:nvSpPr>
          <p:cNvPr id="902" name="Shape 902"/>
          <p:cNvSpPr txBox="1">
            <a:spLocks noGrp="1"/>
          </p:cNvSpPr>
          <p:nvPr>
            <p:ph type="body" idx="3"/>
          </p:nvPr>
        </p:nvSpPr>
        <p:spPr>
          <a:xfrm>
            <a:off x="152675" y="4190351"/>
            <a:ext cx="14439900" cy="1055400"/>
          </a:xfrm>
          <a:prstGeom prst="rect">
            <a:avLst/>
          </a:prstGeom>
        </p:spPr>
        <p:txBody>
          <a:bodyPr wrap="square" lIns="137150" tIns="137150" rIns="137150" bIns="13715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2. </a:t>
            </a:r>
            <a:r>
              <a:rPr lang="en-US" dirty="0" smtClean="0"/>
              <a:t>Work history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- Scientist at US Geological Survey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- V.P. Data Engineering at Earthling Interactive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- Senior Data Analyst at </a:t>
            </a:r>
            <a:r>
              <a:rPr lang="en-US" dirty="0" err="1" smtClean="0"/>
              <a:t>Zendesk</a:t>
            </a:r>
            <a:endParaRPr lang="en" dirty="0"/>
          </a:p>
        </p:txBody>
      </p:sp>
      <p:sp>
        <p:nvSpPr>
          <p:cNvPr id="904" name="Shape 904"/>
          <p:cNvSpPr txBox="1">
            <a:spLocks noGrp="1"/>
          </p:cNvSpPr>
          <p:nvPr>
            <p:ph type="body" idx="2"/>
          </p:nvPr>
        </p:nvSpPr>
        <p:spPr>
          <a:xfrm>
            <a:off x="152675" y="1869550"/>
            <a:ext cx="14439900" cy="1055400"/>
          </a:xfrm>
          <a:prstGeom prst="rect">
            <a:avLst/>
          </a:prstGeom>
        </p:spPr>
        <p:txBody>
          <a:bodyPr wrap="square" lIns="137150" tIns="137150" rIns="137150" bIns="137150" anchor="t" anchorCtr="0">
            <a:noAutofit/>
          </a:bodyPr>
          <a:lstStyle/>
          <a:p>
            <a:pPr marL="1022350" lvl="0" indent="-742950" rtl="0">
              <a:spcBef>
                <a:spcPts val="0"/>
              </a:spcBef>
              <a:buAutoNum type="arabicPeriod"/>
            </a:pPr>
            <a:r>
              <a:rPr lang="en-US" dirty="0" smtClean="0"/>
              <a:t>Education</a:t>
            </a:r>
          </a:p>
          <a:p>
            <a:pPr marL="965200" lvl="1" indent="0">
              <a:buNone/>
            </a:pPr>
            <a:r>
              <a:rPr lang="en-US" dirty="0" smtClean="0"/>
              <a:t>- B.A. Geology from Rice University</a:t>
            </a:r>
          </a:p>
          <a:p>
            <a:pPr marL="965200" lvl="1" indent="0">
              <a:buNone/>
            </a:pPr>
            <a:r>
              <a:rPr lang="en-US" dirty="0" smtClean="0"/>
              <a:t>- M.S. Soil Science from UW-Madison</a:t>
            </a:r>
          </a:p>
          <a:p>
            <a:pPr marL="965200" lvl="1" indent="0">
              <a:buNone/>
            </a:pPr>
            <a:r>
              <a:rPr lang="en-US" dirty="0" smtClean="0"/>
              <a:t>- M.S. Statistics from UW-Madison</a:t>
            </a:r>
          </a:p>
          <a:p>
            <a:pPr marL="1708150" lvl="1" indent="-742950">
              <a:buAutoNum type="arabicPeriod"/>
            </a:pPr>
            <a:endParaRPr lang="en" dirty="0"/>
          </a:p>
        </p:txBody>
      </p:sp>
      <p:sp>
        <p:nvSpPr>
          <p:cNvPr id="905" name="Shape 905"/>
          <p:cNvSpPr txBox="1">
            <a:spLocks noGrp="1"/>
          </p:cNvSpPr>
          <p:nvPr>
            <p:ph type="body" idx="4"/>
          </p:nvPr>
        </p:nvSpPr>
        <p:spPr>
          <a:xfrm>
            <a:off x="152675" y="6772550"/>
            <a:ext cx="14439900" cy="1055400"/>
          </a:xfrm>
          <a:prstGeom prst="rect">
            <a:avLst/>
          </a:prstGeom>
        </p:spPr>
        <p:txBody>
          <a:bodyPr wrap="square" lIns="137150" tIns="137150" rIns="137150" bIns="13715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3. </a:t>
            </a:r>
            <a:r>
              <a:rPr lang="en-US" dirty="0" err="1" smtClean="0"/>
              <a:t>BigDataMadison</a:t>
            </a:r>
            <a:r>
              <a:rPr lang="en-US" dirty="0" smtClean="0"/>
              <a:t> Meetup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Organizer, 2012 - present</a:t>
            </a:r>
          </a:p>
        </p:txBody>
      </p:sp>
      <p:sp>
        <p:nvSpPr>
          <p:cNvPr id="906" name="Shape 906"/>
          <p:cNvSpPr txBox="1">
            <a:spLocks noGrp="1"/>
          </p:cNvSpPr>
          <p:nvPr>
            <p:ph type="body" idx="5"/>
          </p:nvPr>
        </p:nvSpPr>
        <p:spPr>
          <a:xfrm>
            <a:off x="152675" y="8186050"/>
            <a:ext cx="14439900" cy="1055400"/>
          </a:xfrm>
          <a:prstGeom prst="rect">
            <a:avLst/>
          </a:prstGeom>
        </p:spPr>
        <p:txBody>
          <a:bodyPr wrap="square" lIns="137150" tIns="137150" rIns="137150" bIns="13715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4. </a:t>
            </a:r>
            <a:r>
              <a:rPr lang="en-US" dirty="0" err="1" smtClean="0"/>
              <a:t>BigDataWisconsin</a:t>
            </a:r>
            <a:r>
              <a:rPr lang="en-US" dirty="0" smtClean="0"/>
              <a:t> Conference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Co-Organizer, 2016 - present</a:t>
            </a:r>
            <a:endParaRPr lang="en" dirty="0"/>
          </a:p>
        </p:txBody>
      </p:sp>
      <p:cxnSp>
        <p:nvCxnSpPr>
          <p:cNvPr id="908" name="Shape 908"/>
          <p:cNvCxnSpPr/>
          <p:nvPr/>
        </p:nvCxnSpPr>
        <p:spPr>
          <a:xfrm>
            <a:off x="392100" y="4024450"/>
            <a:ext cx="17240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10" name="Shape 910"/>
          <p:cNvCxnSpPr/>
          <p:nvPr/>
        </p:nvCxnSpPr>
        <p:spPr>
          <a:xfrm>
            <a:off x="392100" y="6636774"/>
            <a:ext cx="17240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11" name="Shape 911"/>
          <p:cNvCxnSpPr/>
          <p:nvPr/>
        </p:nvCxnSpPr>
        <p:spPr>
          <a:xfrm>
            <a:off x="392100" y="8008475"/>
            <a:ext cx="17240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46785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 txBox="1">
            <a:spLocks noGrp="1"/>
          </p:cNvSpPr>
          <p:nvPr>
            <p:ph type="title"/>
          </p:nvPr>
        </p:nvSpPr>
        <p:spPr>
          <a:xfrm>
            <a:off x="419100" y="-19050"/>
            <a:ext cx="17213400" cy="1055400"/>
          </a:xfrm>
          <a:prstGeom prst="rect">
            <a:avLst/>
          </a:prstGeom>
        </p:spPr>
        <p:txBody>
          <a:bodyPr wrap="square" lIns="137150" tIns="137150" rIns="137150" bIns="13715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Apache Airflow</a:t>
            </a:r>
            <a:endParaRPr lang="en" dirty="0"/>
          </a:p>
        </p:txBody>
      </p:sp>
      <p:sp>
        <p:nvSpPr>
          <p:cNvPr id="937" name="Shape 937"/>
          <p:cNvSpPr txBox="1">
            <a:spLocks noGrp="1"/>
          </p:cNvSpPr>
          <p:nvPr>
            <p:ph type="subTitle" idx="1"/>
          </p:nvPr>
        </p:nvSpPr>
        <p:spPr>
          <a:xfrm>
            <a:off x="133350" y="1010950"/>
            <a:ext cx="17499000" cy="690600"/>
          </a:xfrm>
          <a:prstGeom prst="rect">
            <a:avLst/>
          </a:prstGeom>
        </p:spPr>
        <p:txBody>
          <a:bodyPr wrap="square" lIns="137150" tIns="137150" rIns="137150" bIns="13715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Provenance</a:t>
            </a:r>
            <a:endParaRPr lang="en" dirty="0"/>
          </a:p>
        </p:txBody>
      </p:sp>
      <p:sp>
        <p:nvSpPr>
          <p:cNvPr id="938" name="Shape 938"/>
          <p:cNvSpPr txBox="1">
            <a:spLocks noGrp="1"/>
          </p:cNvSpPr>
          <p:nvPr>
            <p:ph type="body" idx="2"/>
          </p:nvPr>
        </p:nvSpPr>
        <p:spPr>
          <a:xfrm>
            <a:off x="419100" y="1701550"/>
            <a:ext cx="17213400" cy="7690200"/>
          </a:xfrm>
          <a:prstGeom prst="rect">
            <a:avLst/>
          </a:prstGeom>
        </p:spPr>
        <p:txBody>
          <a:bodyPr wrap="square" lIns="137150" tIns="137150" rIns="137150" bIns="137150" anchor="t" anchorCtr="0">
            <a:noAutofit/>
          </a:bodyPr>
          <a:lstStyle/>
          <a:p>
            <a:r>
              <a:rPr lang="en-US" sz="6000" dirty="0" smtClean="0"/>
              <a:t> Development </a:t>
            </a:r>
            <a:r>
              <a:rPr lang="en-US" sz="6000" dirty="0"/>
              <a:t>began in 2014</a:t>
            </a:r>
          </a:p>
          <a:p>
            <a:r>
              <a:rPr lang="en-US" sz="6000" dirty="0" smtClean="0"/>
              <a:t> Open-sourced </a:t>
            </a:r>
            <a:r>
              <a:rPr lang="en-US" sz="6000" dirty="0"/>
              <a:t>by </a:t>
            </a:r>
            <a:r>
              <a:rPr lang="en-US" sz="6000" dirty="0" err="1"/>
              <a:t>AirBnB</a:t>
            </a:r>
            <a:r>
              <a:rPr lang="en-US" sz="6000" dirty="0"/>
              <a:t> in 2015</a:t>
            </a:r>
          </a:p>
          <a:p>
            <a:r>
              <a:rPr lang="en-US" sz="6000" dirty="0" smtClean="0"/>
              <a:t> Accepted </a:t>
            </a:r>
            <a:r>
              <a:rPr lang="en-US" sz="6000" dirty="0"/>
              <a:t>into Apache Software Foundation (ASF) Incubator in 2016 </a:t>
            </a:r>
            <a:endParaRPr lang="en-US" sz="6000" dirty="0" smtClean="0"/>
          </a:p>
          <a:p>
            <a:r>
              <a:rPr lang="en-US" sz="6000" dirty="0"/>
              <a:t> Current version 1.8.1</a:t>
            </a:r>
            <a:endParaRPr lang="en-US" sz="6000" dirty="0"/>
          </a:p>
          <a:p>
            <a:r>
              <a:rPr lang="en-US" sz="6000" dirty="0" smtClean="0"/>
              <a:t> 100</a:t>
            </a:r>
            <a:r>
              <a:rPr lang="en-US" sz="6000" dirty="0"/>
              <a:t>% Python</a:t>
            </a:r>
            <a:r>
              <a:rPr lang="en-US" sz="6000" dirty="0" smtClean="0"/>
              <a:t>!</a:t>
            </a:r>
            <a:endParaRPr lang="en-US" sz="6000" dirty="0" smtClean="0"/>
          </a:p>
        </p:txBody>
      </p:sp>
    </p:spTree>
    <p:extLst>
      <p:ext uri="{BB962C8B-B14F-4D97-AF65-F5344CB8AC3E}">
        <p14:creationId xmlns:p14="http://schemas.microsoft.com/office/powerpoint/2010/main" val="13949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 txBox="1">
            <a:spLocks noGrp="1"/>
          </p:cNvSpPr>
          <p:nvPr>
            <p:ph type="title"/>
          </p:nvPr>
        </p:nvSpPr>
        <p:spPr>
          <a:xfrm>
            <a:off x="419100" y="-19050"/>
            <a:ext cx="17213400" cy="1055400"/>
          </a:xfrm>
          <a:prstGeom prst="rect">
            <a:avLst/>
          </a:prstGeom>
        </p:spPr>
        <p:txBody>
          <a:bodyPr wrap="square" lIns="137150" tIns="137150" rIns="137150" bIns="13715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Apache Airflow</a:t>
            </a:r>
            <a:endParaRPr lang="en" dirty="0"/>
          </a:p>
        </p:txBody>
      </p:sp>
      <p:sp>
        <p:nvSpPr>
          <p:cNvPr id="937" name="Shape 937"/>
          <p:cNvSpPr txBox="1">
            <a:spLocks noGrp="1"/>
          </p:cNvSpPr>
          <p:nvPr>
            <p:ph type="subTitle" idx="1"/>
          </p:nvPr>
        </p:nvSpPr>
        <p:spPr>
          <a:xfrm>
            <a:off x="133350" y="1010950"/>
            <a:ext cx="17499000" cy="690600"/>
          </a:xfrm>
          <a:prstGeom prst="rect">
            <a:avLst/>
          </a:prstGeom>
        </p:spPr>
        <p:txBody>
          <a:bodyPr wrap="square" lIns="137150" tIns="137150" rIns="137150" bIns="13715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Activity on GitHub</a:t>
            </a:r>
            <a:endParaRPr lang="en" dirty="0"/>
          </a:p>
        </p:txBody>
      </p:sp>
      <p:sp>
        <p:nvSpPr>
          <p:cNvPr id="938" name="Shape 938"/>
          <p:cNvSpPr txBox="1">
            <a:spLocks noGrp="1"/>
          </p:cNvSpPr>
          <p:nvPr>
            <p:ph type="body" idx="2"/>
          </p:nvPr>
        </p:nvSpPr>
        <p:spPr>
          <a:xfrm>
            <a:off x="419100" y="1701550"/>
            <a:ext cx="17213400" cy="7690200"/>
          </a:xfrm>
          <a:prstGeom prst="rect">
            <a:avLst/>
          </a:prstGeom>
        </p:spPr>
        <p:txBody>
          <a:bodyPr wrap="square" lIns="137150" tIns="137150" rIns="137150" bIns="137150" anchor="t" anchorCtr="0">
            <a:noAutofit/>
          </a:bodyPr>
          <a:lstStyle/>
          <a:p>
            <a:r>
              <a:rPr lang="en-US" sz="6000" dirty="0" smtClean="0"/>
              <a:t> URL: </a:t>
            </a:r>
            <a:r>
              <a:rPr lang="en-US" sz="6000" dirty="0">
                <a:solidFill>
                  <a:srgbClr val="FF0000"/>
                </a:solidFill>
              </a:rPr>
              <a:t>https://</a:t>
            </a:r>
            <a:r>
              <a:rPr lang="en-US" sz="6000" dirty="0" err="1">
                <a:solidFill>
                  <a:srgbClr val="FF0000"/>
                </a:solidFill>
              </a:rPr>
              <a:t>github.com</a:t>
            </a:r>
            <a:r>
              <a:rPr lang="en-US" sz="6000" dirty="0">
                <a:solidFill>
                  <a:srgbClr val="FF0000"/>
                </a:solidFill>
              </a:rPr>
              <a:t>/apache/incubator-airflow</a:t>
            </a:r>
          </a:p>
          <a:p>
            <a:r>
              <a:rPr lang="en-US" sz="6000" dirty="0" smtClean="0"/>
              <a:t> 300+ </a:t>
            </a:r>
            <a:r>
              <a:rPr lang="en-US" sz="6000" dirty="0"/>
              <a:t>committers</a:t>
            </a:r>
          </a:p>
          <a:p>
            <a:r>
              <a:rPr lang="en-US" sz="6000" dirty="0" smtClean="0"/>
              <a:t> 4000+ </a:t>
            </a:r>
            <a:r>
              <a:rPr lang="en-US" sz="6000" dirty="0"/>
              <a:t>commits</a:t>
            </a:r>
          </a:p>
          <a:p>
            <a:r>
              <a:rPr lang="en-US" sz="6000" dirty="0" smtClean="0"/>
              <a:t> 6000+ </a:t>
            </a:r>
            <a:r>
              <a:rPr lang="en-US" sz="6000" dirty="0"/>
              <a:t>stars</a:t>
            </a:r>
          </a:p>
        </p:txBody>
      </p:sp>
    </p:spTree>
    <p:extLst>
      <p:ext uri="{BB962C8B-B14F-4D97-AF65-F5344CB8AC3E}">
        <p14:creationId xmlns:p14="http://schemas.microsoft.com/office/powerpoint/2010/main" val="145351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 txBox="1">
            <a:spLocks noGrp="1"/>
          </p:cNvSpPr>
          <p:nvPr>
            <p:ph type="title"/>
          </p:nvPr>
        </p:nvSpPr>
        <p:spPr>
          <a:xfrm>
            <a:off x="419100" y="-19050"/>
            <a:ext cx="17213400" cy="1055400"/>
          </a:xfrm>
          <a:prstGeom prst="rect">
            <a:avLst/>
          </a:prstGeom>
        </p:spPr>
        <p:txBody>
          <a:bodyPr wrap="square" lIns="137150" tIns="137150" rIns="137150" bIns="13715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Apache Airflow</a:t>
            </a:r>
            <a:endParaRPr lang="en" dirty="0"/>
          </a:p>
        </p:txBody>
      </p:sp>
      <p:sp>
        <p:nvSpPr>
          <p:cNvPr id="937" name="Shape 937"/>
          <p:cNvSpPr txBox="1">
            <a:spLocks noGrp="1"/>
          </p:cNvSpPr>
          <p:nvPr>
            <p:ph type="subTitle" idx="1"/>
          </p:nvPr>
        </p:nvSpPr>
        <p:spPr>
          <a:xfrm>
            <a:off x="133350" y="1010950"/>
            <a:ext cx="17499000" cy="690600"/>
          </a:xfrm>
          <a:prstGeom prst="rect">
            <a:avLst/>
          </a:prstGeom>
        </p:spPr>
        <p:txBody>
          <a:bodyPr wrap="square" lIns="137150" tIns="137150" rIns="137150" bIns="13715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What does it do?</a:t>
            </a:r>
            <a:endParaRPr lang="en" dirty="0"/>
          </a:p>
        </p:txBody>
      </p:sp>
      <p:sp>
        <p:nvSpPr>
          <p:cNvPr id="938" name="Shape 938"/>
          <p:cNvSpPr txBox="1">
            <a:spLocks noGrp="1"/>
          </p:cNvSpPr>
          <p:nvPr>
            <p:ph type="body" idx="2"/>
          </p:nvPr>
        </p:nvSpPr>
        <p:spPr>
          <a:xfrm>
            <a:off x="419100" y="1701550"/>
            <a:ext cx="17213400" cy="7690200"/>
          </a:xfrm>
          <a:prstGeom prst="rect">
            <a:avLst/>
          </a:prstGeom>
        </p:spPr>
        <p:txBody>
          <a:bodyPr wrap="square" lIns="137150" tIns="137150" rIns="137150" bIns="137150" anchor="t" anchorCtr="0">
            <a:noAutofit/>
          </a:bodyPr>
          <a:lstStyle/>
          <a:p>
            <a:r>
              <a:rPr lang="en-US" sz="6000" dirty="0" smtClean="0"/>
              <a:t> Task-based </a:t>
            </a:r>
            <a:r>
              <a:rPr lang="en-US" sz="6000" dirty="0"/>
              <a:t>data orchestration platform</a:t>
            </a:r>
          </a:p>
          <a:p>
            <a:r>
              <a:rPr lang="en-US" sz="6000" dirty="0" smtClean="0"/>
              <a:t> Create</a:t>
            </a:r>
            <a:r>
              <a:rPr lang="en-US" sz="6000" dirty="0"/>
              <a:t>, schedule and monitor workflows</a:t>
            </a:r>
          </a:p>
          <a:p>
            <a:r>
              <a:rPr lang="en-US" sz="6000" dirty="0" smtClean="0"/>
              <a:t> Workflows </a:t>
            </a:r>
            <a:r>
              <a:rPr lang="en-US" sz="6000" dirty="0"/>
              <a:t>consist of DAGs of </a:t>
            </a:r>
            <a:r>
              <a:rPr lang="en-US" sz="6000" dirty="0" smtClean="0"/>
              <a:t>tasks</a:t>
            </a:r>
          </a:p>
          <a:p>
            <a:r>
              <a:rPr lang="en-US" sz="6000" dirty="0"/>
              <a:t> </a:t>
            </a:r>
            <a:r>
              <a:rPr lang="en-US" sz="6000" dirty="0" smtClean="0"/>
              <a:t>DAGs control WHEN </a:t>
            </a:r>
            <a:r>
              <a:rPr lang="en-US" sz="6000" dirty="0" smtClean="0"/>
              <a:t>something</a:t>
            </a:r>
            <a:r>
              <a:rPr lang="en-US" sz="6000" dirty="0" smtClean="0"/>
              <a:t> </a:t>
            </a:r>
            <a:r>
              <a:rPr lang="en-US" sz="6000" dirty="0" smtClean="0"/>
              <a:t>happens, and under what conditions</a:t>
            </a:r>
          </a:p>
          <a:p>
            <a:r>
              <a:rPr lang="en-US" sz="6000" dirty="0"/>
              <a:t> </a:t>
            </a:r>
            <a:r>
              <a:rPr lang="en-US" sz="6000" dirty="0" smtClean="0"/>
              <a:t>Tasks control WHAT happens</a:t>
            </a:r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91075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 txBox="1">
            <a:spLocks noGrp="1"/>
          </p:cNvSpPr>
          <p:nvPr>
            <p:ph type="title"/>
          </p:nvPr>
        </p:nvSpPr>
        <p:spPr>
          <a:xfrm>
            <a:off x="419100" y="-19050"/>
            <a:ext cx="17213400" cy="1055400"/>
          </a:xfrm>
          <a:prstGeom prst="rect">
            <a:avLst/>
          </a:prstGeom>
        </p:spPr>
        <p:txBody>
          <a:bodyPr wrap="square" lIns="137150" tIns="137150" rIns="137150" bIns="13715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Apache Airflow</a:t>
            </a:r>
            <a:endParaRPr lang="en" dirty="0"/>
          </a:p>
        </p:txBody>
      </p:sp>
      <p:sp>
        <p:nvSpPr>
          <p:cNvPr id="937" name="Shape 937"/>
          <p:cNvSpPr txBox="1">
            <a:spLocks noGrp="1"/>
          </p:cNvSpPr>
          <p:nvPr>
            <p:ph type="subTitle" idx="1"/>
          </p:nvPr>
        </p:nvSpPr>
        <p:spPr>
          <a:xfrm>
            <a:off x="133350" y="1010950"/>
            <a:ext cx="17499000" cy="690600"/>
          </a:xfrm>
          <a:prstGeom prst="rect">
            <a:avLst/>
          </a:prstGeom>
        </p:spPr>
        <p:txBody>
          <a:bodyPr wrap="square" lIns="137150" tIns="137150" rIns="137150" bIns="13715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General Architecture </a:t>
            </a:r>
            <a:r>
              <a:rPr lang="mr-IN" dirty="0" smtClean="0"/>
              <a:t>–</a:t>
            </a:r>
            <a:r>
              <a:rPr lang="en-US" dirty="0" smtClean="0"/>
              <a:t> Two main building blocks</a:t>
            </a:r>
            <a:endParaRPr lang="en" dirty="0"/>
          </a:p>
        </p:txBody>
      </p:sp>
      <p:sp>
        <p:nvSpPr>
          <p:cNvPr id="938" name="Shape 938"/>
          <p:cNvSpPr txBox="1">
            <a:spLocks noGrp="1"/>
          </p:cNvSpPr>
          <p:nvPr>
            <p:ph type="body" idx="2"/>
          </p:nvPr>
        </p:nvSpPr>
        <p:spPr>
          <a:xfrm>
            <a:off x="419100" y="1701550"/>
            <a:ext cx="17213400" cy="7690200"/>
          </a:xfrm>
          <a:prstGeom prst="rect">
            <a:avLst/>
          </a:prstGeom>
        </p:spPr>
        <p:txBody>
          <a:bodyPr wrap="square" lIns="137150" tIns="137150" rIns="137150" bIns="137150" anchor="t" anchorCtr="0">
            <a:noAutofit/>
          </a:bodyPr>
          <a:lstStyle/>
          <a:p>
            <a:pPr marL="279400" indent="0">
              <a:buNone/>
            </a:pPr>
            <a:r>
              <a:rPr lang="en-US" sz="4800" b="1" dirty="0"/>
              <a:t>DAGs</a:t>
            </a:r>
            <a:r>
              <a:rPr lang="en-US" sz="4800" dirty="0"/>
              <a:t> - Directed Acyclic </a:t>
            </a:r>
            <a:r>
              <a:rPr lang="en-US" sz="4800" dirty="0" smtClean="0"/>
              <a:t>Graphs</a:t>
            </a:r>
            <a:endParaRPr lang="en-US" sz="4800" dirty="0"/>
          </a:p>
          <a:p>
            <a:pPr marL="279400" indent="0">
              <a:buNone/>
            </a:pPr>
            <a:r>
              <a:rPr lang="en-US" sz="4800" dirty="0"/>
              <a:t>- a collection of all the tasks you want to </a:t>
            </a:r>
            <a:r>
              <a:rPr lang="en-US" sz="4800" dirty="0" smtClean="0"/>
              <a:t>run for a job, </a:t>
            </a:r>
            <a:r>
              <a:rPr lang="en-US" sz="4800" dirty="0"/>
              <a:t>organized in a way that reflects </a:t>
            </a:r>
            <a:r>
              <a:rPr lang="en-US" sz="4800" dirty="0" smtClean="0"/>
              <a:t>their ordering, </a:t>
            </a:r>
            <a:r>
              <a:rPr lang="en-US" sz="4800" dirty="0"/>
              <a:t>relationships and dependencies.</a:t>
            </a:r>
          </a:p>
          <a:p>
            <a:pPr marL="279400" indent="0">
              <a:buNone/>
            </a:pPr>
            <a:endParaRPr lang="en-US" sz="4800" dirty="0" smtClean="0"/>
          </a:p>
          <a:p>
            <a:pPr marL="279400" indent="0">
              <a:buNone/>
            </a:pPr>
            <a:r>
              <a:rPr lang="en-US" sz="4800" dirty="0" smtClean="0"/>
              <a:t>DAGs aren’t </a:t>
            </a:r>
            <a:r>
              <a:rPr lang="en-US" sz="4800" dirty="0"/>
              <a:t>concerned with what its constituent tasks do; </a:t>
            </a:r>
            <a:endParaRPr lang="en-US" sz="4800" dirty="0" smtClean="0"/>
          </a:p>
          <a:p>
            <a:pPr marL="279400" indent="0">
              <a:buNone/>
            </a:pPr>
            <a:r>
              <a:rPr lang="en-US" sz="4800" dirty="0"/>
              <a:t>	</a:t>
            </a:r>
            <a:r>
              <a:rPr lang="en-US" sz="4800" dirty="0" smtClean="0"/>
              <a:t>It’s </a:t>
            </a:r>
            <a:r>
              <a:rPr lang="en-US" sz="4800" dirty="0"/>
              <a:t>job is to make sure that whatever they do happens: </a:t>
            </a:r>
          </a:p>
          <a:p>
            <a:pPr lvl="1"/>
            <a:r>
              <a:rPr lang="en-US" sz="4800" dirty="0" smtClean="0"/>
              <a:t>  	at </a:t>
            </a:r>
            <a:r>
              <a:rPr lang="en-US" sz="4800" dirty="0"/>
              <a:t>the right time, </a:t>
            </a:r>
          </a:p>
          <a:p>
            <a:pPr lvl="1"/>
            <a:r>
              <a:rPr lang="en-US" sz="4800" dirty="0" smtClean="0"/>
              <a:t> 	in </a:t>
            </a:r>
            <a:r>
              <a:rPr lang="en-US" sz="4800" dirty="0"/>
              <a:t>the right order,</a:t>
            </a:r>
          </a:p>
          <a:p>
            <a:pPr lvl="1"/>
            <a:r>
              <a:rPr lang="en-US" sz="4800" dirty="0" smtClean="0"/>
              <a:t> 	with </a:t>
            </a:r>
            <a:r>
              <a:rPr lang="en-US" sz="4800" dirty="0"/>
              <a:t>the right handling of any unexpected issues</a:t>
            </a:r>
          </a:p>
          <a:p>
            <a:pPr marL="279400" indent="0">
              <a:buNone/>
            </a:pP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1802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 txBox="1">
            <a:spLocks noGrp="1"/>
          </p:cNvSpPr>
          <p:nvPr>
            <p:ph type="title"/>
          </p:nvPr>
        </p:nvSpPr>
        <p:spPr>
          <a:xfrm>
            <a:off x="419100" y="-19050"/>
            <a:ext cx="17213400" cy="1055400"/>
          </a:xfrm>
          <a:prstGeom prst="rect">
            <a:avLst/>
          </a:prstGeom>
        </p:spPr>
        <p:txBody>
          <a:bodyPr wrap="square" lIns="137150" tIns="137150" rIns="137150" bIns="13715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Apache Airflow</a:t>
            </a:r>
            <a:endParaRPr lang="en" dirty="0"/>
          </a:p>
        </p:txBody>
      </p:sp>
      <p:sp>
        <p:nvSpPr>
          <p:cNvPr id="937" name="Shape 937"/>
          <p:cNvSpPr txBox="1">
            <a:spLocks noGrp="1"/>
          </p:cNvSpPr>
          <p:nvPr>
            <p:ph type="subTitle" idx="1"/>
          </p:nvPr>
        </p:nvSpPr>
        <p:spPr>
          <a:xfrm>
            <a:off x="133350" y="1010950"/>
            <a:ext cx="17499000" cy="690600"/>
          </a:xfrm>
          <a:prstGeom prst="rect">
            <a:avLst/>
          </a:prstGeom>
        </p:spPr>
        <p:txBody>
          <a:bodyPr wrap="square" lIns="137150" tIns="137150" rIns="137150" bIns="13715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General Architecture </a:t>
            </a:r>
            <a:r>
              <a:rPr lang="mr-IN" dirty="0" smtClean="0"/>
              <a:t>–</a:t>
            </a:r>
            <a:r>
              <a:rPr lang="en-US" dirty="0" smtClean="0"/>
              <a:t> Two main building blocks</a:t>
            </a:r>
            <a:endParaRPr lang="en" dirty="0"/>
          </a:p>
        </p:txBody>
      </p:sp>
      <p:sp>
        <p:nvSpPr>
          <p:cNvPr id="938" name="Shape 938"/>
          <p:cNvSpPr txBox="1">
            <a:spLocks noGrp="1"/>
          </p:cNvSpPr>
          <p:nvPr>
            <p:ph type="body" idx="2"/>
          </p:nvPr>
        </p:nvSpPr>
        <p:spPr>
          <a:xfrm>
            <a:off x="419100" y="1701550"/>
            <a:ext cx="17213400" cy="7690200"/>
          </a:xfrm>
          <a:prstGeom prst="rect">
            <a:avLst/>
          </a:prstGeom>
        </p:spPr>
        <p:txBody>
          <a:bodyPr wrap="square" lIns="137150" tIns="137150" rIns="137150" bIns="137150" anchor="t" anchorCtr="0">
            <a:noAutofit/>
          </a:bodyPr>
          <a:lstStyle/>
          <a:p>
            <a:pPr marL="279400" indent="0">
              <a:buNone/>
            </a:pPr>
            <a:r>
              <a:rPr lang="en-US" sz="4800" b="1" dirty="0"/>
              <a:t>Operators</a:t>
            </a:r>
            <a:r>
              <a:rPr lang="en-US" sz="4800" dirty="0"/>
              <a:t> - a single task in the </a:t>
            </a:r>
            <a:r>
              <a:rPr lang="en-US" sz="4800" dirty="0" smtClean="0"/>
              <a:t>workflow</a:t>
            </a:r>
            <a:endParaRPr lang="en-US" sz="4800" dirty="0"/>
          </a:p>
          <a:p>
            <a:pPr marL="279400" indent="0">
              <a:buNone/>
            </a:pPr>
            <a:endParaRPr lang="en-US" sz="4800" dirty="0" smtClean="0"/>
          </a:p>
          <a:p>
            <a:pPr marL="279400" indent="0">
              <a:buNone/>
            </a:pPr>
            <a:r>
              <a:rPr lang="en-US" sz="4800" dirty="0" smtClean="0"/>
              <a:t>Many </a:t>
            </a:r>
            <a:r>
              <a:rPr lang="en-US" sz="4800" dirty="0"/>
              <a:t>types:</a:t>
            </a:r>
          </a:p>
          <a:p>
            <a:pPr marL="1651000" lvl="1" indent="-685800"/>
            <a:r>
              <a:rPr lang="en-US" sz="4800" dirty="0" err="1" smtClean="0"/>
              <a:t>SqlOperator</a:t>
            </a:r>
            <a:endParaRPr lang="en-US" sz="4800" dirty="0"/>
          </a:p>
          <a:p>
            <a:pPr marL="1651000" lvl="1" indent="-685800"/>
            <a:r>
              <a:rPr lang="en-US" sz="4800" dirty="0" err="1" smtClean="0"/>
              <a:t>PythonOperator</a:t>
            </a:r>
            <a:endParaRPr lang="en-US" sz="4800" dirty="0"/>
          </a:p>
          <a:p>
            <a:pPr marL="1651000" lvl="1" indent="-685800"/>
            <a:r>
              <a:rPr lang="en-US" sz="4800" dirty="0" err="1" smtClean="0"/>
              <a:t>BashOperator</a:t>
            </a:r>
            <a:endParaRPr lang="en-US" sz="4800" dirty="0"/>
          </a:p>
          <a:p>
            <a:pPr marL="1651000" lvl="1" indent="-685800"/>
            <a:r>
              <a:rPr lang="en-US" sz="4800" dirty="0" err="1" smtClean="0"/>
              <a:t>HTTPOperator</a:t>
            </a:r>
            <a:endParaRPr lang="en-US" sz="4800" dirty="0"/>
          </a:p>
          <a:p>
            <a:pPr marL="1651000" lvl="1" indent="-685800"/>
            <a:r>
              <a:rPr lang="en-US" sz="4800" dirty="0" smtClean="0"/>
              <a:t>AWS </a:t>
            </a:r>
            <a:r>
              <a:rPr lang="en-US" sz="4800" dirty="0"/>
              <a:t>and GCS operators</a:t>
            </a:r>
          </a:p>
          <a:p>
            <a:pPr marL="1651000" lvl="1" indent="-685800"/>
            <a:r>
              <a:rPr lang="en-US" sz="4800" dirty="0"/>
              <a:t>p</a:t>
            </a:r>
            <a:r>
              <a:rPr lang="en-US" sz="4800" dirty="0" smtClean="0"/>
              <a:t>lenty more, including </a:t>
            </a:r>
            <a:r>
              <a:rPr lang="en-US" sz="4800" dirty="0" smtClean="0"/>
              <a:t>community supplied and custom </a:t>
            </a:r>
            <a:endParaRPr lang="en-US" sz="4800" dirty="0"/>
          </a:p>
          <a:p>
            <a:pPr marL="279400" indent="0"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6627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 txBox="1">
            <a:spLocks noGrp="1"/>
          </p:cNvSpPr>
          <p:nvPr>
            <p:ph type="title"/>
          </p:nvPr>
        </p:nvSpPr>
        <p:spPr>
          <a:xfrm>
            <a:off x="419100" y="-19050"/>
            <a:ext cx="17213400" cy="1055400"/>
          </a:xfrm>
          <a:prstGeom prst="rect">
            <a:avLst/>
          </a:prstGeom>
        </p:spPr>
        <p:txBody>
          <a:bodyPr wrap="square" lIns="137150" tIns="137150" rIns="137150" bIns="13715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Apache Airflow</a:t>
            </a:r>
            <a:endParaRPr lang="en" dirty="0"/>
          </a:p>
        </p:txBody>
      </p:sp>
      <p:sp>
        <p:nvSpPr>
          <p:cNvPr id="937" name="Shape 937"/>
          <p:cNvSpPr txBox="1">
            <a:spLocks noGrp="1"/>
          </p:cNvSpPr>
          <p:nvPr>
            <p:ph type="subTitle" idx="1"/>
          </p:nvPr>
        </p:nvSpPr>
        <p:spPr>
          <a:xfrm>
            <a:off x="133350" y="1010950"/>
            <a:ext cx="17499000" cy="690600"/>
          </a:xfrm>
          <a:prstGeom prst="rect">
            <a:avLst/>
          </a:prstGeom>
        </p:spPr>
        <p:txBody>
          <a:bodyPr wrap="square" lIns="137150" tIns="137150" rIns="137150" bIns="13715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General Architecture </a:t>
            </a:r>
            <a:r>
              <a:rPr lang="mr-IN" dirty="0" smtClean="0"/>
              <a:t>–</a:t>
            </a:r>
            <a:r>
              <a:rPr lang="en-US" dirty="0" smtClean="0"/>
              <a:t> Major Components</a:t>
            </a:r>
            <a:endParaRPr lang="en" dirty="0"/>
          </a:p>
        </p:txBody>
      </p:sp>
      <p:sp>
        <p:nvSpPr>
          <p:cNvPr id="938" name="Shape 938"/>
          <p:cNvSpPr txBox="1">
            <a:spLocks noGrp="1"/>
          </p:cNvSpPr>
          <p:nvPr>
            <p:ph type="body" idx="2"/>
          </p:nvPr>
        </p:nvSpPr>
        <p:spPr>
          <a:xfrm>
            <a:off x="419100" y="1701550"/>
            <a:ext cx="17213400" cy="7690200"/>
          </a:xfrm>
          <a:prstGeom prst="rect">
            <a:avLst/>
          </a:prstGeom>
        </p:spPr>
        <p:txBody>
          <a:bodyPr wrap="square" lIns="137150" tIns="137150" rIns="137150" bIns="137150" anchor="t" anchorCtr="0">
            <a:noAutofit/>
          </a:bodyPr>
          <a:lstStyle/>
          <a:p>
            <a:r>
              <a:rPr lang="en-US" sz="6000" dirty="0" smtClean="0"/>
              <a:t> </a:t>
            </a:r>
            <a:r>
              <a:rPr lang="en-US" sz="6000" dirty="0" err="1" smtClean="0"/>
              <a:t>Auth</a:t>
            </a:r>
            <a:r>
              <a:rPr lang="en-US" sz="6000" dirty="0" smtClean="0"/>
              <a:t> </a:t>
            </a:r>
            <a:r>
              <a:rPr lang="en-US" sz="6000" dirty="0"/>
              <a:t>- authentication protocols (password, K</a:t>
            </a:r>
            <a:r>
              <a:rPr lang="en-US" sz="6000" dirty="0" smtClean="0"/>
              <a:t>erberos</a:t>
            </a:r>
            <a:r>
              <a:rPr lang="en-US" sz="6000" dirty="0"/>
              <a:t>, </a:t>
            </a:r>
            <a:r>
              <a:rPr lang="en-US" sz="6000" dirty="0" smtClean="0"/>
              <a:t>LDAP, </a:t>
            </a:r>
            <a:r>
              <a:rPr lang="en-US" sz="6000" dirty="0"/>
              <a:t>Google)</a:t>
            </a:r>
          </a:p>
          <a:p>
            <a:r>
              <a:rPr lang="en-US" sz="6000" dirty="0" smtClean="0"/>
              <a:t> Hooks </a:t>
            </a:r>
            <a:r>
              <a:rPr lang="mr-IN" sz="6000" dirty="0" smtClean="0"/>
              <a:t>–</a:t>
            </a:r>
            <a:r>
              <a:rPr lang="en-US" sz="6000" dirty="0" smtClean="0"/>
              <a:t> interface/connect </a:t>
            </a:r>
            <a:r>
              <a:rPr lang="en-US" sz="6000" dirty="0"/>
              <a:t>to external platforms and databases</a:t>
            </a:r>
          </a:p>
          <a:p>
            <a:r>
              <a:rPr lang="en-US" sz="6000" dirty="0" smtClean="0"/>
              <a:t> Sensors </a:t>
            </a:r>
            <a:r>
              <a:rPr lang="en-US" sz="6000" dirty="0"/>
              <a:t>- wait for files, change </a:t>
            </a:r>
            <a:r>
              <a:rPr lang="en-US" sz="6000" dirty="0" smtClean="0"/>
              <a:t>of </a:t>
            </a:r>
            <a:r>
              <a:rPr lang="en-US" sz="6000" dirty="0"/>
              <a:t>state, </a:t>
            </a:r>
            <a:r>
              <a:rPr lang="en-US" sz="6000" dirty="0" err="1"/>
              <a:t>db</a:t>
            </a:r>
            <a:r>
              <a:rPr lang="en-US" sz="6000" dirty="0"/>
              <a:t> rows, etc.</a:t>
            </a:r>
          </a:p>
          <a:p>
            <a:r>
              <a:rPr lang="en-US" sz="6000" dirty="0" smtClean="0"/>
              <a:t> Executors </a:t>
            </a:r>
            <a:r>
              <a:rPr lang="en-US" sz="6000" dirty="0"/>
              <a:t>- control </a:t>
            </a:r>
            <a:r>
              <a:rPr lang="en-US" sz="6000" dirty="0" smtClean="0"/>
              <a:t>scheduling/how </a:t>
            </a:r>
            <a:r>
              <a:rPr lang="en-US" sz="6000" dirty="0"/>
              <a:t>the DAGs are run (local, sequential, Celery, </a:t>
            </a:r>
            <a:r>
              <a:rPr lang="en-US" sz="6000" dirty="0" err="1"/>
              <a:t>Mesos</a:t>
            </a:r>
            <a:r>
              <a:rPr lang="en-US" sz="6000" dirty="0"/>
              <a:t> are </a:t>
            </a:r>
            <a:r>
              <a:rPr lang="en-US" sz="6000" dirty="0" smtClean="0"/>
              <a:t>defaults available)</a:t>
            </a:r>
            <a:r>
              <a:rPr lang="en-US" sz="6000" dirty="0"/>
              <a:t> </a:t>
            </a:r>
          </a:p>
          <a:p>
            <a:pPr marL="279400" indent="0">
              <a:buNone/>
            </a:pP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5248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Zendesk">
  <a:themeElements>
    <a:clrScheme name="Zendesk_Golion">
      <a:dk1>
        <a:srgbClr val="03353D"/>
      </a:dk1>
      <a:lt1>
        <a:srgbClr val="5A7B80"/>
      </a:lt1>
      <a:dk2>
        <a:srgbClr val="F0EEEC"/>
      </a:dk2>
      <a:lt2>
        <a:srgbClr val="A5A3A2"/>
      </a:lt2>
      <a:accent1>
        <a:srgbClr val="37B8AE"/>
      </a:accent1>
      <a:accent2>
        <a:srgbClr val="26A9BC"/>
      </a:accent2>
      <a:accent3>
        <a:srgbClr val="77A43F"/>
      </a:accent3>
      <a:accent4>
        <a:srgbClr val="ED6651"/>
      </a:accent4>
      <a:accent5>
        <a:srgbClr val="EEC93C"/>
      </a:accent5>
      <a:accent6>
        <a:srgbClr val="F89A2F"/>
      </a:accent6>
      <a:hlink>
        <a:srgbClr val="EB4962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727</Words>
  <Application>Microsoft Macintosh PowerPoint</Application>
  <PresentationFormat>Custom</PresentationFormat>
  <Paragraphs>150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Proxima Nova</vt:lpstr>
      <vt:lpstr>Arial</vt:lpstr>
      <vt:lpstr>Zendesk</vt:lpstr>
      <vt:lpstr>Moving Data with Apache Airflow at Zendesk</vt:lpstr>
      <vt:lpstr>Today’s agenda</vt:lpstr>
      <vt:lpstr>A bit about me …</vt:lpstr>
      <vt:lpstr>Apache Airflow</vt:lpstr>
      <vt:lpstr>Apache Airflow</vt:lpstr>
      <vt:lpstr>Apache Airflow</vt:lpstr>
      <vt:lpstr>Apache Airflow</vt:lpstr>
      <vt:lpstr>Apache Airflow</vt:lpstr>
      <vt:lpstr>Apache Airflow</vt:lpstr>
      <vt:lpstr>Apache Airflow</vt:lpstr>
      <vt:lpstr>Apache Airflow</vt:lpstr>
      <vt:lpstr>LIVE DEMO!</vt:lpstr>
      <vt:lpstr>Apache Airflow</vt:lpstr>
      <vt:lpstr>Apache Airflow</vt:lpstr>
      <vt:lpstr>Apache Airflow</vt:lpstr>
      <vt:lpstr>Apache Airflow</vt:lpstr>
      <vt:lpstr>Apache Airflow</vt:lpstr>
      <vt:lpstr>Apache Airflow</vt:lpstr>
      <vt:lpstr>Apache Airflow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NOTE! Click ‘File’  Then click ‘Make a copy…’ Keep it in your Drive for future use </dc:title>
  <cp:lastModifiedBy>Microsoft Office User</cp:lastModifiedBy>
  <cp:revision>50</cp:revision>
  <dcterms:modified xsi:type="dcterms:W3CDTF">2017-09-21T22:28:18Z</dcterms:modified>
</cp:coreProperties>
</file>