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2" r:id="rId4"/>
    <p:sldId id="267" r:id="rId5"/>
    <p:sldId id="286" r:id="rId6"/>
    <p:sldId id="266" r:id="rId7"/>
    <p:sldId id="268" r:id="rId8"/>
    <p:sldId id="278" r:id="rId9"/>
    <p:sldId id="279" r:id="rId10"/>
    <p:sldId id="280" r:id="rId11"/>
    <p:sldId id="281" r:id="rId12"/>
    <p:sldId id="285" r:id="rId13"/>
    <p:sldId id="261" r:id="rId14"/>
    <p:sldId id="288" r:id="rId15"/>
    <p:sldId id="289" r:id="rId16"/>
    <p:sldId id="283" r:id="rId17"/>
    <p:sldId id="287" r:id="rId18"/>
    <p:sldId id="284" r:id="rId19"/>
    <p:sldId id="270"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2438" autoAdjust="0"/>
  </p:normalViewPr>
  <p:slideViewPr>
    <p:cSldViewPr>
      <p:cViewPr varScale="1">
        <p:scale>
          <a:sx n="60" d="100"/>
          <a:sy n="60" d="100"/>
        </p:scale>
        <p:origin x="152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A684D-1AB4-4BD5-A473-78DE41A0F927}" type="datetimeFigureOut">
              <a:rPr lang="en-US" smtClean="0"/>
              <a:pPr/>
              <a:t>5/19/2015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91944-CF4C-4B13-9C13-1324059E7761}" type="slidenum">
              <a:rPr lang="en-US" smtClean="0"/>
              <a:pPr/>
              <a:t>‹#›</a:t>
            </a:fld>
            <a:endParaRPr lang="en-US"/>
          </a:p>
        </p:txBody>
      </p:sp>
    </p:spTree>
    <p:extLst>
      <p:ext uri="{BB962C8B-B14F-4D97-AF65-F5344CB8AC3E}">
        <p14:creationId xmlns:p14="http://schemas.microsoft.com/office/powerpoint/2010/main" val="124116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myself.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EI as a Madison-based</a:t>
            </a:r>
            <a:r>
              <a:rPr lang="en-US" sz="1200" kern="1200" baseline="0" dirty="0" smtClean="0">
                <a:solidFill>
                  <a:schemeClr val="tx1"/>
                </a:solidFill>
                <a:effectLst/>
                <a:latin typeface="+mn-lt"/>
                <a:ea typeface="+mn-ea"/>
                <a:cs typeface="+mn-cs"/>
              </a:rPr>
              <a:t> software development company.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a:t>
            </a:r>
            <a:r>
              <a:rPr lang="en-US" sz="1200" kern="1200" baseline="0" dirty="0" smtClean="0">
                <a:solidFill>
                  <a:schemeClr val="tx1"/>
                </a:solidFill>
                <a:effectLst/>
                <a:latin typeface="+mn-lt"/>
                <a:ea typeface="+mn-ea"/>
                <a:cs typeface="+mn-cs"/>
              </a:rPr>
              <a:t> the </a:t>
            </a:r>
            <a:r>
              <a:rPr lang="en-US" sz="1200" kern="1200" baseline="0" dirty="0" err="1" smtClean="0">
                <a:solidFill>
                  <a:schemeClr val="tx1"/>
                </a:solidFill>
                <a:effectLst/>
                <a:latin typeface="+mn-lt"/>
                <a:ea typeface="+mn-ea"/>
                <a:cs typeface="+mn-cs"/>
              </a:rPr>
              <a:t>BigDataMadison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meetup</a:t>
            </a:r>
            <a:r>
              <a:rPr lang="en-US" sz="1200" kern="1200" baseline="0" dirty="0" smtClean="0">
                <a:solidFill>
                  <a:schemeClr val="tx1"/>
                </a:solidFill>
                <a:effectLst/>
                <a:latin typeface="+mn-lt"/>
                <a:ea typeface="+mn-ea"/>
                <a:cs typeface="+mn-cs"/>
              </a:rPr>
              <a:t> group.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Growth over the past 3 years from 12 members when we started to 725 and counting.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Cavinda asked me to come and speak to you about the changing landscape of the Big Data ecosystem in the past couple of years.</a:t>
            </a:r>
          </a:p>
        </p:txBody>
      </p:sp>
      <p:sp>
        <p:nvSpPr>
          <p:cNvPr id="4" name="Slide Number Placeholder 3"/>
          <p:cNvSpPr>
            <a:spLocks noGrp="1"/>
          </p:cNvSpPr>
          <p:nvPr>
            <p:ph type="sldNum" sz="quarter" idx="10"/>
          </p:nvPr>
        </p:nvSpPr>
        <p:spPr/>
        <p:txBody>
          <a:bodyPr/>
          <a:lstStyle/>
          <a:p>
            <a:fld id="{4CB91944-CF4C-4B13-9C13-1324059E7761}" type="slidenum">
              <a:rPr lang="en-US" smtClean="0"/>
              <a:pPr/>
              <a:t>1</a:t>
            </a:fld>
            <a:endParaRPr lang="en-US"/>
          </a:p>
        </p:txBody>
      </p:sp>
    </p:spTree>
    <p:extLst>
      <p:ext uri="{BB962C8B-B14F-4D97-AF65-F5344CB8AC3E}">
        <p14:creationId xmlns:p14="http://schemas.microsoft.com/office/powerpoint/2010/main" val="3486343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Storage summary (S3, Glacier and EBS). provides low-cost data storage with high durability and availability. Pay-as-you-go pricing with no commitment means greater flexibility and agility. With AWS, high security is available at no extra cost. AWS offers storage choices for backup, archiving, and disaster recovery, as well as block, file, and object storage.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Mention client that has 15 TB of data on S3 for about $12,000 a month.</a:t>
            </a:r>
          </a:p>
        </p:txBody>
      </p:sp>
      <p:sp>
        <p:nvSpPr>
          <p:cNvPr id="4" name="Slide Number Placeholder 3"/>
          <p:cNvSpPr>
            <a:spLocks noGrp="1"/>
          </p:cNvSpPr>
          <p:nvPr>
            <p:ph type="sldNum" sz="quarter" idx="10"/>
          </p:nvPr>
        </p:nvSpPr>
        <p:spPr/>
        <p:txBody>
          <a:bodyPr/>
          <a:lstStyle/>
          <a:p>
            <a:fld id="{4CB91944-CF4C-4B13-9C13-1324059E7761}" type="slidenum">
              <a:rPr lang="en-US" smtClean="0"/>
              <a:pPr/>
              <a:t>10</a:t>
            </a:fld>
            <a:endParaRPr lang="en-US"/>
          </a:p>
        </p:txBody>
      </p:sp>
    </p:spTree>
    <p:extLst>
      <p:ext uri="{BB962C8B-B14F-4D97-AF65-F5344CB8AC3E}">
        <p14:creationId xmlns:p14="http://schemas.microsoft.com/office/powerpoint/2010/main" val="2077791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Analytics (SQS, SWF, EMR, </a:t>
            </a:r>
            <a:r>
              <a:rPr lang="en-US" sz="1200" kern="1200" dirty="0" err="1" smtClean="0">
                <a:solidFill>
                  <a:schemeClr val="tx1"/>
                </a:solidFill>
                <a:effectLst/>
                <a:latin typeface="+mn-lt"/>
                <a:ea typeface="+mn-ea"/>
                <a:cs typeface="+mn-cs"/>
              </a:rPr>
              <a:t>DynamoDB</a:t>
            </a:r>
            <a:r>
              <a:rPr lang="en-US" sz="1200" kern="1200" dirty="0" smtClean="0">
                <a:solidFill>
                  <a:schemeClr val="tx1"/>
                </a:solidFill>
                <a:effectLst/>
                <a:latin typeface="+mn-lt"/>
                <a:ea typeface="+mn-ea"/>
                <a:cs typeface="+mn-cs"/>
              </a:rPr>
              <a:t> and Redshift). provides cloud based analytics services to help you process and analyze any volume of data, whether your need is for managed Hadoop clusters, real-time streaming data, petabyte scale data warehousing.</a:t>
            </a:r>
          </a:p>
        </p:txBody>
      </p:sp>
      <p:sp>
        <p:nvSpPr>
          <p:cNvPr id="4" name="Slide Number Placeholder 3"/>
          <p:cNvSpPr>
            <a:spLocks noGrp="1"/>
          </p:cNvSpPr>
          <p:nvPr>
            <p:ph type="sldNum" sz="quarter" idx="10"/>
          </p:nvPr>
        </p:nvSpPr>
        <p:spPr/>
        <p:txBody>
          <a:bodyPr/>
          <a:lstStyle/>
          <a:p>
            <a:fld id="{4CB91944-CF4C-4B13-9C13-1324059E7761}" type="slidenum">
              <a:rPr lang="en-US" smtClean="0"/>
              <a:pPr/>
              <a:t>11</a:t>
            </a:fld>
            <a:endParaRPr lang="en-US"/>
          </a:p>
        </p:txBody>
      </p:sp>
    </p:spTree>
    <p:extLst>
      <p:ext uri="{BB962C8B-B14F-4D97-AF65-F5344CB8AC3E}">
        <p14:creationId xmlns:p14="http://schemas.microsoft.com/office/powerpoint/2010/main" val="3099777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AWS not the only game in town, but it is the</a:t>
            </a:r>
            <a:r>
              <a:rPr lang="en-US" sz="1200" kern="1200" baseline="0" dirty="0" smtClean="0">
                <a:solidFill>
                  <a:schemeClr val="tx1"/>
                </a:solidFill>
                <a:effectLst/>
                <a:latin typeface="+mn-lt"/>
                <a:ea typeface="+mn-ea"/>
                <a:cs typeface="+mn-cs"/>
              </a:rPr>
              <a:t> market </a:t>
            </a:r>
            <a:r>
              <a:rPr lang="en-US" sz="1200" kern="1200" baseline="0" dirty="0" smtClean="0">
                <a:solidFill>
                  <a:schemeClr val="tx1"/>
                </a:solidFill>
                <a:effectLst/>
                <a:latin typeface="+mn-lt"/>
                <a:ea typeface="+mn-ea"/>
                <a:cs typeface="+mn-cs"/>
              </a:rPr>
              <a:t>leader (37% of the $9 billion </a:t>
            </a:r>
            <a:r>
              <a:rPr lang="en-US" sz="1200" kern="1200" baseline="0" dirty="0" err="1" smtClean="0">
                <a:solidFill>
                  <a:schemeClr val="tx1"/>
                </a:solidFill>
                <a:effectLst/>
                <a:latin typeface="+mn-lt"/>
                <a:ea typeface="+mn-ea"/>
                <a:cs typeface="+mn-cs"/>
              </a:rPr>
              <a:t>IaaS</a:t>
            </a:r>
            <a:r>
              <a:rPr lang="en-US" sz="1200" kern="1200" baseline="0" dirty="0" smtClean="0">
                <a:solidFill>
                  <a:schemeClr val="tx1"/>
                </a:solidFill>
                <a:effectLst/>
                <a:latin typeface="+mn-lt"/>
                <a:ea typeface="+mn-ea"/>
                <a:cs typeface="+mn-cs"/>
              </a:rPr>
              <a:t> industry). </a:t>
            </a:r>
            <a:r>
              <a:rPr lang="en-US" sz="1200" kern="1200" baseline="0" dirty="0" smtClean="0">
                <a:solidFill>
                  <a:schemeClr val="tx1"/>
                </a:solidFill>
                <a:effectLst/>
                <a:latin typeface="+mn-lt"/>
                <a:ea typeface="+mn-ea"/>
                <a:cs typeface="+mn-cs"/>
              </a:rPr>
              <a:t>These are just some of the other companies and products in this space</a:t>
            </a:r>
            <a:r>
              <a:rPr lang="en-US" sz="1200" kern="1200" baseline="0" dirty="0" smtClean="0">
                <a:solidFill>
                  <a:schemeClr val="tx1"/>
                </a:solidFill>
                <a:effectLst/>
                <a:latin typeface="+mn-lt"/>
                <a:ea typeface="+mn-ea"/>
                <a:cs typeface="+mn-cs"/>
              </a:rPr>
              <a:t>. Competition continues to drive prices down. Google Compute just announced on Monday they are lowering prices by 30%, for example.  </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Hopefully this brief introduction demonstrates some of the increasing ease with which companies can scale up their operations without significant hiring or capital investments. Now let’s discuss Spark, and how this relatively new Apache Foundation project has many people in the Big Data space very excited.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12</a:t>
            </a:fld>
            <a:endParaRPr lang="en-US"/>
          </a:p>
        </p:txBody>
      </p:sp>
    </p:spTree>
    <p:extLst>
      <p:ext uri="{BB962C8B-B14F-4D97-AF65-F5344CB8AC3E}">
        <p14:creationId xmlns:p14="http://schemas.microsoft.com/office/powerpoint/2010/main" val="130573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2"/>
            <a:r>
              <a:rPr lang="en-US" dirty="0" smtClean="0"/>
              <a:t>Increased speed over traditional </a:t>
            </a:r>
            <a:r>
              <a:rPr lang="en-US" dirty="0" err="1" smtClean="0"/>
              <a:t>MapReduce</a:t>
            </a:r>
            <a:endParaRPr lang="en-US" dirty="0" smtClean="0"/>
          </a:p>
          <a:p>
            <a:pPr lvl="2"/>
            <a:r>
              <a:rPr lang="en-US" dirty="0" smtClean="0"/>
              <a:t>General execution model to handle a wide variety of use cases</a:t>
            </a:r>
          </a:p>
          <a:p>
            <a:pPr lvl="2"/>
            <a:r>
              <a:rPr lang="en-US" dirty="0" smtClean="0"/>
              <a:t>Runs on multiple platforms (stand-alone, remote, different cluster managers)</a:t>
            </a:r>
          </a:p>
          <a:p>
            <a:pPr lvl="2"/>
            <a:r>
              <a:rPr lang="en-US" dirty="0" smtClean="0"/>
              <a:t>Comparative ease of use (support for Scala, Java, Python,</a:t>
            </a:r>
            <a:r>
              <a:rPr lang="en-US" baseline="0" dirty="0" smtClean="0"/>
              <a:t> R programming languages)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13</a:t>
            </a:fld>
            <a:endParaRPr lang="en-US"/>
          </a:p>
        </p:txBody>
      </p:sp>
    </p:spTree>
    <p:extLst>
      <p:ext uri="{BB962C8B-B14F-4D97-AF65-F5344CB8AC3E}">
        <p14:creationId xmlns:p14="http://schemas.microsoft.com/office/powerpoint/2010/main" val="2915909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where does Spark fit into the </a:t>
            </a:r>
            <a:r>
              <a:rPr lang="en-US" baseline="0" dirty="0" smtClean="0"/>
              <a:t>Big Data ecosystem</a:t>
            </a:r>
            <a:r>
              <a:rPr lang="en-US" dirty="0" smtClean="0"/>
              <a:t>?</a:t>
            </a:r>
            <a:r>
              <a:rPr lang="en-US" baseline="0" dirty="0" smtClean="0"/>
              <a:t> </a:t>
            </a:r>
            <a:r>
              <a:rPr lang="en-US" dirty="0" smtClean="0"/>
              <a:t>The ETL Compute Grid (highlighted) part of the workflow is where Spark comes in. Apache Spark is a cluster computing framework. </a:t>
            </a:r>
            <a:r>
              <a:rPr lang="en-US" baseline="0" dirty="0" smtClean="0"/>
              <a:t>Spark still sits on top of HDFS (the storage grid), as well as other data storage formats (databases, S3, regular file systems, </a:t>
            </a:r>
            <a:r>
              <a:rPr lang="en-US" baseline="0" dirty="0" err="1" smtClean="0"/>
              <a:t>etc</a:t>
            </a:r>
            <a:r>
              <a:rPr lang="en-US" baseline="0" dirty="0" smtClean="0"/>
              <a:t>). </a:t>
            </a:r>
          </a:p>
          <a:p>
            <a:endParaRPr lang="en-US" baseline="0" dirty="0" smtClean="0"/>
          </a:p>
          <a:p>
            <a:r>
              <a:rPr lang="en-US" baseline="0" dirty="0" smtClean="0"/>
              <a:t>The major use case with Spark is to easily pull data from disparate sources, run transforms and analysis on this data in a single framework, and easily export the resulting data to numerous formats or BI applications.</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14</a:t>
            </a:fld>
            <a:endParaRPr lang="en-US"/>
          </a:p>
        </p:txBody>
      </p:sp>
    </p:spTree>
    <p:extLst>
      <p:ext uri="{BB962C8B-B14F-4D97-AF65-F5344CB8AC3E}">
        <p14:creationId xmlns:p14="http://schemas.microsoft.com/office/powerpoint/2010/main" val="1280690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is positioning itself at the nexus of data activities. The Spark Core modules allow for ingestion of data from numerous formats into an RDD (Resilient</a:t>
            </a:r>
            <a:r>
              <a:rPr lang="en-US" baseline="0" dirty="0" smtClean="0"/>
              <a:t> Distributed Dataset). Multiple vendors have created official APIs and connectors to their systems. Spark applications work on data from these various formats, which can then be exported out to files, databases or BI tools using JDBC. Many vendors (</a:t>
            </a:r>
            <a:r>
              <a:rPr lang="en-US" baseline="0" dirty="0" err="1" smtClean="0"/>
              <a:t>DataStax</a:t>
            </a:r>
            <a:r>
              <a:rPr lang="en-US" baseline="0" dirty="0" smtClean="0"/>
              <a:t> for Cassandra, </a:t>
            </a:r>
            <a:r>
              <a:rPr lang="en-US" baseline="0" dirty="0" err="1" smtClean="0"/>
              <a:t>TenGen</a:t>
            </a:r>
            <a:r>
              <a:rPr lang="en-US" baseline="0" dirty="0" smtClean="0"/>
              <a:t> for Mongo for example) have created official connectors supporting Spark.</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15</a:t>
            </a:fld>
            <a:endParaRPr lang="en-US"/>
          </a:p>
        </p:txBody>
      </p:sp>
    </p:spTree>
    <p:extLst>
      <p:ext uri="{BB962C8B-B14F-4D97-AF65-F5344CB8AC3E}">
        <p14:creationId xmlns:p14="http://schemas.microsoft.com/office/powerpoint/2010/main" val="338983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who is the Spark community?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engine for all data sources, workloads, environments.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Spark aims to have a single cluster computing framework that meets the needs to two main groups: Data Engineers (data pipelines and integration) and Data Scientists (analysis/reporting).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Mention about Spark Summit East a couple</a:t>
            </a:r>
            <a:r>
              <a:rPr lang="en-US" sz="1200" kern="1200" baseline="0" dirty="0" smtClean="0">
                <a:solidFill>
                  <a:schemeClr val="tx1"/>
                </a:solidFill>
                <a:effectLst/>
                <a:latin typeface="+mn-lt"/>
                <a:ea typeface="+mn-ea"/>
                <a:cs typeface="+mn-cs"/>
              </a:rPr>
              <a:t> of weeks ago. 900 attendees. Sold out. Tremendous excitement.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16</a:t>
            </a:fld>
            <a:endParaRPr lang="en-US"/>
          </a:p>
        </p:txBody>
      </p:sp>
    </p:spTree>
    <p:extLst>
      <p:ext uri="{BB962C8B-B14F-4D97-AF65-F5344CB8AC3E}">
        <p14:creationId xmlns:p14="http://schemas.microsoft.com/office/powerpoint/2010/main" val="2671843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such a hot technology? I think Gartner, the information technology research firm, says it best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 in mind that</a:t>
            </a:r>
            <a:r>
              <a:rPr lang="en-US" baseline="0" dirty="0" smtClean="0"/>
              <a:t> Spark is not limited to Hadoop, and can operate on data that is stored in dozens of formats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Important to note that Spark is not the only project out there aims to improve compute with Big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Out of Europe is another Apache project called </a:t>
            </a:r>
            <a:r>
              <a:rPr lang="en-US" baseline="0" dirty="0" err="1" smtClean="0"/>
              <a:t>Flink</a:t>
            </a:r>
            <a:r>
              <a:rPr lang="en-US" baseline="0" dirty="0" smtClean="0"/>
              <a:t>. Twitter open-sourced Storm. So, Spark is not the only option out there.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17</a:t>
            </a:fld>
            <a:endParaRPr lang="en-US"/>
          </a:p>
        </p:txBody>
      </p:sp>
    </p:spTree>
    <p:extLst>
      <p:ext uri="{BB962C8B-B14F-4D97-AF65-F5344CB8AC3E}">
        <p14:creationId xmlns:p14="http://schemas.microsoft.com/office/powerpoint/2010/main" val="385157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Rapid adoption in many</a:t>
            </a:r>
            <a:r>
              <a:rPr lang="en-US" baseline="0" dirty="0" smtClean="0"/>
              <a:t> industries</a:t>
            </a:r>
            <a:r>
              <a:rPr lang="en-US" dirty="0" smtClean="0"/>
              <a:t>. Spark makes</a:t>
            </a:r>
            <a:r>
              <a:rPr lang="en-US" baseline="0" dirty="0" smtClean="0"/>
              <a:t> accessing and analyzing data stored in typical Big Data formats or backend systems easier to handle. Wider array of supported technologies and languages makes it easier for more developers to </a:t>
            </a:r>
            <a:r>
              <a:rPr lang="en-US" baseline="0" smtClean="0"/>
              <a:t>get onboard.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screenshot is from GitHub, which is a distributed Version Control System that is very popular with</a:t>
            </a:r>
            <a:r>
              <a:rPr lang="en-US" baseline="0" dirty="0" smtClean="0"/>
              <a:t> open source projects and as a collaborative platform between developers. You can get an idea of the popularity of the Spark project given the number of contributors, stars/forks, and code commits.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18</a:t>
            </a:fld>
            <a:endParaRPr lang="en-US"/>
          </a:p>
        </p:txBody>
      </p:sp>
    </p:spTree>
    <p:extLst>
      <p:ext uri="{BB962C8B-B14F-4D97-AF65-F5344CB8AC3E}">
        <p14:creationId xmlns:p14="http://schemas.microsoft.com/office/powerpoint/2010/main" val="2273762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Salient</a:t>
            </a:r>
            <a:r>
              <a:rPr lang="en-US" sz="1200" kern="1200" baseline="0" dirty="0" smtClean="0">
                <a:solidFill>
                  <a:schemeClr val="tx1"/>
                </a:solidFill>
                <a:effectLst/>
                <a:latin typeface="+mn-lt"/>
                <a:ea typeface="+mn-ea"/>
                <a:cs typeface="+mn-cs"/>
              </a:rPr>
              <a:t> take-away point.</a:t>
            </a:r>
          </a:p>
          <a:p>
            <a:pPr lvl="0"/>
            <a:endParaRPr lang="en-US" sz="1200" kern="1200" baseline="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Data will provide a valuable addition to an existing BI strategy, and is not a replacement to more conventional data warehouses.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More companies have embraced</a:t>
            </a:r>
            <a:r>
              <a:rPr lang="en-US" sz="1200" kern="1200" baseline="0" dirty="0" smtClean="0">
                <a:solidFill>
                  <a:schemeClr val="tx1"/>
                </a:solidFill>
                <a:effectLst/>
                <a:latin typeface="+mn-lt"/>
                <a:ea typeface="+mn-ea"/>
                <a:cs typeface="+mn-cs"/>
              </a:rPr>
              <a:t> a data driven culture to decision-making. The first step there is to be in a position to capture and store much of the data that is being generated. As companies train BI on this big data, more people in the process need to be able to work with this data, and that has driven the marketplace in the past couple of years by lowering the technical barriers to working with big data.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19</a:t>
            </a:fld>
            <a:endParaRPr lang="en-US"/>
          </a:p>
        </p:txBody>
      </p:sp>
    </p:spTree>
    <p:extLst>
      <p:ext uri="{BB962C8B-B14F-4D97-AF65-F5344CB8AC3E}">
        <p14:creationId xmlns:p14="http://schemas.microsoft.com/office/powerpoint/2010/main" val="166233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of the presentation structure.</a:t>
            </a:r>
          </a:p>
          <a:p>
            <a:endParaRPr lang="en-US" dirty="0" smtClean="0"/>
          </a:p>
          <a:p>
            <a:r>
              <a:rPr lang="en-US" dirty="0" smtClean="0"/>
              <a:t>Start with a recap of a Wall St. Journal Survey or CIOs discussing their Big Data goals, strategies</a:t>
            </a:r>
            <a:r>
              <a:rPr lang="en-US" baseline="0" dirty="0" smtClean="0"/>
              <a:t> and project statuses.</a:t>
            </a:r>
          </a:p>
          <a:p>
            <a:endParaRPr lang="en-US" baseline="0" dirty="0" smtClean="0"/>
          </a:p>
          <a:p>
            <a:r>
              <a:rPr lang="en-US" baseline="0" dirty="0" smtClean="0"/>
              <a:t>Then discuss how a rapidly changing industry have really opened up the floodgates for Big Data projects by lowering the technical barriers to some of the most difficult areas of Big Data projects, so companies can more easily engage in POCs or pilot projects.</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2</a:t>
            </a:fld>
            <a:endParaRPr lang="en-US"/>
          </a:p>
        </p:txBody>
      </p:sp>
    </p:spTree>
    <p:extLst>
      <p:ext uri="{BB962C8B-B14F-4D97-AF65-F5344CB8AC3E}">
        <p14:creationId xmlns:p14="http://schemas.microsoft.com/office/powerpoint/2010/main" val="2659352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your</a:t>
            </a:r>
            <a:r>
              <a:rPr lang="en-US" baseline="0" dirty="0" smtClean="0"/>
              <a:t> attention. Please ask me any questions.</a:t>
            </a:r>
            <a:endParaRPr lang="en-US" dirty="0"/>
          </a:p>
        </p:txBody>
      </p:sp>
      <p:sp>
        <p:nvSpPr>
          <p:cNvPr id="4" name="Slide Number Placeholder 3"/>
          <p:cNvSpPr>
            <a:spLocks noGrp="1"/>
          </p:cNvSpPr>
          <p:nvPr>
            <p:ph type="sldNum" sz="quarter" idx="10"/>
          </p:nvPr>
        </p:nvSpPr>
        <p:spPr/>
        <p:txBody>
          <a:bodyPr/>
          <a:lstStyle/>
          <a:p>
            <a:fld id="{4CB91944-CF4C-4B13-9C13-1324059E7761}" type="slidenum">
              <a:rPr lang="en-US" smtClean="0"/>
              <a:pPr/>
              <a:t>20</a:t>
            </a:fld>
            <a:endParaRPr lang="en-US"/>
          </a:p>
        </p:txBody>
      </p:sp>
    </p:spTree>
    <p:extLst>
      <p:ext uri="{BB962C8B-B14F-4D97-AF65-F5344CB8AC3E}">
        <p14:creationId xmlns:p14="http://schemas.microsoft.com/office/powerpoint/2010/main" val="54283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Big Data is Big Business. Data management/data analytics are forecast to grow at 10% a year, which is double the rate of any other segment of the IT industry.  Certain industry sectors (banking, communications) have embraced big data more readily, though, as you can see from this chart, there is still plenty of opportunity for expansion since 74% of companies with Big Data strategies are still formulating or rolling out their plans.</a:t>
            </a:r>
          </a:p>
        </p:txBody>
      </p:sp>
      <p:sp>
        <p:nvSpPr>
          <p:cNvPr id="4" name="Slide Number Placeholder 3"/>
          <p:cNvSpPr>
            <a:spLocks noGrp="1"/>
          </p:cNvSpPr>
          <p:nvPr>
            <p:ph type="sldNum" sz="quarter" idx="10"/>
          </p:nvPr>
        </p:nvSpPr>
        <p:spPr/>
        <p:txBody>
          <a:bodyPr/>
          <a:lstStyle/>
          <a:p>
            <a:fld id="{4CB91944-CF4C-4B13-9C13-1324059E7761}" type="slidenum">
              <a:rPr lang="en-US" smtClean="0"/>
              <a:pPr/>
              <a:t>3</a:t>
            </a:fld>
            <a:endParaRPr lang="en-US"/>
          </a:p>
        </p:txBody>
      </p:sp>
    </p:spTree>
    <p:extLst>
      <p:ext uri="{BB962C8B-B14F-4D97-AF65-F5344CB8AC3E}">
        <p14:creationId xmlns:p14="http://schemas.microsoft.com/office/powerpoint/2010/main" val="63153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chart on the right show the increasing adoption of a data-driven business culture. Operations and operational efficiency are where the</a:t>
            </a:r>
            <a:r>
              <a:rPr lang="en-US" sz="1200" kern="1200" baseline="0" dirty="0" smtClean="0">
                <a:solidFill>
                  <a:schemeClr val="tx1"/>
                </a:solidFill>
                <a:effectLst/>
                <a:latin typeface="+mn-lt"/>
                <a:ea typeface="+mn-ea"/>
                <a:cs typeface="+mn-cs"/>
              </a:rPr>
              <a:t> majority of the focus has been.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4</a:t>
            </a:fld>
            <a:endParaRPr lang="en-US"/>
          </a:p>
        </p:txBody>
      </p:sp>
    </p:spTree>
    <p:extLst>
      <p:ext uri="{BB962C8B-B14F-4D97-AF65-F5344CB8AC3E}">
        <p14:creationId xmlns:p14="http://schemas.microsoft.com/office/powerpoint/2010/main" val="1368715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graphics shows some of the expectations for Big Data strategies that exist out there across all industries.  Given the rise of the Internet of Things, I would expect machine/sensor data to increase in prevalence over time. The bottom graph shows the top five challenges in working with Big Data, or folding it into an existing data strategy. We will touch on these again when we discuss Spark.   </a:t>
            </a:r>
          </a:p>
        </p:txBody>
      </p:sp>
      <p:sp>
        <p:nvSpPr>
          <p:cNvPr id="4" name="Slide Number Placeholder 3"/>
          <p:cNvSpPr>
            <a:spLocks noGrp="1"/>
          </p:cNvSpPr>
          <p:nvPr>
            <p:ph type="sldNum" sz="quarter" idx="10"/>
          </p:nvPr>
        </p:nvSpPr>
        <p:spPr/>
        <p:txBody>
          <a:bodyPr/>
          <a:lstStyle/>
          <a:p>
            <a:fld id="{4CB91944-CF4C-4B13-9C13-1324059E7761}" type="slidenum">
              <a:rPr lang="en-US" smtClean="0"/>
              <a:pPr/>
              <a:t>5</a:t>
            </a:fld>
            <a:endParaRPr lang="en-US"/>
          </a:p>
        </p:txBody>
      </p:sp>
    </p:spTree>
    <p:extLst>
      <p:ext uri="{BB962C8B-B14F-4D97-AF65-F5344CB8AC3E}">
        <p14:creationId xmlns:p14="http://schemas.microsoft.com/office/powerpoint/2010/main" val="292763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Prior to several years ago, the hurdles to getting started with Big Data projects were higher. Distributed computing expertise was harder to find than it is now,</a:t>
            </a:r>
            <a:r>
              <a:rPr lang="en-US" sz="1200" kern="1200" baseline="0" dirty="0" smtClean="0">
                <a:solidFill>
                  <a:schemeClr val="tx1"/>
                </a:solidFill>
                <a:effectLst/>
                <a:latin typeface="+mn-lt"/>
                <a:ea typeface="+mn-ea"/>
                <a:cs typeface="+mn-cs"/>
              </a:rPr>
              <a:t> and the focus was on adding functionality rather than expanding the user base.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past few years,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technical barriers to more widespread adoption have been lowered across two fronts, allowing more companies to cost-effectively explore big data as a route for efficient BI processes. Also, increasing awareness and use cases for Big Data in many industries generates awareness of the limitations and best practices for Big Data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Companies used to have to make significant, up-front investments in hardware and labor to spin-up Big Data projects. The popularity of cloud-based computing solutions minimizes the</a:t>
            </a:r>
            <a:r>
              <a:rPr lang="en-US" sz="1200" kern="1200" baseline="0" dirty="0" smtClean="0">
                <a:solidFill>
                  <a:schemeClr val="tx1"/>
                </a:solidFill>
                <a:effectLst/>
                <a:latin typeface="+mn-lt"/>
                <a:ea typeface="+mn-ea"/>
                <a:cs typeface="+mn-cs"/>
              </a:rPr>
              <a:t> requirement</a:t>
            </a:r>
            <a:r>
              <a:rPr lang="en-US" sz="1200" kern="1200" dirty="0" smtClean="0">
                <a:solidFill>
                  <a:schemeClr val="tx1"/>
                </a:solidFill>
                <a:effectLst/>
                <a:latin typeface="+mn-lt"/>
                <a:ea typeface="+mn-ea"/>
                <a:cs typeface="+mn-cs"/>
              </a:rPr>
              <a:t> to do this.</a:t>
            </a:r>
          </a:p>
        </p:txBody>
      </p:sp>
      <p:sp>
        <p:nvSpPr>
          <p:cNvPr id="4" name="Slide Number Placeholder 3"/>
          <p:cNvSpPr>
            <a:spLocks noGrp="1"/>
          </p:cNvSpPr>
          <p:nvPr>
            <p:ph type="sldNum" sz="quarter" idx="10"/>
          </p:nvPr>
        </p:nvSpPr>
        <p:spPr/>
        <p:txBody>
          <a:bodyPr/>
          <a:lstStyle/>
          <a:p>
            <a:fld id="{4CB91944-CF4C-4B13-9C13-1324059E7761}" type="slidenum">
              <a:rPr lang="en-US" smtClean="0"/>
              <a:pPr/>
              <a:t>6</a:t>
            </a:fld>
            <a:endParaRPr lang="en-US"/>
          </a:p>
        </p:txBody>
      </p:sp>
    </p:spTree>
    <p:extLst>
      <p:ext uri="{BB962C8B-B14F-4D97-AF65-F5344CB8AC3E}">
        <p14:creationId xmlns:p14="http://schemas.microsoft.com/office/powerpoint/2010/main" val="159206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big player in the infrastructure as a service (</a:t>
            </a:r>
            <a:r>
              <a:rPr lang="en-US" sz="1200" kern="1200" dirty="0" err="1" smtClean="0">
                <a:solidFill>
                  <a:schemeClr val="tx1"/>
                </a:solidFill>
                <a:effectLst/>
                <a:latin typeface="+mn-lt"/>
                <a:ea typeface="+mn-ea"/>
                <a:cs typeface="+mn-cs"/>
              </a:rPr>
              <a:t>IaaS</a:t>
            </a:r>
            <a:r>
              <a:rPr lang="en-US" sz="1200" kern="1200" dirty="0" smtClean="0">
                <a:solidFill>
                  <a:schemeClr val="tx1"/>
                </a:solidFill>
                <a:effectLst/>
                <a:latin typeface="+mn-lt"/>
                <a:ea typeface="+mn-ea"/>
                <a:cs typeface="+mn-cs"/>
              </a:rPr>
              <a:t>) arena is AWS. AWS has dozens of hosted products/services. One of the main goals of these products, collectively, is to ease the pain of management, administration and capital expenditures for hardware projects.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main thrust of the pricing is that you</a:t>
            </a:r>
            <a:r>
              <a:rPr lang="en-US" sz="1200" kern="1200" baseline="0" dirty="0" smtClean="0">
                <a:solidFill>
                  <a:schemeClr val="tx1"/>
                </a:solidFill>
                <a:effectLst/>
                <a:latin typeface="+mn-lt"/>
                <a:ea typeface="+mn-ea"/>
                <a:cs typeface="+mn-cs"/>
              </a:rPr>
              <a:t> pay for what you use, when you use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Prices range from $ 0.013</a:t>
            </a:r>
            <a:r>
              <a:rPr lang="en-US" sz="1200" kern="1200" baseline="0" dirty="0" smtClean="0">
                <a:solidFill>
                  <a:schemeClr val="tx1"/>
                </a:solidFill>
                <a:effectLst/>
                <a:latin typeface="+mn-lt"/>
                <a:ea typeface="+mn-ea"/>
                <a:cs typeface="+mn-cs"/>
              </a:rPr>
              <a:t> / hour for a single CPU, 1 GB RAM all the way to $6.82 / hour for a 32 core, 244 GB memory with 8 SSDs. Many options in-between</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Depending on your needs, spot pricing can work. Bid on spare, unused instances of a specific type,</a:t>
            </a:r>
            <a:r>
              <a:rPr lang="en-US" sz="1200" kern="1200" baseline="0" dirty="0" smtClean="0">
                <a:solidFill>
                  <a:schemeClr val="tx1"/>
                </a:solidFill>
                <a:effectLst/>
                <a:latin typeface="+mn-lt"/>
                <a:ea typeface="+mn-ea"/>
                <a:cs typeface="+mn-cs"/>
              </a:rPr>
              <a:t> according to marketplace. Jobs run if bid is “accepted”. Job can be terminated under certain conditions.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7</a:t>
            </a:fld>
            <a:endParaRPr lang="en-US"/>
          </a:p>
        </p:txBody>
      </p:sp>
    </p:spTree>
    <p:extLst>
      <p:ext uri="{BB962C8B-B14F-4D97-AF65-F5344CB8AC3E}">
        <p14:creationId xmlns:p14="http://schemas.microsoft.com/office/powerpoint/2010/main" val="141152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Brief overview of AWS products. These are the official offerings from Amazon. There is also a marketplace for third party vendors to offer products. The segments</a:t>
            </a:r>
            <a:r>
              <a:rPr lang="en-US" sz="1200" kern="1200" baseline="0" dirty="0" smtClean="0">
                <a:solidFill>
                  <a:schemeClr val="tx1"/>
                </a:solidFill>
                <a:effectLst/>
                <a:latin typeface="+mn-lt"/>
                <a:ea typeface="+mn-ea"/>
                <a:cs typeface="+mn-cs"/>
              </a:rPr>
              <a:t> most germane to this audience and topic, and that we will cover in more depth, 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Compute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Storage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Database/Analytics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B91944-CF4C-4B13-9C13-1324059E7761}" type="slidenum">
              <a:rPr lang="en-US" smtClean="0"/>
              <a:pPr/>
              <a:t>8</a:t>
            </a:fld>
            <a:endParaRPr lang="en-US"/>
          </a:p>
        </p:txBody>
      </p:sp>
    </p:spTree>
    <p:extLst>
      <p:ext uri="{BB962C8B-B14F-4D97-AF65-F5344CB8AC3E}">
        <p14:creationId xmlns:p14="http://schemas.microsoft.com/office/powerpoint/2010/main" val="113857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EC2 - Compute summary (aws.amazon.com) a variety of cloud-based computing services including a wide selection of compute instances which can scale up and down automatically to meet the needs of your application, a managed load balancing service as well as fully managed desktops in the cloud. </a:t>
            </a:r>
          </a:p>
        </p:txBody>
      </p:sp>
      <p:sp>
        <p:nvSpPr>
          <p:cNvPr id="4" name="Slide Number Placeholder 3"/>
          <p:cNvSpPr>
            <a:spLocks noGrp="1"/>
          </p:cNvSpPr>
          <p:nvPr>
            <p:ph type="sldNum" sz="quarter" idx="10"/>
          </p:nvPr>
        </p:nvSpPr>
        <p:spPr/>
        <p:txBody>
          <a:bodyPr/>
          <a:lstStyle/>
          <a:p>
            <a:fld id="{4CB91944-CF4C-4B13-9C13-1324059E7761}" type="slidenum">
              <a:rPr lang="en-US" smtClean="0"/>
              <a:pPr/>
              <a:t>9</a:t>
            </a:fld>
            <a:endParaRPr lang="en-US"/>
          </a:p>
        </p:txBody>
      </p:sp>
    </p:spTree>
    <p:extLst>
      <p:ext uri="{BB962C8B-B14F-4D97-AF65-F5344CB8AC3E}">
        <p14:creationId xmlns:p14="http://schemas.microsoft.com/office/powerpoint/2010/main" val="408319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C1FC4-4046-4E8F-AD42-0A78E264CF9C}"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AC1FC4-4046-4E8F-AD42-0A78E264CF9C}" type="datetimeFigureOut">
              <a:rPr lang="en-US" smtClean="0"/>
              <a:pPr/>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AC1FC4-4046-4E8F-AD42-0A78E264CF9C}"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AC1FC4-4046-4E8F-AD42-0A78E264CF9C}" type="datetimeFigureOut">
              <a:rPr lang="en-US" smtClean="0"/>
              <a:pPr/>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AC1FC4-4046-4E8F-AD42-0A78E264CF9C}" type="datetimeFigureOut">
              <a:rPr lang="en-US" smtClean="0"/>
              <a:pPr/>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C1FC4-4046-4E8F-AD42-0A78E264CF9C}" type="datetimeFigureOut">
              <a:rPr lang="en-US" smtClean="0"/>
              <a:pPr/>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C1FC4-4046-4E8F-AD42-0A78E264CF9C}"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C1FC4-4046-4E8F-AD42-0A78E264CF9C}" type="datetimeFigureOut">
              <a:rPr lang="en-US" smtClean="0"/>
              <a:pPr/>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A4C99-66E4-4FDE-9DB7-1ED3C62DCA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C1FC4-4046-4E8F-AD42-0A78E264CF9C}" type="datetimeFigureOut">
              <a:rPr lang="en-US" smtClean="0"/>
              <a:pPr/>
              <a:t>5/19/2015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A4C99-66E4-4FDE-9DB7-1ED3C62DCA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864407"/>
            <a:ext cx="7772400" cy="1470025"/>
          </a:xfrm>
        </p:spPr>
        <p:txBody>
          <a:bodyPr>
            <a:normAutofit/>
          </a:bodyPr>
          <a:lstStyle/>
          <a:p>
            <a:r>
              <a:rPr lang="en-US" sz="6600" dirty="0" smtClean="0"/>
              <a:t>Modern Big Data</a:t>
            </a:r>
            <a:endParaRPr lang="en-US" sz="6600" dirty="0"/>
          </a:p>
        </p:txBody>
      </p:sp>
      <p:sp>
        <p:nvSpPr>
          <p:cNvPr id="3" name="Subtitle 2"/>
          <p:cNvSpPr>
            <a:spLocks noGrp="1"/>
          </p:cNvSpPr>
          <p:nvPr>
            <p:ph type="subTitle" idx="1"/>
          </p:nvPr>
        </p:nvSpPr>
        <p:spPr>
          <a:xfrm>
            <a:off x="1371600" y="2523259"/>
            <a:ext cx="6400800" cy="905741"/>
          </a:xfrm>
        </p:spPr>
        <p:txBody>
          <a:bodyPr/>
          <a:lstStyle/>
          <a:p>
            <a:r>
              <a:rPr lang="en-US" dirty="0" smtClean="0"/>
              <a:t>Lowering the barriers for POCs</a:t>
            </a:r>
            <a:endParaRPr lang="en-US" dirty="0"/>
          </a:p>
        </p:txBody>
      </p:sp>
      <p:sp>
        <p:nvSpPr>
          <p:cNvPr id="4" name="Subtitle 2"/>
          <p:cNvSpPr txBox="1">
            <a:spLocks/>
          </p:cNvSpPr>
          <p:nvPr/>
        </p:nvSpPr>
        <p:spPr>
          <a:xfrm>
            <a:off x="1371599" y="3450771"/>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Pitt Fagan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Vice</a:t>
            </a:r>
            <a:r>
              <a:rPr kumimoji="0" lang="en-US" sz="3200" b="0" i="0" u="none" strike="noStrike" kern="1200" cap="none" spc="0" normalizeH="0" noProof="0" dirty="0" smtClean="0">
                <a:ln>
                  <a:noFill/>
                </a:ln>
                <a:effectLst/>
                <a:uLnTx/>
                <a:uFillTx/>
                <a:latin typeface="+mn-lt"/>
                <a:ea typeface="+mn-ea"/>
                <a:cs typeface="+mn-cs"/>
              </a:rPr>
              <a:t> President of Data Engineering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baseline="0" dirty="0" smtClean="0"/>
              <a:t>Earthling</a:t>
            </a:r>
            <a:r>
              <a:rPr lang="en-US" sz="3200" dirty="0" smtClean="0"/>
              <a:t> Interactive</a:t>
            </a:r>
            <a:endParaRPr kumimoji="0" lang="en-US" sz="3200" b="0" i="0" u="none" strike="noStrike" kern="1200" cap="none" spc="0" normalizeH="0" baseline="0" noProof="0" dirty="0" smtClean="0">
              <a:ln>
                <a:noFill/>
              </a:ln>
              <a:effectLst/>
              <a:uLnTx/>
              <a:uFillTx/>
              <a:latin typeface="+mn-lt"/>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5396834"/>
            <a:ext cx="2688771" cy="11801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256" y="5029200"/>
            <a:ext cx="1714500" cy="1714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Storage</a:t>
            </a:r>
            <a:endParaRPr lang="en-US" dirty="0"/>
          </a:p>
        </p:txBody>
      </p:sp>
      <p:sp>
        <p:nvSpPr>
          <p:cNvPr id="3" name="Content Placeholder 2"/>
          <p:cNvSpPr>
            <a:spLocks noGrp="1"/>
          </p:cNvSpPr>
          <p:nvPr>
            <p:ph idx="1"/>
          </p:nvPr>
        </p:nvSpPr>
        <p:spPr/>
        <p:txBody>
          <a:bodyPr/>
          <a:lstStyle/>
          <a:p>
            <a:r>
              <a:rPr lang="en-US" dirty="0" smtClean="0"/>
              <a:t>High Availability guarantees</a:t>
            </a:r>
          </a:p>
          <a:p>
            <a:r>
              <a:rPr lang="en-US" dirty="0" smtClean="0"/>
              <a:t>Flexible expansion via EBS</a:t>
            </a:r>
          </a:p>
          <a:p>
            <a:r>
              <a:rPr lang="en-US" dirty="0" smtClean="0"/>
              <a:t>Managed and configurable backup, archiving, disaster recovery</a:t>
            </a:r>
          </a:p>
          <a:p>
            <a:r>
              <a:rPr lang="en-US" dirty="0" smtClean="0"/>
              <a:t>Higher cost for immediate availability</a:t>
            </a:r>
          </a:p>
          <a:p>
            <a:endParaRPr lang="en-US" dirty="0" smtClean="0"/>
          </a:p>
          <a:p>
            <a:pPr lvl="1"/>
            <a:endParaRPr lang="en-US" dirty="0"/>
          </a:p>
        </p:txBody>
      </p:sp>
    </p:spTree>
    <p:extLst>
      <p:ext uri="{BB962C8B-B14F-4D97-AF65-F5344CB8AC3E}">
        <p14:creationId xmlns:p14="http://schemas.microsoft.com/office/powerpoint/2010/main" val="114252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Database and Analysis</a:t>
            </a:r>
            <a:endParaRPr lang="en-US" dirty="0"/>
          </a:p>
        </p:txBody>
      </p:sp>
      <p:sp>
        <p:nvSpPr>
          <p:cNvPr id="3" name="Content Placeholder 2"/>
          <p:cNvSpPr>
            <a:spLocks noGrp="1"/>
          </p:cNvSpPr>
          <p:nvPr>
            <p:ph idx="1"/>
          </p:nvPr>
        </p:nvSpPr>
        <p:spPr/>
        <p:txBody>
          <a:bodyPr/>
          <a:lstStyle/>
          <a:p>
            <a:r>
              <a:rPr lang="en-US" dirty="0" smtClean="0"/>
              <a:t>Variety of remotely hosted database options</a:t>
            </a:r>
          </a:p>
          <a:p>
            <a:pPr lvl="1"/>
            <a:r>
              <a:rPr lang="en-US" dirty="0" smtClean="0"/>
              <a:t>NoSQL</a:t>
            </a:r>
          </a:p>
          <a:p>
            <a:pPr lvl="1"/>
            <a:r>
              <a:rPr lang="en-US" dirty="0" smtClean="0"/>
              <a:t>in-memory</a:t>
            </a:r>
          </a:p>
          <a:p>
            <a:pPr lvl="1"/>
            <a:r>
              <a:rPr lang="en-US" dirty="0" smtClean="0"/>
              <a:t>relational</a:t>
            </a:r>
          </a:p>
          <a:p>
            <a:pPr lvl="1"/>
            <a:r>
              <a:rPr lang="en-US" dirty="0" smtClean="0"/>
              <a:t>data warehouse</a:t>
            </a:r>
          </a:p>
          <a:p>
            <a:r>
              <a:rPr lang="en-US" dirty="0" smtClean="0"/>
              <a:t>Streaming data</a:t>
            </a:r>
          </a:p>
          <a:p>
            <a:r>
              <a:rPr lang="en-US" dirty="0" smtClean="0"/>
              <a:t>Workflows and message queues</a:t>
            </a:r>
          </a:p>
          <a:p>
            <a:endParaRPr lang="en-US" dirty="0" smtClean="0"/>
          </a:p>
          <a:p>
            <a:pPr lvl="1"/>
            <a:endParaRPr lang="en-US" dirty="0"/>
          </a:p>
        </p:txBody>
      </p:sp>
    </p:spTree>
    <p:extLst>
      <p:ext uri="{BB962C8B-B14F-4D97-AF65-F5344CB8AC3E}">
        <p14:creationId xmlns:p14="http://schemas.microsoft.com/office/powerpoint/2010/main" val="2743619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alternatives</a:t>
            </a:r>
            <a:endParaRPr lang="en-US" dirty="0"/>
          </a:p>
        </p:txBody>
      </p:sp>
      <p:sp>
        <p:nvSpPr>
          <p:cNvPr id="3" name="Content Placeholder 2"/>
          <p:cNvSpPr>
            <a:spLocks noGrp="1"/>
          </p:cNvSpPr>
          <p:nvPr>
            <p:ph idx="1"/>
          </p:nvPr>
        </p:nvSpPr>
        <p:spPr/>
        <p:txBody>
          <a:bodyPr/>
          <a:lstStyle/>
          <a:p>
            <a:r>
              <a:rPr lang="en-US" dirty="0" smtClean="0"/>
              <a:t>Microsoft Azure</a:t>
            </a:r>
          </a:p>
          <a:p>
            <a:r>
              <a:rPr lang="en-US" dirty="0" smtClean="0"/>
              <a:t>Google App Engine</a:t>
            </a:r>
          </a:p>
          <a:p>
            <a:r>
              <a:rPr lang="en-US" dirty="0" smtClean="0"/>
              <a:t>Digital Ocean</a:t>
            </a:r>
          </a:p>
          <a:p>
            <a:r>
              <a:rPr lang="en-US" dirty="0" smtClean="0"/>
              <a:t>Rackspace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600200"/>
            <a:ext cx="2286000" cy="121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876800"/>
            <a:ext cx="2905125" cy="157162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5900" y="5248274"/>
            <a:ext cx="3124200" cy="82867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271" y="3500437"/>
            <a:ext cx="2743200" cy="1066800"/>
          </a:xfrm>
          <a:prstGeom prst="rect">
            <a:avLst/>
          </a:prstGeom>
        </p:spPr>
      </p:pic>
    </p:spTree>
    <p:extLst>
      <p:ext uri="{BB962C8B-B14F-4D97-AF65-F5344CB8AC3E}">
        <p14:creationId xmlns:p14="http://schemas.microsoft.com/office/powerpoint/2010/main" val="1870278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6" name="Content Placeholder 2"/>
          <p:cNvSpPr>
            <a:spLocks noGrp="1"/>
          </p:cNvSpPr>
          <p:nvPr>
            <p:ph idx="1"/>
          </p:nvPr>
        </p:nvSpPr>
        <p:spPr>
          <a:xfrm>
            <a:off x="457200" y="1600200"/>
            <a:ext cx="8229600" cy="4525963"/>
          </a:xfrm>
        </p:spPr>
        <p:txBody>
          <a:bodyPr>
            <a:normAutofit/>
          </a:bodyPr>
          <a:lstStyle/>
          <a:p>
            <a:r>
              <a:rPr lang="en-US" dirty="0" smtClean="0"/>
              <a:t>What is it?</a:t>
            </a:r>
          </a:p>
          <a:p>
            <a:pPr lvl="1"/>
            <a:r>
              <a:rPr lang="en-US" dirty="0" smtClean="0"/>
              <a:t>A general purpose engine for large-scale data processing and cluster computing</a:t>
            </a:r>
          </a:p>
          <a:p>
            <a:pPr lvl="1"/>
            <a:r>
              <a:rPr lang="en-US" dirty="0" smtClean="0"/>
              <a:t>Defining characteristics:</a:t>
            </a:r>
          </a:p>
          <a:p>
            <a:pPr lvl="2"/>
            <a:r>
              <a:rPr lang="en-US" dirty="0" smtClean="0"/>
              <a:t>Increased speed</a:t>
            </a:r>
          </a:p>
          <a:p>
            <a:pPr lvl="2"/>
            <a:r>
              <a:rPr lang="en-US" dirty="0" smtClean="0"/>
              <a:t>General execution model</a:t>
            </a:r>
          </a:p>
          <a:p>
            <a:pPr lvl="2"/>
            <a:r>
              <a:rPr lang="en-US" dirty="0"/>
              <a:t>M</a:t>
            </a:r>
            <a:r>
              <a:rPr lang="en-US" dirty="0" smtClean="0"/>
              <a:t>ultiple platform support</a:t>
            </a:r>
          </a:p>
          <a:p>
            <a:pPr lvl="2"/>
            <a:r>
              <a:rPr lang="en-US" dirty="0"/>
              <a:t>E</a:t>
            </a:r>
            <a:r>
              <a:rPr lang="en-US" dirty="0" smtClean="0"/>
              <a:t>ase of use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274638"/>
            <a:ext cx="1828800" cy="9525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Data Analytics Architecture</a:t>
            </a:r>
            <a:endParaRPr lang="en-US" dirty="0"/>
          </a:p>
        </p:txBody>
      </p:sp>
      <p:sp>
        <p:nvSpPr>
          <p:cNvPr id="5" name="Rounded Rectangle 4"/>
          <p:cNvSpPr/>
          <p:nvPr/>
        </p:nvSpPr>
        <p:spPr>
          <a:xfrm>
            <a:off x="304800" y="4781286"/>
            <a:ext cx="3962400" cy="419100"/>
          </a:xfrm>
          <a:prstGeom prst="roundRect">
            <a:avLst/>
          </a:prstGeom>
          <a:solidFill>
            <a:sysClr val="window" lastClr="FFFFFF">
              <a:lumMod val="6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latin typeface="Arial"/>
                <a:ea typeface="+mn-ea"/>
                <a:cs typeface="+mn-cs"/>
              </a:rPr>
              <a:t>DATA COLLECTION</a:t>
            </a:r>
            <a:endParaRPr kumimoji="0" lang="en-US" sz="1200" b="1"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5324433"/>
            <a:ext cx="609600" cy="609600"/>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20131"/>
          <a:stretch/>
        </p:blipFill>
        <p:spPr>
          <a:xfrm>
            <a:off x="1828800" y="5339495"/>
            <a:ext cx="763248" cy="6096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5380505"/>
            <a:ext cx="479873" cy="554161"/>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448" y="5458899"/>
            <a:ext cx="584852" cy="371381"/>
          </a:xfrm>
          <a:prstGeom prst="rect">
            <a:avLst/>
          </a:prstGeom>
        </p:spPr>
      </p:pic>
      <p:pic>
        <p:nvPicPr>
          <p:cNvPr id="1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8699" y="5481051"/>
            <a:ext cx="606101" cy="3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04800" y="5952087"/>
            <a:ext cx="39624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DATA SOURCES</a:t>
            </a:r>
            <a:endParaRPr kumimoji="0" lang="en-US" sz="1200" b="1" i="0" u="none" strike="noStrike" kern="0" cap="none" spc="0" normalizeH="0" baseline="0" noProof="0" dirty="0">
              <a:ln>
                <a:noFill/>
              </a:ln>
              <a:solidFill>
                <a:sysClr val="windowText" lastClr="000000"/>
              </a:solidFill>
              <a:effectLst/>
              <a:uLnTx/>
              <a:uFillTx/>
            </a:endParaRPr>
          </a:p>
        </p:txBody>
      </p:sp>
      <p:sp>
        <p:nvSpPr>
          <p:cNvPr id="12" name="Rounded Rectangle 11"/>
          <p:cNvSpPr/>
          <p:nvPr/>
        </p:nvSpPr>
        <p:spPr>
          <a:xfrm>
            <a:off x="304800" y="2896860"/>
            <a:ext cx="3962400" cy="1409700"/>
          </a:xfrm>
          <a:prstGeom prst="roundRect">
            <a:avLst>
              <a:gd name="adj" fmla="val 9125"/>
            </a:avLst>
          </a:prstGeom>
          <a:solidFill>
            <a:srgbClr val="007DC3">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13" name="Picture 1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39665" y="2973060"/>
            <a:ext cx="1998935" cy="1216152"/>
          </a:xfrm>
          <a:prstGeom prst="rect">
            <a:avLst/>
          </a:prstGeom>
        </p:spPr>
      </p:pic>
      <p:sp>
        <p:nvSpPr>
          <p:cNvPr id="14" name="TextBox 13"/>
          <p:cNvSpPr txBox="1"/>
          <p:nvPr/>
        </p:nvSpPr>
        <p:spPr>
          <a:xfrm>
            <a:off x="304800" y="3216989"/>
            <a:ext cx="1582465" cy="7694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STORAGE ONLY GRID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rPr>
              <a:t>(ORIGINAL RAW DATA)</a:t>
            </a:r>
            <a:endParaRPr kumimoji="0" lang="en-US" sz="1000" b="0" i="0" u="none" strike="noStrike" kern="0" cap="none" spc="0" normalizeH="0" baseline="0" noProof="0" dirty="0">
              <a:ln>
                <a:noFill/>
              </a:ln>
              <a:solidFill>
                <a:sysClr val="windowText" lastClr="000000"/>
              </a:solidFill>
              <a:effectLst/>
              <a:uLnTx/>
              <a:uFillTx/>
            </a:endParaRPr>
          </a:p>
        </p:txBody>
      </p:sp>
      <p:sp>
        <p:nvSpPr>
          <p:cNvPr id="15" name="Rounded Rectangle 14"/>
          <p:cNvSpPr/>
          <p:nvPr/>
        </p:nvSpPr>
        <p:spPr>
          <a:xfrm>
            <a:off x="4724399" y="2896859"/>
            <a:ext cx="1295400" cy="1409700"/>
          </a:xfrm>
          <a:prstGeom prst="roundRect">
            <a:avLst>
              <a:gd name="adj" fmla="val 9125"/>
            </a:avLst>
          </a:prstGeom>
          <a:solidFill>
            <a:srgbClr val="FFFF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6" name="TextBox 15"/>
          <p:cNvSpPr txBox="1"/>
          <p:nvPr/>
        </p:nvSpPr>
        <p:spPr>
          <a:xfrm>
            <a:off x="4719084" y="3370877"/>
            <a:ext cx="130071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ETL COMPUTE GRID</a:t>
            </a:r>
          </a:p>
        </p:txBody>
      </p:sp>
      <p:sp>
        <p:nvSpPr>
          <p:cNvPr id="17" name="Rounded Rectangle 16"/>
          <p:cNvSpPr/>
          <p:nvPr/>
        </p:nvSpPr>
        <p:spPr>
          <a:xfrm>
            <a:off x="6477000" y="2876286"/>
            <a:ext cx="2362200" cy="1409700"/>
          </a:xfrm>
          <a:prstGeom prst="roundRect">
            <a:avLst>
              <a:gd name="adj" fmla="val 9125"/>
            </a:avLst>
          </a:prstGeom>
          <a:solidFill>
            <a:srgbClr val="007DC3">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18" name="Picture 2"/>
          <p:cNvPicPr>
            <a:picLocks noChangeAspect="1" noChangeArrowheads="1"/>
          </p:cNvPicPr>
          <p:nvPr/>
        </p:nvPicPr>
        <p:blipFill>
          <a:blip r:embed="rId9"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589528" y="3047098"/>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7543800" y="3292444"/>
            <a:ext cx="1295400" cy="7386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RDBMS</a:t>
            </a:r>
          </a:p>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(AGGREGATED DATA)</a:t>
            </a:r>
          </a:p>
        </p:txBody>
      </p:sp>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89528" y="2005230"/>
            <a:ext cx="718656" cy="718656"/>
          </a:xfrm>
          <a:prstGeom prst="rect">
            <a:avLst/>
          </a:prstGeom>
        </p:spPr>
      </p:pic>
      <p:sp>
        <p:nvSpPr>
          <p:cNvPr id="21" name="TextBox 20"/>
          <p:cNvSpPr txBox="1"/>
          <p:nvPr/>
        </p:nvSpPr>
        <p:spPr>
          <a:xfrm>
            <a:off x="7308184" y="2070605"/>
            <a:ext cx="1531016" cy="5539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rPr>
              <a:t>BI REPORTS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rPr>
              <a:t>&amp;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rPr>
              <a:t>INTERACTIVE APPS</a:t>
            </a:r>
            <a:endParaRPr kumimoji="0" lang="en-US" sz="1000" b="1" i="0" u="none" strike="noStrike" kern="0" cap="none" spc="0" normalizeH="0" baseline="0" noProof="0" dirty="0">
              <a:ln>
                <a:noFill/>
              </a:ln>
              <a:solidFill>
                <a:sysClr val="windowText" lastClr="000000"/>
              </a:solidFill>
              <a:effectLst/>
              <a:uLnTx/>
              <a:uFillTx/>
            </a:endParaRPr>
          </a:p>
        </p:txBody>
      </p:sp>
      <p:sp>
        <p:nvSpPr>
          <p:cNvPr id="22" name="Up Arrow 21"/>
          <p:cNvSpPr/>
          <p:nvPr/>
        </p:nvSpPr>
        <p:spPr>
          <a:xfrm>
            <a:off x="2124420" y="4313551"/>
            <a:ext cx="323159" cy="398526"/>
          </a:xfrm>
          <a:prstGeom prst="upArrow">
            <a:avLst/>
          </a:prstGeom>
          <a:gradFill rotWithShape="1">
            <a:gsLst>
              <a:gs pos="0">
                <a:srgbClr val="42A618">
                  <a:shade val="51000"/>
                  <a:satMod val="130000"/>
                </a:srgbClr>
              </a:gs>
              <a:gs pos="80000">
                <a:srgbClr val="42A618">
                  <a:shade val="93000"/>
                  <a:satMod val="130000"/>
                </a:srgbClr>
              </a:gs>
              <a:gs pos="100000">
                <a:srgbClr val="42A618">
                  <a:shade val="94000"/>
                  <a:satMod val="135000"/>
                </a:srgbClr>
              </a:gs>
            </a:gsLst>
            <a:lin ang="16200000" scaled="0"/>
          </a:gradFill>
          <a:ln w="9525" cap="flat" cmpd="sng" algn="ctr">
            <a:solidFill>
              <a:srgbClr val="42A61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3" name="Right Arrow 22"/>
          <p:cNvSpPr/>
          <p:nvPr/>
        </p:nvSpPr>
        <p:spPr>
          <a:xfrm>
            <a:off x="4307959" y="3485886"/>
            <a:ext cx="381000" cy="346656"/>
          </a:xfrm>
          <a:prstGeom prst="rightArrow">
            <a:avLst/>
          </a:prstGeom>
          <a:gradFill rotWithShape="1">
            <a:gsLst>
              <a:gs pos="0">
                <a:srgbClr val="42A618">
                  <a:shade val="51000"/>
                  <a:satMod val="130000"/>
                </a:srgbClr>
              </a:gs>
              <a:gs pos="80000">
                <a:srgbClr val="42A618">
                  <a:shade val="93000"/>
                  <a:satMod val="130000"/>
                </a:srgbClr>
              </a:gs>
              <a:gs pos="100000">
                <a:srgbClr val="42A618">
                  <a:shade val="94000"/>
                  <a:satMod val="135000"/>
                </a:srgbClr>
              </a:gs>
            </a:gsLst>
            <a:lin ang="16200000" scaled="0"/>
          </a:gradFill>
          <a:ln w="9525" cap="flat" cmpd="sng" algn="ctr">
            <a:solidFill>
              <a:srgbClr val="42A61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4" name="Right Arrow 23"/>
          <p:cNvSpPr/>
          <p:nvPr/>
        </p:nvSpPr>
        <p:spPr>
          <a:xfrm>
            <a:off x="6056128" y="3445270"/>
            <a:ext cx="381000" cy="346656"/>
          </a:xfrm>
          <a:prstGeom prst="rightArrow">
            <a:avLst/>
          </a:prstGeom>
          <a:gradFill rotWithShape="1">
            <a:gsLst>
              <a:gs pos="0">
                <a:srgbClr val="42A618">
                  <a:shade val="51000"/>
                  <a:satMod val="130000"/>
                </a:srgbClr>
              </a:gs>
              <a:gs pos="80000">
                <a:srgbClr val="42A618">
                  <a:shade val="93000"/>
                  <a:satMod val="130000"/>
                </a:srgbClr>
              </a:gs>
              <a:gs pos="100000">
                <a:srgbClr val="42A618">
                  <a:shade val="94000"/>
                  <a:satMod val="135000"/>
                </a:srgbClr>
              </a:gs>
            </a:gsLst>
            <a:lin ang="16200000" scaled="0"/>
          </a:gradFill>
          <a:ln w="9525" cap="flat" cmpd="sng" algn="ctr">
            <a:solidFill>
              <a:srgbClr val="42A61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5" name="Rounded Rectangle 24"/>
          <p:cNvSpPr/>
          <p:nvPr/>
        </p:nvSpPr>
        <p:spPr>
          <a:xfrm>
            <a:off x="304800" y="1733286"/>
            <a:ext cx="2287248" cy="704850"/>
          </a:xfrm>
          <a:prstGeom prst="roundRect">
            <a:avLst>
              <a:gd name="adj" fmla="val 9125"/>
            </a:avLst>
          </a:prstGeom>
          <a:solidFill>
            <a:srgbClr val="007DC3">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26" name="Up Arrow 25"/>
          <p:cNvSpPr/>
          <p:nvPr/>
        </p:nvSpPr>
        <p:spPr>
          <a:xfrm>
            <a:off x="1277041" y="2438136"/>
            <a:ext cx="323159" cy="398526"/>
          </a:xfrm>
          <a:prstGeom prst="upArrow">
            <a:avLst/>
          </a:prstGeom>
          <a:gradFill rotWithShape="1">
            <a:gsLst>
              <a:gs pos="0">
                <a:srgbClr val="42A618">
                  <a:shade val="51000"/>
                  <a:satMod val="130000"/>
                </a:srgbClr>
              </a:gs>
              <a:gs pos="80000">
                <a:srgbClr val="42A618">
                  <a:shade val="93000"/>
                  <a:satMod val="130000"/>
                </a:srgbClr>
              </a:gs>
              <a:gs pos="100000">
                <a:srgbClr val="42A618">
                  <a:shade val="94000"/>
                  <a:satMod val="135000"/>
                </a:srgbClr>
              </a:gs>
            </a:gsLst>
            <a:lin ang="16200000" scaled="0"/>
          </a:gradFill>
          <a:ln w="9525" cap="flat" cmpd="sng" algn="ctr">
            <a:solidFill>
              <a:srgbClr val="42A618">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 name="TextBox 26"/>
          <p:cNvSpPr txBox="1"/>
          <p:nvPr/>
        </p:nvSpPr>
        <p:spPr>
          <a:xfrm>
            <a:off x="304801" y="1881221"/>
            <a:ext cx="129540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rPr>
              <a:t>TAPE ARCHIVE</a:t>
            </a:r>
          </a:p>
        </p:txBody>
      </p:sp>
      <p:pic>
        <p:nvPicPr>
          <p:cNvPr id="28" name="Picture 3"/>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1780599"/>
            <a:ext cx="685800" cy="6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3707729" y="2117141"/>
            <a:ext cx="1510089" cy="451489"/>
          </a:xfrm>
          <a:prstGeom prst="wedgeRectCallout">
            <a:avLst>
              <a:gd name="adj1" fmla="val -58423"/>
              <a:gd name="adj2" fmla="val 145254"/>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Arial"/>
                <a:ea typeface="+mn-ea"/>
                <a:cs typeface="+mn-cs"/>
              </a:rPr>
              <a:t>Can’t explore original high fidelity data</a:t>
            </a: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 name="Rectangular Callout 29"/>
          <p:cNvSpPr/>
          <p:nvPr/>
        </p:nvSpPr>
        <p:spPr>
          <a:xfrm>
            <a:off x="4724399" y="4514116"/>
            <a:ext cx="1560351" cy="534339"/>
          </a:xfrm>
          <a:prstGeom prst="wedgeRectCallout">
            <a:avLst>
              <a:gd name="adj1" fmla="val -57817"/>
              <a:gd name="adj2" fmla="val -172305"/>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Arial"/>
                <a:ea typeface="+mn-ea"/>
                <a:cs typeface="+mn-cs"/>
              </a:rPr>
              <a:t>Moving data to compute doesn’t scale</a:t>
            </a: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1" name="Rectangular Callout 30"/>
          <p:cNvSpPr/>
          <p:nvPr/>
        </p:nvSpPr>
        <p:spPr>
          <a:xfrm>
            <a:off x="845156" y="1206419"/>
            <a:ext cx="1510089" cy="451489"/>
          </a:xfrm>
          <a:prstGeom prst="wedgeRectCallout">
            <a:avLst>
              <a:gd name="adj1" fmla="val -37300"/>
              <a:gd name="adj2" fmla="val 102864"/>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Arial"/>
                <a:ea typeface="+mn-ea"/>
                <a:cs typeface="+mn-cs"/>
              </a:rPr>
              <a:t>Offline data can’t be analyzed easily</a:t>
            </a:r>
            <a:endParaRPr kumimoji="0" lang="en-US"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79477" y="5048455"/>
            <a:ext cx="2889110" cy="1504745"/>
          </a:xfrm>
          <a:prstGeom prst="rect">
            <a:avLst/>
          </a:prstGeom>
        </p:spPr>
      </p:pic>
      <p:sp>
        <p:nvSpPr>
          <p:cNvPr id="32" name="TextBox 31"/>
          <p:cNvSpPr txBox="1"/>
          <p:nvPr/>
        </p:nvSpPr>
        <p:spPr>
          <a:xfrm>
            <a:off x="7766686" y="6544681"/>
            <a:ext cx="1246880" cy="276999"/>
          </a:xfrm>
          <a:prstGeom prst="rect">
            <a:avLst/>
          </a:prstGeom>
          <a:noFill/>
        </p:spPr>
        <p:txBody>
          <a:bodyPr wrap="none" rtlCol="0">
            <a:spAutoFit/>
          </a:bodyPr>
          <a:lstStyle/>
          <a:p>
            <a:r>
              <a:rPr lang="en-US" sz="1200" dirty="0" smtClean="0"/>
              <a:t>Source: </a:t>
            </a:r>
            <a:r>
              <a:rPr lang="en-US" sz="1200" dirty="0" err="1" smtClean="0"/>
              <a:t>Cloudera</a:t>
            </a:r>
            <a:endParaRPr lang="en-US" sz="1200" dirty="0"/>
          </a:p>
        </p:txBody>
      </p:sp>
    </p:spTree>
    <p:extLst>
      <p:ext uri="{BB962C8B-B14F-4D97-AF65-F5344CB8AC3E}">
        <p14:creationId xmlns:p14="http://schemas.microsoft.com/office/powerpoint/2010/main" val="363478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1201" y="1417638"/>
            <a:ext cx="6641598" cy="3416718"/>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Data Sources for Spark</a:t>
            </a:r>
            <a:endParaRPr lang="en-US" dirty="0"/>
          </a:p>
        </p:txBody>
      </p:sp>
      <p:sp>
        <p:nvSpPr>
          <p:cNvPr id="6" name="Rectangle 5"/>
          <p:cNvSpPr/>
          <p:nvPr/>
        </p:nvSpPr>
        <p:spPr>
          <a:xfrm>
            <a:off x="259819" y="5736162"/>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80780" y="5744862"/>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47881" y="5744862"/>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9630" y="5744862"/>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956722" y="5744862"/>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538" y="5747489"/>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92709" y="5744862"/>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31430" y="5795374"/>
            <a:ext cx="792525" cy="584775"/>
          </a:xfrm>
          <a:prstGeom prst="rect">
            <a:avLst/>
          </a:prstGeom>
          <a:noFill/>
        </p:spPr>
        <p:txBody>
          <a:bodyPr wrap="none" rtlCol="0">
            <a:spAutoFit/>
          </a:bodyPr>
          <a:lstStyle/>
          <a:p>
            <a:r>
              <a:rPr lang="en-US" sz="1600" dirty="0" smtClean="0"/>
              <a:t>Raster/</a:t>
            </a:r>
          </a:p>
          <a:p>
            <a:r>
              <a:rPr lang="en-US" sz="1600" dirty="0" smtClean="0"/>
              <a:t>Vector</a:t>
            </a:r>
            <a:endParaRPr lang="en-US" sz="1600" dirty="0"/>
          </a:p>
        </p:txBody>
      </p:sp>
      <p:sp>
        <p:nvSpPr>
          <p:cNvPr id="15" name="TextBox 14"/>
          <p:cNvSpPr txBox="1"/>
          <p:nvPr/>
        </p:nvSpPr>
        <p:spPr>
          <a:xfrm>
            <a:off x="6834973" y="5903096"/>
            <a:ext cx="771365" cy="338554"/>
          </a:xfrm>
          <a:prstGeom prst="rect">
            <a:avLst/>
          </a:prstGeom>
          <a:noFill/>
        </p:spPr>
        <p:txBody>
          <a:bodyPr wrap="none" rtlCol="0">
            <a:spAutoFit/>
          </a:bodyPr>
          <a:lstStyle/>
          <a:p>
            <a:r>
              <a:rPr lang="en-US" sz="1600" dirty="0" smtClean="0"/>
              <a:t>MySQL</a:t>
            </a:r>
            <a:endParaRPr lang="en-US" sz="1600" dirty="0"/>
          </a:p>
        </p:txBody>
      </p:sp>
      <p:sp>
        <p:nvSpPr>
          <p:cNvPr id="16" name="TextBox 15"/>
          <p:cNvSpPr txBox="1"/>
          <p:nvPr/>
        </p:nvSpPr>
        <p:spPr>
          <a:xfrm>
            <a:off x="5689482" y="5902695"/>
            <a:ext cx="890500" cy="338554"/>
          </a:xfrm>
          <a:prstGeom prst="rect">
            <a:avLst/>
          </a:prstGeom>
          <a:noFill/>
        </p:spPr>
        <p:txBody>
          <a:bodyPr wrap="none" rtlCol="0">
            <a:spAutoFit/>
          </a:bodyPr>
          <a:lstStyle/>
          <a:p>
            <a:r>
              <a:rPr lang="en-US" sz="1600" dirty="0" err="1" smtClean="0"/>
              <a:t>Postgres</a:t>
            </a:r>
            <a:endParaRPr lang="en-US" sz="1600" dirty="0"/>
          </a:p>
        </p:txBody>
      </p:sp>
      <p:sp>
        <p:nvSpPr>
          <p:cNvPr id="17" name="TextBox 16"/>
          <p:cNvSpPr txBox="1"/>
          <p:nvPr/>
        </p:nvSpPr>
        <p:spPr>
          <a:xfrm>
            <a:off x="4553558" y="5902695"/>
            <a:ext cx="779572" cy="338554"/>
          </a:xfrm>
          <a:prstGeom prst="rect">
            <a:avLst/>
          </a:prstGeom>
          <a:noFill/>
        </p:spPr>
        <p:txBody>
          <a:bodyPr wrap="none" rtlCol="0">
            <a:spAutoFit/>
          </a:bodyPr>
          <a:lstStyle/>
          <a:p>
            <a:r>
              <a:rPr lang="en-US" sz="1600" dirty="0" smtClean="0"/>
              <a:t>Mongo</a:t>
            </a:r>
            <a:endParaRPr lang="en-US" sz="1600" dirty="0"/>
          </a:p>
        </p:txBody>
      </p:sp>
      <p:sp>
        <p:nvSpPr>
          <p:cNvPr id="18" name="TextBox 17"/>
          <p:cNvSpPr txBox="1"/>
          <p:nvPr/>
        </p:nvSpPr>
        <p:spPr>
          <a:xfrm>
            <a:off x="3361424" y="5887306"/>
            <a:ext cx="868764" cy="338554"/>
          </a:xfrm>
          <a:prstGeom prst="rect">
            <a:avLst/>
          </a:prstGeom>
          <a:noFill/>
        </p:spPr>
        <p:txBody>
          <a:bodyPr wrap="none" rtlCol="0">
            <a:spAutoFit/>
          </a:bodyPr>
          <a:lstStyle/>
          <a:p>
            <a:r>
              <a:rPr lang="en-US" sz="1600" dirty="0" smtClean="0"/>
              <a:t>Redshift</a:t>
            </a:r>
            <a:endParaRPr lang="en-US" sz="1600" dirty="0"/>
          </a:p>
        </p:txBody>
      </p:sp>
      <p:sp>
        <p:nvSpPr>
          <p:cNvPr id="19" name="TextBox 18"/>
          <p:cNvSpPr txBox="1"/>
          <p:nvPr/>
        </p:nvSpPr>
        <p:spPr>
          <a:xfrm>
            <a:off x="1337107" y="5886098"/>
            <a:ext cx="634982" cy="338554"/>
          </a:xfrm>
          <a:prstGeom prst="rect">
            <a:avLst/>
          </a:prstGeom>
          <a:noFill/>
        </p:spPr>
        <p:txBody>
          <a:bodyPr wrap="none" rtlCol="0">
            <a:spAutoFit/>
          </a:bodyPr>
          <a:lstStyle/>
          <a:p>
            <a:r>
              <a:rPr lang="en-US" sz="1600" dirty="0" smtClean="0"/>
              <a:t>Kafka</a:t>
            </a:r>
            <a:endParaRPr lang="en-US" sz="1600" dirty="0"/>
          </a:p>
        </p:txBody>
      </p:sp>
      <p:sp>
        <p:nvSpPr>
          <p:cNvPr id="20" name="TextBox 19"/>
          <p:cNvSpPr txBox="1"/>
          <p:nvPr/>
        </p:nvSpPr>
        <p:spPr>
          <a:xfrm>
            <a:off x="168124" y="5874771"/>
            <a:ext cx="1030026" cy="338554"/>
          </a:xfrm>
          <a:prstGeom prst="rect">
            <a:avLst/>
          </a:prstGeom>
          <a:noFill/>
        </p:spPr>
        <p:txBody>
          <a:bodyPr wrap="none" rtlCol="0">
            <a:spAutoFit/>
          </a:bodyPr>
          <a:lstStyle/>
          <a:p>
            <a:r>
              <a:rPr lang="en-US" sz="1600" dirty="0" smtClean="0"/>
              <a:t>Cassandra</a:t>
            </a:r>
            <a:endParaRPr lang="en-US" sz="1600" dirty="0"/>
          </a:p>
        </p:txBody>
      </p:sp>
      <p:sp>
        <p:nvSpPr>
          <p:cNvPr id="21" name="Left Brace 20"/>
          <p:cNvSpPr/>
          <p:nvPr/>
        </p:nvSpPr>
        <p:spPr>
          <a:xfrm rot="5400000">
            <a:off x="4342638" y="1022409"/>
            <a:ext cx="458724" cy="8534400"/>
          </a:xfrm>
          <a:prstGeom prst="leftBrace">
            <a:avLst>
              <a:gd name="adj1" fmla="val 8333"/>
              <a:gd name="adj2" fmla="val 498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2305617" y="5741027"/>
            <a:ext cx="762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23769" y="5880083"/>
            <a:ext cx="816827" cy="338554"/>
          </a:xfrm>
          <a:prstGeom prst="rect">
            <a:avLst/>
          </a:prstGeom>
          <a:noFill/>
        </p:spPr>
        <p:txBody>
          <a:bodyPr wrap="none" rtlCol="0">
            <a:spAutoFit/>
          </a:bodyPr>
          <a:lstStyle/>
          <a:p>
            <a:r>
              <a:rPr lang="en-US" sz="1600" dirty="0" smtClean="0"/>
              <a:t>AWS S3</a:t>
            </a:r>
            <a:endParaRPr lang="en-US" sz="1600" dirty="0"/>
          </a:p>
        </p:txBody>
      </p:sp>
      <p:sp>
        <p:nvSpPr>
          <p:cNvPr id="24" name="TextBox 23"/>
          <p:cNvSpPr txBox="1"/>
          <p:nvPr/>
        </p:nvSpPr>
        <p:spPr>
          <a:xfrm>
            <a:off x="7513608" y="6568036"/>
            <a:ext cx="1379993" cy="276999"/>
          </a:xfrm>
          <a:prstGeom prst="rect">
            <a:avLst/>
          </a:prstGeom>
          <a:noFill/>
        </p:spPr>
        <p:txBody>
          <a:bodyPr wrap="none" rtlCol="0">
            <a:spAutoFit/>
          </a:bodyPr>
          <a:lstStyle/>
          <a:p>
            <a:r>
              <a:rPr lang="en-US" sz="1200" dirty="0" smtClean="0"/>
              <a:t>Source: Data Bricks</a:t>
            </a:r>
            <a:endParaRPr lang="en-US" sz="1200" dirty="0"/>
          </a:p>
        </p:txBody>
      </p:sp>
    </p:spTree>
    <p:extLst>
      <p:ext uri="{BB962C8B-B14F-4D97-AF65-F5344CB8AC3E}">
        <p14:creationId xmlns:p14="http://schemas.microsoft.com/office/powerpoint/2010/main" val="92012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Community</a:t>
            </a:r>
            <a:endParaRPr lang="en-US" dirty="0"/>
          </a:p>
        </p:txBody>
      </p:sp>
      <p:sp>
        <p:nvSpPr>
          <p:cNvPr id="3" name="Content Placeholder 2"/>
          <p:cNvSpPr>
            <a:spLocks noGrp="1"/>
          </p:cNvSpPr>
          <p:nvPr>
            <p:ph idx="1"/>
          </p:nvPr>
        </p:nvSpPr>
        <p:spPr>
          <a:xfrm>
            <a:off x="457200" y="1600201"/>
            <a:ext cx="8229600" cy="3124200"/>
          </a:xfrm>
        </p:spPr>
        <p:txBody>
          <a:bodyPr>
            <a:normAutofit/>
          </a:bodyPr>
          <a:lstStyle/>
          <a:p>
            <a:r>
              <a:rPr lang="en-US" dirty="0" smtClean="0"/>
              <a:t>Single unified engine covering </a:t>
            </a:r>
          </a:p>
          <a:p>
            <a:pPr lvl="1"/>
            <a:r>
              <a:rPr lang="en-US" dirty="0" smtClean="0"/>
              <a:t>all data sources, workloads, environments </a:t>
            </a:r>
          </a:p>
          <a:p>
            <a:r>
              <a:rPr lang="en-US" dirty="0" smtClean="0"/>
              <a:t>Serving needs of two groups</a:t>
            </a:r>
          </a:p>
          <a:p>
            <a:pPr lvl="1"/>
            <a:r>
              <a:rPr lang="en-US" dirty="0" smtClean="0"/>
              <a:t>data engineers</a:t>
            </a:r>
          </a:p>
          <a:p>
            <a:pPr lvl="1"/>
            <a:r>
              <a:rPr lang="en-US" dirty="0" smtClean="0"/>
              <a:t>data scientists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5556"/>
          <a:stretch/>
        </p:blipFill>
        <p:spPr>
          <a:xfrm>
            <a:off x="457200" y="4367459"/>
            <a:ext cx="7461259" cy="2490541"/>
          </a:xfrm>
          <a:prstGeom prst="rect">
            <a:avLst/>
          </a:prstGeom>
        </p:spPr>
      </p:pic>
    </p:spTree>
    <p:extLst>
      <p:ext uri="{BB962C8B-B14F-4D97-AF65-F5344CB8AC3E}">
        <p14:creationId xmlns:p14="http://schemas.microsoft.com/office/powerpoint/2010/main" val="3631750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 for Using Spark</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3183"/>
          <a:stretch/>
        </p:blipFill>
        <p:spPr>
          <a:xfrm>
            <a:off x="213704" y="2057400"/>
            <a:ext cx="8716591" cy="3810468"/>
          </a:xfrm>
          <a:prstGeom prst="rect">
            <a:avLst/>
          </a:prstGeom>
        </p:spPr>
      </p:pic>
    </p:spTree>
    <p:extLst>
      <p:ext uri="{BB962C8B-B14F-4D97-AF65-F5344CB8AC3E}">
        <p14:creationId xmlns:p14="http://schemas.microsoft.com/office/powerpoint/2010/main" val="42308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a:t>
            </a:r>
            <a:r>
              <a:rPr lang="en-US" dirty="0"/>
              <a:t>A</a:t>
            </a:r>
            <a:r>
              <a:rPr lang="en-US" dirty="0" smtClean="0"/>
              <a:t>doption of Spark</a:t>
            </a:r>
            <a:endParaRPr lang="en-US" dirty="0"/>
          </a:p>
        </p:txBody>
      </p:sp>
      <p:sp>
        <p:nvSpPr>
          <p:cNvPr id="3" name="Content Placeholder 2"/>
          <p:cNvSpPr>
            <a:spLocks noGrp="1"/>
          </p:cNvSpPr>
          <p:nvPr>
            <p:ph idx="1"/>
          </p:nvPr>
        </p:nvSpPr>
        <p:spPr/>
        <p:txBody>
          <a:bodyPr>
            <a:normAutofit/>
          </a:bodyPr>
          <a:lstStyle/>
          <a:p>
            <a:r>
              <a:rPr lang="en-US" dirty="0" smtClean="0"/>
              <a:t>Developed in 2009 at UC Berkeley</a:t>
            </a:r>
          </a:p>
          <a:p>
            <a:r>
              <a:rPr lang="en-US" dirty="0"/>
              <a:t>C</a:t>
            </a:r>
            <a:r>
              <a:rPr lang="en-US" dirty="0" smtClean="0"/>
              <a:t>ontributors from over 50 organizations</a:t>
            </a:r>
          </a:p>
          <a:p>
            <a:r>
              <a:rPr lang="en-US" dirty="0" smtClean="0"/>
              <a:t>One of the most active open-source projects</a:t>
            </a:r>
          </a:p>
          <a:p>
            <a:r>
              <a:rPr lang="en-US" dirty="0" smtClean="0"/>
              <a:t>Survey of &gt;2000 industry developers:</a:t>
            </a:r>
          </a:p>
          <a:p>
            <a:pPr lvl="1"/>
            <a:r>
              <a:rPr lang="en-US" dirty="0" smtClean="0"/>
              <a:t>13% using Spark</a:t>
            </a:r>
          </a:p>
          <a:p>
            <a:pPr lvl="1"/>
            <a:r>
              <a:rPr lang="en-US" dirty="0" smtClean="0"/>
              <a:t>20% planning to implement Spark 2015</a:t>
            </a:r>
          </a:p>
          <a:p>
            <a:pPr lvl="1"/>
            <a:r>
              <a:rPr lang="en-US" dirty="0" smtClean="0"/>
              <a:t>31% evaluating Spark</a:t>
            </a:r>
            <a:endParaRPr lang="en-US" dirty="0" smtClean="0"/>
          </a:p>
          <a:p>
            <a:pPr marL="0" indent="0">
              <a:buNone/>
            </a:pPr>
            <a:endParaRPr lang="en-US" dirty="0" smtClean="0"/>
          </a:p>
        </p:txBody>
      </p:sp>
    </p:spTree>
    <p:extLst>
      <p:ext uri="{BB962C8B-B14F-4D97-AF65-F5344CB8AC3E}">
        <p14:creationId xmlns:p14="http://schemas.microsoft.com/office/powerpoint/2010/main" val="1864770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normAutofit/>
          </a:bodyPr>
          <a:lstStyle/>
          <a:p>
            <a:r>
              <a:rPr lang="en-US" dirty="0" smtClean="0"/>
              <a:t>Big Data is here to stay</a:t>
            </a:r>
          </a:p>
          <a:p>
            <a:r>
              <a:rPr lang="en-US" dirty="0" smtClean="0"/>
              <a:t>Big Data provides a valuable addition to an existing BI strategy; it is not a replacement to more conventional data warehouses </a:t>
            </a:r>
          </a:p>
          <a:p>
            <a:r>
              <a:rPr lang="en-US" dirty="0" smtClean="0"/>
              <a:t>Barriers to entry being lowered</a:t>
            </a:r>
          </a:p>
          <a:p>
            <a:r>
              <a:rPr lang="en-US" dirty="0" smtClean="0"/>
              <a:t>Increasing adoption as companies make the transition from storing the data to analyzing and deriving value from the data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normAutofit/>
          </a:bodyPr>
          <a:lstStyle/>
          <a:p>
            <a:r>
              <a:rPr lang="en-US" dirty="0" smtClean="0"/>
              <a:t>Brief recap of </a:t>
            </a:r>
            <a:r>
              <a:rPr lang="en-US" dirty="0" smtClean="0"/>
              <a:t>corporate Big </a:t>
            </a:r>
            <a:r>
              <a:rPr lang="en-US" dirty="0" smtClean="0"/>
              <a:t>Data business goals</a:t>
            </a:r>
          </a:p>
          <a:p>
            <a:r>
              <a:rPr lang="en-US" dirty="0" smtClean="0"/>
              <a:t>Barriers to evaluation and adoption have been lowered due to technical advances across two fronts.</a:t>
            </a:r>
          </a:p>
          <a:p>
            <a:pPr lvl="1"/>
            <a:r>
              <a:rPr lang="en-US" dirty="0" smtClean="0"/>
              <a:t>Infrastructure (AWS)</a:t>
            </a:r>
          </a:p>
          <a:p>
            <a:pPr lvl="1"/>
            <a:r>
              <a:rPr lang="en-US" dirty="0" smtClean="0"/>
              <a:t>Programming/BI (Spark)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fagan@earthlinginteractive.com</a:t>
            </a:r>
          </a:p>
          <a:p>
            <a:pPr marL="0" indent="0">
              <a:buNone/>
            </a:pPr>
            <a:r>
              <a:rPr lang="en-US" dirty="0" smtClean="0"/>
              <a:t>@</a:t>
            </a:r>
            <a:r>
              <a:rPr lang="en-US" dirty="0" err="1" smtClean="0"/>
              <a:t>pittfagan</a:t>
            </a:r>
            <a:endParaRPr lang="en-US" dirty="0" smtClean="0"/>
          </a:p>
          <a:p>
            <a:pPr marL="0" indent="0">
              <a:buNone/>
            </a:pPr>
            <a:r>
              <a:rPr lang="en-US" dirty="0"/>
              <a:t>https://www.linkedin.com/in/pittfagan</a:t>
            </a:r>
            <a:endParaRPr lang="en-US" dirty="0" smtClean="0"/>
          </a:p>
          <a:p>
            <a:pPr marL="0" indent="0">
              <a:buNone/>
            </a:pPr>
            <a:r>
              <a:rPr lang="en-US" dirty="0" smtClean="0"/>
              <a:t>www.earthlinginteractive.com</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870" y="4215067"/>
            <a:ext cx="4354259" cy="1911096"/>
          </a:xfrm>
          <a:prstGeom prst="rect">
            <a:avLst/>
          </a:prstGeom>
        </p:spPr>
      </p:pic>
    </p:spTree>
    <p:extLst>
      <p:ext uri="{BB962C8B-B14F-4D97-AF65-F5344CB8AC3E}">
        <p14:creationId xmlns:p14="http://schemas.microsoft.com/office/powerpoint/2010/main" val="293517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 Data Business Projects</a:t>
            </a:r>
            <a:endParaRPr lang="en-US" dirty="0"/>
          </a:p>
        </p:txBody>
      </p:sp>
      <p:sp>
        <p:nvSpPr>
          <p:cNvPr id="3" name="Content Placeholder 2"/>
          <p:cNvSpPr>
            <a:spLocks noGrp="1"/>
          </p:cNvSpPr>
          <p:nvPr>
            <p:ph idx="1"/>
          </p:nvPr>
        </p:nvSpPr>
        <p:spPr>
          <a:xfrm>
            <a:off x="456784" y="1417638"/>
            <a:ext cx="3276600" cy="4525963"/>
          </a:xfrm>
        </p:spPr>
        <p:txBody>
          <a:bodyPr/>
          <a:lstStyle/>
          <a:p>
            <a:r>
              <a:rPr lang="en-US" dirty="0" smtClean="0"/>
              <a:t>In 2010, data management /analytics industry forecast to be worth 100 billion and to grow 10% a year.</a:t>
            </a:r>
            <a:endParaRPr lang="en-US" dirty="0"/>
          </a:p>
        </p:txBody>
      </p:sp>
      <p:pic>
        <p:nvPicPr>
          <p:cNvPr id="4" name="Picture 3" descr="img031.jpg"/>
          <p:cNvPicPr>
            <a:picLocks noChangeAspect="1"/>
          </p:cNvPicPr>
          <p:nvPr/>
        </p:nvPicPr>
        <p:blipFill>
          <a:blip r:embed="rId3" cstate="print"/>
          <a:srcRect b="46667"/>
          <a:stretch>
            <a:fillRect/>
          </a:stretch>
        </p:blipFill>
        <p:spPr>
          <a:xfrm>
            <a:off x="3732967" y="1417638"/>
            <a:ext cx="5106233" cy="523716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Business Projects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53333"/>
          <a:stretch/>
        </p:blipFill>
        <p:spPr>
          <a:xfrm>
            <a:off x="381000" y="1828800"/>
            <a:ext cx="8352565" cy="4876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Business Projects</a:t>
            </a:r>
          </a:p>
        </p:txBody>
      </p:sp>
      <p:sp>
        <p:nvSpPr>
          <p:cNvPr id="3" name="Content Placeholder 2"/>
          <p:cNvSpPr>
            <a:spLocks noGrp="1"/>
          </p:cNvSpPr>
          <p:nvPr>
            <p:ph idx="1"/>
          </p:nvPr>
        </p:nvSpPr>
        <p:spPr>
          <a:xfrm>
            <a:off x="457200" y="1600200"/>
            <a:ext cx="8534400" cy="4525963"/>
          </a:xfrm>
        </p:spPr>
        <p:txBody>
          <a:bodyPr/>
          <a:lstStyle/>
          <a:p>
            <a:r>
              <a:rPr lang="en-US" dirty="0" smtClean="0"/>
              <a:t>The most common goals and problems</a:t>
            </a:r>
            <a:r>
              <a:rPr lang="en-US" dirty="0"/>
              <a:t>?</a:t>
            </a:r>
          </a:p>
        </p:txBody>
      </p:sp>
      <p:pic>
        <p:nvPicPr>
          <p:cNvPr id="4" name="Picture 3" descr="img031.jpg"/>
          <p:cNvPicPr>
            <a:picLocks noChangeAspect="1"/>
          </p:cNvPicPr>
          <p:nvPr/>
        </p:nvPicPr>
        <p:blipFill>
          <a:blip r:embed="rId3" cstate="print"/>
          <a:srcRect t="53333"/>
          <a:stretch>
            <a:fillRect/>
          </a:stretch>
        </p:blipFill>
        <p:spPr>
          <a:xfrm>
            <a:off x="2057400" y="2344616"/>
            <a:ext cx="5029200" cy="4513384"/>
          </a:xfrm>
          <a:prstGeom prst="rect">
            <a:avLst/>
          </a:prstGeom>
        </p:spPr>
      </p:pic>
    </p:spTree>
    <p:extLst>
      <p:ext uri="{BB962C8B-B14F-4D97-AF65-F5344CB8AC3E}">
        <p14:creationId xmlns:p14="http://schemas.microsoft.com/office/powerpoint/2010/main" val="1742808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the Beginning, High Barriers</a:t>
            </a:r>
            <a:endParaRPr lang="en-US" dirty="0"/>
          </a:p>
        </p:txBody>
      </p:sp>
      <p:sp>
        <p:nvSpPr>
          <p:cNvPr id="3" name="Content Placeholder 2"/>
          <p:cNvSpPr>
            <a:spLocks noGrp="1"/>
          </p:cNvSpPr>
          <p:nvPr>
            <p:ph idx="1"/>
          </p:nvPr>
        </p:nvSpPr>
        <p:spPr/>
        <p:txBody>
          <a:bodyPr/>
          <a:lstStyle/>
          <a:p>
            <a:r>
              <a:rPr lang="en-US" dirty="0" smtClean="0"/>
              <a:t>Distributed computing was in it’s infancy</a:t>
            </a:r>
          </a:p>
          <a:p>
            <a:r>
              <a:rPr lang="en-US" dirty="0" smtClean="0"/>
              <a:t>High technical skill (hardware and software) to set up clusters and run </a:t>
            </a:r>
            <a:r>
              <a:rPr lang="en-US" dirty="0" err="1" smtClean="0"/>
              <a:t>MapReduce</a:t>
            </a:r>
            <a:r>
              <a:rPr lang="en-US" dirty="0" smtClean="0"/>
              <a:t> jobs</a:t>
            </a:r>
          </a:p>
          <a:p>
            <a:r>
              <a:rPr lang="en-US" dirty="0" smtClean="0"/>
              <a:t>Most work done at the command line</a:t>
            </a:r>
          </a:p>
          <a:p>
            <a:r>
              <a:rPr lang="en-US" dirty="0" smtClean="0"/>
              <a:t>Past few years these barriers have been falling</a:t>
            </a:r>
          </a:p>
          <a:p>
            <a:pPr lvl="1"/>
            <a:r>
              <a:rPr lang="en-US" dirty="0" smtClean="0"/>
              <a:t>Big Data’s growth across industries have led to a need to “democratize” access and knowledge, so more people can be involved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IaaS</a:t>
            </a:r>
            <a:r>
              <a:rPr lang="en-US" dirty="0" smtClean="0"/>
              <a:t> with AWS</a:t>
            </a:r>
            <a:endParaRPr lang="en-US" dirty="0"/>
          </a:p>
        </p:txBody>
      </p:sp>
      <p:sp>
        <p:nvSpPr>
          <p:cNvPr id="3" name="Content Placeholder 2"/>
          <p:cNvSpPr>
            <a:spLocks noGrp="1"/>
          </p:cNvSpPr>
          <p:nvPr>
            <p:ph idx="1"/>
          </p:nvPr>
        </p:nvSpPr>
        <p:spPr/>
        <p:txBody>
          <a:bodyPr/>
          <a:lstStyle/>
          <a:p>
            <a:r>
              <a:rPr lang="en-US" dirty="0" smtClean="0"/>
              <a:t>AWS – remote computing services</a:t>
            </a:r>
          </a:p>
          <a:p>
            <a:r>
              <a:rPr lang="en-US" dirty="0" smtClean="0"/>
              <a:t>AWS Pricing Tenets</a:t>
            </a:r>
          </a:p>
          <a:p>
            <a:pPr lvl="1"/>
            <a:r>
              <a:rPr lang="en-US" dirty="0" smtClean="0"/>
              <a:t>Pay as you go pricing</a:t>
            </a:r>
          </a:p>
          <a:p>
            <a:pPr lvl="1"/>
            <a:r>
              <a:rPr lang="en-US" dirty="0" smtClean="0"/>
              <a:t>No capital expenditures</a:t>
            </a:r>
            <a:endParaRPr lang="en-US" dirty="0" smtClean="0"/>
          </a:p>
          <a:p>
            <a:pPr lvl="1"/>
            <a:r>
              <a:rPr lang="en-US" dirty="0" smtClean="0"/>
              <a:t>EC2 Spot Instances</a:t>
            </a:r>
          </a:p>
          <a:p>
            <a:pPr lvl="2"/>
            <a:r>
              <a:rPr lang="en-US" dirty="0" smtClean="0"/>
              <a:t> bid on spare instances</a:t>
            </a:r>
          </a:p>
          <a:p>
            <a:pPr lvl="2"/>
            <a:r>
              <a:rPr lang="en-US" dirty="0" smtClean="0"/>
              <a:t>~ 85% lower costs than on-demand pricing</a:t>
            </a:r>
          </a:p>
          <a:p>
            <a:pPr lvl="2"/>
            <a:r>
              <a:rPr lang="en-US" dirty="0" smtClean="0"/>
              <a:t>Only suitable for specific types of tasks</a:t>
            </a:r>
          </a:p>
          <a:p>
            <a:pPr marL="914400" lvl="2" indent="0">
              <a:buNone/>
            </a:pPr>
            <a:endParaRPr lang="en-US" dirty="0" smtClean="0"/>
          </a:p>
          <a:p>
            <a:pPr marL="457200" lvl="1" indent="0">
              <a:buNone/>
            </a:pPr>
            <a:endParaRPr lang="en-US" dirty="0" smtClean="0"/>
          </a:p>
          <a:p>
            <a:pPr lvl="1"/>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0"/>
            <a:ext cx="1981200" cy="1981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 </a:t>
            </a:r>
            <a:r>
              <a:rPr lang="en-US" dirty="0" smtClean="0"/>
              <a:t>Product </a:t>
            </a:r>
            <a:r>
              <a:rPr lang="en-US" dirty="0"/>
              <a:t>G</a:t>
            </a:r>
            <a:r>
              <a:rPr lang="en-US" dirty="0" smtClean="0"/>
              <a:t>roups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1" y="1353970"/>
            <a:ext cx="8429444" cy="5046830"/>
          </a:xfrm>
        </p:spPr>
      </p:pic>
    </p:spTree>
    <p:extLst>
      <p:ext uri="{BB962C8B-B14F-4D97-AF65-F5344CB8AC3E}">
        <p14:creationId xmlns:p14="http://schemas.microsoft.com/office/powerpoint/2010/main" val="2777174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Compute</a:t>
            </a:r>
            <a:endParaRPr lang="en-US" dirty="0"/>
          </a:p>
        </p:txBody>
      </p:sp>
      <p:sp>
        <p:nvSpPr>
          <p:cNvPr id="3" name="Content Placeholder 2"/>
          <p:cNvSpPr>
            <a:spLocks noGrp="1"/>
          </p:cNvSpPr>
          <p:nvPr>
            <p:ph idx="1"/>
          </p:nvPr>
        </p:nvSpPr>
        <p:spPr/>
        <p:txBody>
          <a:bodyPr/>
          <a:lstStyle/>
          <a:p>
            <a:r>
              <a:rPr lang="en-US" dirty="0" smtClean="0"/>
              <a:t>Fully managed computers</a:t>
            </a:r>
          </a:p>
          <a:p>
            <a:r>
              <a:rPr lang="en-US" dirty="0" smtClean="0"/>
              <a:t>Managed load balancing</a:t>
            </a:r>
          </a:p>
          <a:p>
            <a:r>
              <a:rPr lang="en-US" dirty="0" smtClean="0"/>
              <a:t>Auto-scales up/down to handle the needs of your application</a:t>
            </a:r>
          </a:p>
          <a:p>
            <a:r>
              <a:rPr lang="en-US" dirty="0" smtClean="0"/>
              <a:t>Wide selection of computer instances and locations</a:t>
            </a:r>
          </a:p>
          <a:p>
            <a:r>
              <a:rPr lang="en-US" dirty="0" smtClean="0"/>
              <a:t>Managed Hadoop instances</a:t>
            </a:r>
          </a:p>
          <a:p>
            <a:pPr lvl="1"/>
            <a:endParaRPr lang="en-US" dirty="0"/>
          </a:p>
        </p:txBody>
      </p:sp>
    </p:spTree>
    <p:extLst>
      <p:ext uri="{BB962C8B-B14F-4D97-AF65-F5344CB8AC3E}">
        <p14:creationId xmlns:p14="http://schemas.microsoft.com/office/powerpoint/2010/main" val="327556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TotalTime>
  <Words>2079</Words>
  <Application>Microsoft Office PowerPoint</Application>
  <PresentationFormat>On-screen Show (4:3)</PresentationFormat>
  <Paragraphs>206</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Modern Big Data</vt:lpstr>
      <vt:lpstr>Presentation Overview</vt:lpstr>
      <vt:lpstr>Big Data Business Projects</vt:lpstr>
      <vt:lpstr>Big Data Business Projects</vt:lpstr>
      <vt:lpstr>Big Data Business Projects</vt:lpstr>
      <vt:lpstr>At the Beginning, High Barriers</vt:lpstr>
      <vt:lpstr>IaaS with AWS</vt:lpstr>
      <vt:lpstr>AWS - Product Groups</vt:lpstr>
      <vt:lpstr>AWS - Compute</vt:lpstr>
      <vt:lpstr>AWS - Storage</vt:lpstr>
      <vt:lpstr>AWS – Database and Analysis</vt:lpstr>
      <vt:lpstr>AWS – alternatives</vt:lpstr>
      <vt:lpstr>Apache Spark</vt:lpstr>
      <vt:lpstr>Common Data Analytics Architecture</vt:lpstr>
      <vt:lpstr>Data Sources for Spark</vt:lpstr>
      <vt:lpstr>Apache Spark Community</vt:lpstr>
      <vt:lpstr>Justification for Using Spark</vt:lpstr>
      <vt:lpstr>Rapid Adoption of Spark</vt:lpstr>
      <vt:lpstr>Final Thoughts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fagan</dc:creator>
  <cp:lastModifiedBy>Pitt Fagan</cp:lastModifiedBy>
  <cp:revision>181</cp:revision>
  <dcterms:created xsi:type="dcterms:W3CDTF">2014-01-07T02:46:51Z</dcterms:created>
  <dcterms:modified xsi:type="dcterms:W3CDTF">2015-05-19T18:07:27Z</dcterms:modified>
</cp:coreProperties>
</file>