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6" r:id="rId3"/>
    <p:sldId id="288" r:id="rId4"/>
    <p:sldId id="257" r:id="rId5"/>
    <p:sldId id="258" r:id="rId6"/>
    <p:sldId id="274" r:id="rId7"/>
    <p:sldId id="275" r:id="rId8"/>
    <p:sldId id="259" r:id="rId9"/>
    <p:sldId id="287" r:id="rId10"/>
    <p:sldId id="286" r:id="rId11"/>
    <p:sldId id="285" r:id="rId12"/>
    <p:sldId id="277" r:id="rId13"/>
    <p:sldId id="278" r:id="rId14"/>
    <p:sldId id="280" r:id="rId15"/>
    <p:sldId id="281" r:id="rId16"/>
    <p:sldId id="282" r:id="rId17"/>
    <p:sldId id="283" r:id="rId18"/>
    <p:sldId id="284"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4" autoAdjust="0"/>
    <p:restoredTop sz="91032" autoAdjust="0"/>
  </p:normalViewPr>
  <p:slideViewPr>
    <p:cSldViewPr>
      <p:cViewPr varScale="1">
        <p:scale>
          <a:sx n="80" d="100"/>
          <a:sy n="80" d="100"/>
        </p:scale>
        <p:origin x="53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A684D-1AB4-4BD5-A473-78DE41A0F927}" type="datetimeFigureOut">
              <a:rPr lang="en-US" smtClean="0"/>
              <a:pPr/>
              <a:t>10/2/2016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91944-CF4C-4B13-9C13-1324059E7761}" type="slidenum">
              <a:rPr lang="en-US" smtClean="0"/>
              <a:pPr/>
              <a:t>‹#›</a:t>
            </a:fld>
            <a:endParaRPr lang="en-US"/>
          </a:p>
        </p:txBody>
      </p:sp>
    </p:spTree>
    <p:extLst>
      <p:ext uri="{BB962C8B-B14F-4D97-AF65-F5344CB8AC3E}">
        <p14:creationId xmlns:p14="http://schemas.microsoft.com/office/powerpoint/2010/main" val="124116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Slide 1</a:t>
            </a:r>
            <a:r>
              <a:rPr lang="en-US" sz="1200" kern="1200" dirty="0" smtClean="0">
                <a:solidFill>
                  <a:schemeClr val="tx1"/>
                </a:solidFill>
                <a:effectLst/>
                <a:latin typeface="+mn-lt"/>
                <a:ea typeface="+mn-ea"/>
                <a:cs typeface="+mn-cs"/>
              </a:rPr>
              <a:t> – Hello. Thanks for inviting me to speak to the IMA/IIA chapters. My name is Pitt Fagan and I am the Vice President of Data Engineering for Earthling Interactive, a locally owned web and mobile application development firm founded in 1999. I am also the co-organizer of the Big Data Madison </a:t>
            </a:r>
            <a:r>
              <a:rPr lang="en-US" sz="1200" kern="1200" dirty="0" err="1" smtClean="0">
                <a:solidFill>
                  <a:schemeClr val="tx1"/>
                </a:solidFill>
                <a:effectLst/>
                <a:latin typeface="+mn-lt"/>
                <a:ea typeface="+mn-ea"/>
                <a:cs typeface="+mn-cs"/>
              </a:rPr>
              <a:t>meetup</a:t>
            </a:r>
            <a:r>
              <a:rPr lang="en-US" sz="1200" kern="1200" dirty="0" smtClean="0">
                <a:solidFill>
                  <a:schemeClr val="tx1"/>
                </a:solidFill>
                <a:effectLst/>
                <a:latin typeface="+mn-lt"/>
                <a:ea typeface="+mn-ea"/>
                <a:cs typeface="+mn-cs"/>
              </a:rPr>
              <a:t> group, which holds monthly meetings attended by between 50-100 people on a variety of topics in the Big Data ecosystem. Tonight I will give you a brief overview of Big Data: what is it, how did it come to be, where is it trending and what are some of the challenges in implementing it at your companies. I will be followed by Brian Baillod, a Sales Engineer at </a:t>
            </a:r>
            <a:r>
              <a:rPr lang="en-US" sz="1200" kern="1200" dirty="0" err="1" smtClean="0">
                <a:solidFill>
                  <a:schemeClr val="tx1"/>
                </a:solidFill>
                <a:effectLst/>
                <a:latin typeface="+mn-lt"/>
                <a:ea typeface="+mn-ea"/>
                <a:cs typeface="+mn-cs"/>
              </a:rPr>
              <a:t>Cloudera</a:t>
            </a:r>
            <a:r>
              <a:rPr lang="en-US" sz="1200" kern="1200" dirty="0" smtClean="0">
                <a:solidFill>
                  <a:schemeClr val="tx1"/>
                </a:solidFill>
                <a:effectLst/>
                <a:latin typeface="+mn-lt"/>
                <a:ea typeface="+mn-ea"/>
                <a:cs typeface="+mn-cs"/>
              </a:rPr>
              <a:t>, who will present a couple of case studies illustrating the power of Big Data.</a:t>
            </a:r>
          </a:p>
        </p:txBody>
      </p:sp>
      <p:sp>
        <p:nvSpPr>
          <p:cNvPr id="4" name="Slide Number Placeholder 3"/>
          <p:cNvSpPr>
            <a:spLocks noGrp="1"/>
          </p:cNvSpPr>
          <p:nvPr>
            <p:ph type="sldNum" sz="quarter" idx="10"/>
          </p:nvPr>
        </p:nvSpPr>
        <p:spPr/>
        <p:txBody>
          <a:bodyPr/>
          <a:lstStyle/>
          <a:p>
            <a:fld id="{4CB91944-CF4C-4B13-9C13-1324059E7761}" type="slidenum">
              <a:rPr lang="en-US" smtClean="0"/>
              <a:pPr/>
              <a:t>1</a:t>
            </a:fld>
            <a:endParaRPr lang="en-US"/>
          </a:p>
        </p:txBody>
      </p:sp>
    </p:spTree>
    <p:extLst>
      <p:ext uri="{BB962C8B-B14F-4D97-AF65-F5344CB8AC3E}">
        <p14:creationId xmlns:p14="http://schemas.microsoft.com/office/powerpoint/2010/main" val="3486343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Gartner,</a:t>
            </a:r>
            <a:r>
              <a:rPr lang="en-US" baseline="0" dirty="0" smtClean="0"/>
              <a:t> by 2020 there will be an estimated 250 million connected vehicles on the road</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14</a:t>
            </a:fld>
            <a:endParaRPr lang="en-US"/>
          </a:p>
        </p:txBody>
      </p:sp>
    </p:spTree>
    <p:extLst>
      <p:ext uri="{BB962C8B-B14F-4D97-AF65-F5344CB8AC3E}">
        <p14:creationId xmlns:p14="http://schemas.microsoft.com/office/powerpoint/2010/main" val="2415146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Dementia set to</a:t>
            </a:r>
            <a:r>
              <a:rPr lang="en-US" baseline="0" dirty="0" smtClean="0"/>
              <a:t> increase dramatically with aging population. Estimates of cost to health insurers is $215 billion, greater than cancer and heart disease</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15</a:t>
            </a:fld>
            <a:endParaRPr lang="en-US"/>
          </a:p>
        </p:txBody>
      </p:sp>
    </p:spTree>
    <p:extLst>
      <p:ext uri="{BB962C8B-B14F-4D97-AF65-F5344CB8AC3E}">
        <p14:creationId xmlns:p14="http://schemas.microsoft.com/office/powerpoint/2010/main" val="1492964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450,000 people nationally on any given day held in jail prior to trial, meaning prior</a:t>
            </a:r>
            <a:r>
              <a:rPr lang="en-US" baseline="0" dirty="0" smtClean="0"/>
              <a:t> to any conviction. Large number there b/c they cannot post bail. </a:t>
            </a:r>
            <a:endParaRPr lang="en-US" dirty="0" smtClean="0"/>
          </a:p>
          <a:p>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16</a:t>
            </a:fld>
            <a:endParaRPr lang="en-US"/>
          </a:p>
        </p:txBody>
      </p:sp>
    </p:spTree>
    <p:extLst>
      <p:ext uri="{BB962C8B-B14F-4D97-AF65-F5344CB8AC3E}">
        <p14:creationId xmlns:p14="http://schemas.microsoft.com/office/powerpoint/2010/main" val="1574080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Malware</a:t>
            </a:r>
            <a:r>
              <a:rPr lang="en-US" baseline="0" dirty="0" smtClean="0"/>
              <a:t> huge problem. Kaspersky Labs identifies 325,000 new malware files every day.</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17</a:t>
            </a:fld>
            <a:endParaRPr lang="en-US"/>
          </a:p>
        </p:txBody>
      </p:sp>
    </p:spTree>
    <p:extLst>
      <p:ext uri="{BB962C8B-B14F-4D97-AF65-F5344CB8AC3E}">
        <p14:creationId xmlns:p14="http://schemas.microsoft.com/office/powerpoint/2010/main" val="164624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is an ancient Chinese game. More complex than chess (number of available moves). </a:t>
            </a:r>
          </a:p>
          <a:p>
            <a:r>
              <a:rPr lang="en-US" dirty="0" smtClean="0"/>
              <a:t>Deep</a:t>
            </a:r>
            <a:r>
              <a:rPr lang="en-US" baseline="0" dirty="0" smtClean="0"/>
              <a:t> learning – extract patterns from masses of data with little human interaction (unsupervised learning)</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18</a:t>
            </a:fld>
            <a:endParaRPr lang="en-US"/>
          </a:p>
        </p:txBody>
      </p:sp>
    </p:spTree>
    <p:extLst>
      <p:ext uri="{BB962C8B-B14F-4D97-AF65-F5344CB8AC3E}">
        <p14:creationId xmlns:p14="http://schemas.microsoft.com/office/powerpoint/2010/main" val="318010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Slide 2</a:t>
            </a:r>
            <a:r>
              <a:rPr lang="en-US" sz="1200" kern="1200" dirty="0" smtClean="0">
                <a:solidFill>
                  <a:schemeClr val="tx1"/>
                </a:solidFill>
                <a:effectLst/>
                <a:latin typeface="+mn-lt"/>
                <a:ea typeface="+mn-ea"/>
                <a:cs typeface="+mn-cs"/>
              </a:rPr>
              <a:t> – Here is a commonly accepted definition of Big Data – “Big data is high volume, high velocity, and/or high variety information assets that require new forms of processing to enable enhanced decision making, insight discovery and process optimization”. Originally, the main driver for new techniques in dealing with data was the sheer amount being generated. This is the “Big” part of Big Data. More recently, even though the volume and variety of data is still increasing at a rapid pace, the innovation has moved to new ways to analyze the vast and complex data out there. This is the “Data” part of the moniker.</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4</a:t>
            </a:fld>
            <a:endParaRPr lang="en-US"/>
          </a:p>
        </p:txBody>
      </p:sp>
    </p:spTree>
    <p:extLst>
      <p:ext uri="{BB962C8B-B14F-4D97-AF65-F5344CB8AC3E}">
        <p14:creationId xmlns:p14="http://schemas.microsoft.com/office/powerpoint/2010/main" val="265935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Slide 3</a:t>
            </a:r>
            <a:r>
              <a:rPr lang="en-US" sz="1200" kern="1200" dirty="0" smtClean="0">
                <a:solidFill>
                  <a:schemeClr val="tx1"/>
                </a:solidFill>
                <a:effectLst/>
                <a:latin typeface="+mn-lt"/>
                <a:ea typeface="+mn-ea"/>
                <a:cs typeface="+mn-cs"/>
              </a:rPr>
              <a:t> – This image shows the explosive growth of digital data. Notice that the year 2002 is marked as the beginning of the Digital Age.</a:t>
            </a:r>
          </a:p>
        </p:txBody>
      </p:sp>
      <p:sp>
        <p:nvSpPr>
          <p:cNvPr id="4" name="Slide Number Placeholder 3"/>
          <p:cNvSpPr>
            <a:spLocks noGrp="1"/>
          </p:cNvSpPr>
          <p:nvPr>
            <p:ph type="sldNum" sz="quarter" idx="10"/>
          </p:nvPr>
        </p:nvSpPr>
        <p:spPr/>
        <p:txBody>
          <a:bodyPr/>
          <a:lstStyle/>
          <a:p>
            <a:fld id="{4CB91944-CF4C-4B13-9C13-1324059E7761}" type="slidenum">
              <a:rPr lang="en-US" smtClean="0"/>
              <a:pPr/>
              <a:t>5</a:t>
            </a:fld>
            <a:endParaRPr lang="en-US"/>
          </a:p>
        </p:txBody>
      </p:sp>
    </p:spTree>
    <p:extLst>
      <p:ext uri="{BB962C8B-B14F-4D97-AF65-F5344CB8AC3E}">
        <p14:creationId xmlns:p14="http://schemas.microsoft.com/office/powerpoint/2010/main" val="2470512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Slide 4</a:t>
            </a:r>
            <a:r>
              <a:rPr lang="en-US" sz="1200" kern="1200" dirty="0" smtClean="0">
                <a:solidFill>
                  <a:schemeClr val="tx1"/>
                </a:solidFill>
                <a:effectLst/>
                <a:latin typeface="+mn-lt"/>
                <a:ea typeface="+mn-ea"/>
                <a:cs typeface="+mn-cs"/>
              </a:rPr>
              <a:t> – This image shows the explosive growth of unstructured data, (text, images,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It is dealing with this sort of data that traditional storage and analysis techniques have deficiencies, and it is with this form of data that much of the innovation has occurred recently in terms of data analytics.</a:t>
            </a:r>
          </a:p>
        </p:txBody>
      </p:sp>
      <p:sp>
        <p:nvSpPr>
          <p:cNvPr id="4" name="Slide Number Placeholder 3"/>
          <p:cNvSpPr>
            <a:spLocks noGrp="1"/>
          </p:cNvSpPr>
          <p:nvPr>
            <p:ph type="sldNum" sz="quarter" idx="10"/>
          </p:nvPr>
        </p:nvSpPr>
        <p:spPr/>
        <p:txBody>
          <a:bodyPr/>
          <a:lstStyle/>
          <a:p>
            <a:fld id="{4CB91944-CF4C-4B13-9C13-1324059E7761}" type="slidenum">
              <a:rPr lang="en-US" smtClean="0"/>
              <a:pPr/>
              <a:t>6</a:t>
            </a:fld>
            <a:endParaRPr lang="en-US"/>
          </a:p>
        </p:txBody>
      </p:sp>
    </p:spTree>
    <p:extLst>
      <p:ext uri="{BB962C8B-B14F-4D97-AF65-F5344CB8AC3E}">
        <p14:creationId xmlns:p14="http://schemas.microsoft.com/office/powerpoint/2010/main" val="218318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Slide 5</a:t>
            </a:r>
            <a:r>
              <a:rPr lang="en-US" sz="1200" kern="1200" dirty="0" smtClean="0">
                <a:solidFill>
                  <a:schemeClr val="tx1"/>
                </a:solidFill>
                <a:effectLst/>
                <a:latin typeface="+mn-lt"/>
                <a:ea typeface="+mn-ea"/>
                <a:cs typeface="+mn-cs"/>
              </a:rPr>
              <a:t> – This busy graphic illustrates an important concept of Big Data, namely the four V’s. </a:t>
            </a:r>
          </a:p>
          <a:p>
            <a:pPr lvl="0"/>
            <a:r>
              <a:rPr lang="en-US" sz="1200" kern="1200" dirty="0" smtClean="0">
                <a:solidFill>
                  <a:schemeClr val="tx1"/>
                </a:solidFill>
                <a:effectLst/>
                <a:latin typeface="+mn-lt"/>
                <a:ea typeface="+mn-ea"/>
                <a:cs typeface="+mn-cs"/>
              </a:rPr>
              <a:t>Volume - the sheer amount of data being generated and captured.</a:t>
            </a:r>
          </a:p>
          <a:p>
            <a:pPr lvl="0"/>
            <a:r>
              <a:rPr lang="en-US" sz="1200" kern="1200" dirty="0" smtClean="0">
                <a:solidFill>
                  <a:schemeClr val="tx1"/>
                </a:solidFill>
                <a:effectLst/>
                <a:latin typeface="+mn-lt"/>
                <a:ea typeface="+mn-ea"/>
                <a:cs typeface="+mn-cs"/>
              </a:rPr>
              <a:t>Velocity – the speed at which data is both generated and needs to be analyzed.</a:t>
            </a:r>
          </a:p>
          <a:p>
            <a:pPr lvl="0"/>
            <a:r>
              <a:rPr lang="en-US" sz="1200" kern="1200" dirty="0" smtClean="0">
                <a:solidFill>
                  <a:schemeClr val="tx1"/>
                </a:solidFill>
                <a:effectLst/>
                <a:latin typeface="+mn-lt"/>
                <a:ea typeface="+mn-ea"/>
                <a:cs typeface="+mn-cs"/>
              </a:rPr>
              <a:t>Variety – the increasing multitude of data sources, much of it unstructured.</a:t>
            </a:r>
          </a:p>
          <a:p>
            <a:pPr lvl="0"/>
            <a:r>
              <a:rPr lang="en-US" sz="1200" kern="1200" dirty="0" smtClean="0">
                <a:solidFill>
                  <a:schemeClr val="tx1"/>
                </a:solidFill>
                <a:effectLst/>
                <a:latin typeface="+mn-lt"/>
                <a:ea typeface="+mn-ea"/>
                <a:cs typeface="+mn-cs"/>
              </a:rPr>
              <a:t>Veracity – the messiness of the data, as opposed to the structured form of data in a data warehouse, for example. </a:t>
            </a:r>
          </a:p>
        </p:txBody>
      </p:sp>
      <p:sp>
        <p:nvSpPr>
          <p:cNvPr id="4" name="Slide Number Placeholder 3"/>
          <p:cNvSpPr>
            <a:spLocks noGrp="1"/>
          </p:cNvSpPr>
          <p:nvPr>
            <p:ph type="sldNum" sz="quarter" idx="10"/>
          </p:nvPr>
        </p:nvSpPr>
        <p:spPr/>
        <p:txBody>
          <a:bodyPr/>
          <a:lstStyle/>
          <a:p>
            <a:fld id="{4CB91944-CF4C-4B13-9C13-1324059E7761}" type="slidenum">
              <a:rPr lang="en-US" smtClean="0"/>
              <a:pPr/>
              <a:t>7</a:t>
            </a:fld>
            <a:endParaRPr lang="en-US"/>
          </a:p>
        </p:txBody>
      </p:sp>
    </p:spTree>
    <p:extLst>
      <p:ext uri="{BB962C8B-B14F-4D97-AF65-F5344CB8AC3E}">
        <p14:creationId xmlns:p14="http://schemas.microsoft.com/office/powerpoint/2010/main" val="182457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Slide 8</a:t>
            </a:r>
            <a:r>
              <a:rPr lang="en-US" sz="1200" kern="1200" dirty="0" smtClean="0">
                <a:solidFill>
                  <a:schemeClr val="tx1"/>
                </a:solidFill>
                <a:effectLst/>
                <a:latin typeface="+mn-lt"/>
                <a:ea typeface="+mn-ea"/>
                <a:cs typeface="+mn-cs"/>
              </a:rPr>
              <a:t> – So why is Big Data so popular? Succinctly, it allows a company to cost-effectively manage data and derive value across structured and unstructured data while flexibly integrating new data sources. Given the rapidly increasing volume and variety of data that is accessible to companies now, the ability to employ tools that enable new ways to derive intelligence from this data is alluring.</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8</a:t>
            </a:fld>
            <a:endParaRPr lang="en-US"/>
          </a:p>
        </p:txBody>
      </p:sp>
    </p:spTree>
    <p:extLst>
      <p:ext uri="{BB962C8B-B14F-4D97-AF65-F5344CB8AC3E}">
        <p14:creationId xmlns:p14="http://schemas.microsoft.com/office/powerpoint/2010/main" val="224168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750 million people lack enough food to keep themselves healthy</a:t>
            </a:r>
          </a:p>
          <a:p>
            <a:r>
              <a:rPr lang="en-US" dirty="0" smtClean="0"/>
              <a:t>30%</a:t>
            </a:r>
            <a:r>
              <a:rPr lang="en-US" baseline="0" dirty="0" smtClean="0"/>
              <a:t> of food produced goes to waste</a:t>
            </a:r>
            <a:endParaRPr lang="en-US" dirty="0" smtClean="0"/>
          </a:p>
        </p:txBody>
      </p:sp>
      <p:sp>
        <p:nvSpPr>
          <p:cNvPr id="4" name="Slide Number Placeholder 3"/>
          <p:cNvSpPr>
            <a:spLocks noGrp="1"/>
          </p:cNvSpPr>
          <p:nvPr>
            <p:ph type="sldNum" sz="quarter" idx="10"/>
          </p:nvPr>
        </p:nvSpPr>
        <p:spPr/>
        <p:txBody>
          <a:bodyPr/>
          <a:lstStyle/>
          <a:p>
            <a:fld id="{4CB91944-CF4C-4B13-9C13-1324059E7761}" type="slidenum">
              <a:rPr lang="en-US" smtClean="0"/>
              <a:pPr/>
              <a:t>11</a:t>
            </a:fld>
            <a:endParaRPr lang="en-US"/>
          </a:p>
        </p:txBody>
      </p:sp>
    </p:spTree>
    <p:extLst>
      <p:ext uri="{BB962C8B-B14F-4D97-AF65-F5344CB8AC3E}">
        <p14:creationId xmlns:p14="http://schemas.microsoft.com/office/powerpoint/2010/main" val="398611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Used to thwart multi-million $ electronic bank heist from Bangladesh earlier this year due to a </a:t>
            </a:r>
            <a:r>
              <a:rPr lang="en-US" dirty="0" err="1" smtClean="0"/>
              <a:t>mis</a:t>
            </a:r>
            <a:r>
              <a:rPr lang="en-US" dirty="0" smtClean="0"/>
              <a:t>-spelled word</a:t>
            </a:r>
          </a:p>
          <a:p>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12</a:t>
            </a:fld>
            <a:endParaRPr lang="en-US"/>
          </a:p>
        </p:txBody>
      </p:sp>
    </p:spTree>
    <p:extLst>
      <p:ext uri="{BB962C8B-B14F-4D97-AF65-F5344CB8AC3E}">
        <p14:creationId xmlns:p14="http://schemas.microsoft.com/office/powerpoint/2010/main" val="4290564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Collaboration between Greenpeace and Indonesian industries. Time tracking of forest</a:t>
            </a:r>
            <a:r>
              <a:rPr lang="en-US" baseline="0" dirty="0" smtClean="0"/>
              <a:t> health. Timber tracking.</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13</a:t>
            </a:fld>
            <a:endParaRPr lang="en-US"/>
          </a:p>
        </p:txBody>
      </p:sp>
    </p:spTree>
    <p:extLst>
      <p:ext uri="{BB962C8B-B14F-4D97-AF65-F5344CB8AC3E}">
        <p14:creationId xmlns:p14="http://schemas.microsoft.com/office/powerpoint/2010/main" val="231102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AC1FC4-4046-4E8F-AD42-0A78E264CF9C}"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C1FC4-4046-4E8F-AD42-0A78E264CF9C}"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C1FC4-4046-4E8F-AD42-0A78E264CF9C}"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C1FC4-4046-4E8F-AD42-0A78E264CF9C}"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AC1FC4-4046-4E8F-AD42-0A78E264CF9C}"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AC1FC4-4046-4E8F-AD42-0A78E264CF9C}"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AC1FC4-4046-4E8F-AD42-0A78E264CF9C}" type="datetimeFigureOut">
              <a:rPr lang="en-US" smtClean="0"/>
              <a:pPr/>
              <a:t>10/2/2016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AC1FC4-4046-4E8F-AD42-0A78E264CF9C}" type="datetimeFigureOut">
              <a:rPr lang="en-US" smtClean="0"/>
              <a:pPr/>
              <a:t>10/2/2016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C1FC4-4046-4E8F-AD42-0A78E264CF9C}" type="datetimeFigureOut">
              <a:rPr lang="en-US" smtClean="0"/>
              <a:pPr/>
              <a:t>10/2/2016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C1FC4-4046-4E8F-AD42-0A78E264CF9C}"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C1FC4-4046-4E8F-AD42-0A78E264CF9C}"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C1FC4-4046-4E8F-AD42-0A78E264CF9C}" type="datetimeFigureOut">
              <a:rPr lang="en-US" smtClean="0"/>
              <a:pPr/>
              <a:t>10/2/2016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A4C99-66E4-4FDE-9DB7-1ED3C62DCA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fagan@earthlinginteractive.com" TargetMode="External"/><Relationship Id="rId2" Type="http://schemas.openxmlformats.org/officeDocument/2006/relationships/image" Target="../media/image25.JPG"/><Relationship Id="rId1" Type="http://schemas.openxmlformats.org/officeDocument/2006/relationships/slideLayout" Target="../slideLayouts/slideLayout7.xml"/><Relationship Id="rId4" Type="http://schemas.openxmlformats.org/officeDocument/2006/relationships/hyperlink" Target="http://www.meetup.com/BigDataMadis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jpe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sz="6600" dirty="0" smtClean="0"/>
              <a:t>Real World </a:t>
            </a:r>
            <a:r>
              <a:rPr lang="en-US" sz="6600" dirty="0"/>
              <a:t>E</a:t>
            </a:r>
            <a:r>
              <a:rPr lang="en-US" sz="6600" dirty="0" smtClean="0"/>
              <a:t>xamples of Big Data/Data Science</a:t>
            </a:r>
            <a:endParaRPr lang="en-US" sz="6600" dirty="0"/>
          </a:p>
        </p:txBody>
      </p:sp>
      <p:sp>
        <p:nvSpPr>
          <p:cNvPr id="4" name="Subtitle 2"/>
          <p:cNvSpPr txBox="1">
            <a:spLocks/>
          </p:cNvSpPr>
          <p:nvPr/>
        </p:nvSpPr>
        <p:spPr>
          <a:xfrm>
            <a:off x="1524000" y="3733800"/>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Pitt </a:t>
            </a:r>
            <a:r>
              <a:rPr lang="en-US" sz="3200" dirty="0" smtClean="0"/>
              <a:t>Fagan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8 October 2016</a:t>
            </a:r>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Real World Examples of Big Data / Data Science in Action</a:t>
            </a:r>
            <a:endParaRPr lang="en-US" dirty="0"/>
          </a:p>
        </p:txBody>
      </p:sp>
      <p:sp>
        <p:nvSpPr>
          <p:cNvPr id="3" name="Content Placeholder 2"/>
          <p:cNvSpPr>
            <a:spLocks noGrp="1"/>
          </p:cNvSpPr>
          <p:nvPr>
            <p:ph idx="1"/>
          </p:nvPr>
        </p:nvSpPr>
        <p:spPr/>
        <p:txBody>
          <a:bodyPr/>
          <a:lstStyle/>
          <a:p>
            <a:r>
              <a:rPr lang="en-US" dirty="0" smtClean="0"/>
              <a:t>Now that companies have collected and stored the data, now what?</a:t>
            </a:r>
          </a:p>
          <a:p>
            <a:r>
              <a:rPr lang="en-US" dirty="0" smtClean="0"/>
              <a:t>Companies/governments have applied data science techniques to get insights</a:t>
            </a:r>
          </a:p>
          <a:p>
            <a:r>
              <a:rPr lang="en-US" dirty="0" smtClean="0"/>
              <a:t>Wide range of use cases</a:t>
            </a:r>
            <a:endParaRPr lang="en-US" dirty="0"/>
          </a:p>
        </p:txBody>
      </p:sp>
    </p:spTree>
    <p:extLst>
      <p:ext uri="{BB962C8B-B14F-4D97-AF65-F5344CB8AC3E}">
        <p14:creationId xmlns:p14="http://schemas.microsoft.com/office/powerpoint/2010/main" val="94825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Tackling Food Waste</a:t>
            </a:r>
          </a:p>
        </p:txBody>
      </p:sp>
      <p:sp>
        <p:nvSpPr>
          <p:cNvPr id="3" name="Content Placeholder 2"/>
          <p:cNvSpPr>
            <a:spLocks noGrp="1"/>
          </p:cNvSpPr>
          <p:nvPr>
            <p:ph idx="1"/>
          </p:nvPr>
        </p:nvSpPr>
        <p:spPr/>
        <p:txBody>
          <a:bodyPr/>
          <a:lstStyle/>
          <a:p>
            <a:r>
              <a:rPr lang="en-US" dirty="0" smtClean="0"/>
              <a:t>Optimizing logistics with Big Data</a:t>
            </a:r>
          </a:p>
          <a:p>
            <a:r>
              <a:rPr lang="en-US" dirty="0" smtClean="0"/>
              <a:t>Real-time data collection in stores</a:t>
            </a:r>
          </a:p>
          <a:p>
            <a:pPr lvl="1"/>
            <a:r>
              <a:rPr lang="en-US" dirty="0" smtClean="0"/>
              <a:t>Surplus food</a:t>
            </a:r>
          </a:p>
          <a:p>
            <a:pPr lvl="1"/>
            <a:r>
              <a:rPr lang="en-US" dirty="0" smtClean="0"/>
              <a:t>Expiring soon</a:t>
            </a:r>
            <a:endParaRPr lang="en-US" dirty="0"/>
          </a:p>
          <a:p>
            <a:r>
              <a:rPr lang="en-US" dirty="0"/>
              <a:t>Real-time data collection in </a:t>
            </a:r>
            <a:r>
              <a:rPr lang="en-US" dirty="0" smtClean="0"/>
              <a:t>food stores</a:t>
            </a:r>
          </a:p>
          <a:p>
            <a:r>
              <a:rPr lang="en-US" dirty="0" smtClean="0"/>
              <a:t>Match available food to charitable need</a:t>
            </a:r>
          </a:p>
          <a:p>
            <a:r>
              <a:rPr lang="en-US" dirty="0" smtClean="0"/>
              <a:t>Predictive patterns</a:t>
            </a:r>
            <a:endParaRPr lang="en-US" dirty="0"/>
          </a:p>
          <a:p>
            <a:pPr lvl="1"/>
            <a:endParaRPr lang="en-US" dirty="0" smtClean="0"/>
          </a:p>
          <a:p>
            <a:pPr marL="457200" lvl="1" indent="0">
              <a:buNone/>
            </a:pPr>
            <a:endParaRPr lang="en-US" dirty="0"/>
          </a:p>
        </p:txBody>
      </p:sp>
    </p:spTree>
    <p:extLst>
      <p:ext uri="{BB962C8B-B14F-4D97-AF65-F5344CB8AC3E}">
        <p14:creationId xmlns:p14="http://schemas.microsoft.com/office/powerpoint/2010/main" val="307852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Card Fraud</a:t>
            </a:r>
            <a:endParaRPr lang="en-US" dirty="0"/>
          </a:p>
        </p:txBody>
      </p:sp>
      <p:sp>
        <p:nvSpPr>
          <p:cNvPr id="3" name="Content Placeholder 2"/>
          <p:cNvSpPr>
            <a:spLocks noGrp="1"/>
          </p:cNvSpPr>
          <p:nvPr>
            <p:ph idx="1"/>
          </p:nvPr>
        </p:nvSpPr>
        <p:spPr/>
        <p:txBody>
          <a:bodyPr/>
          <a:lstStyle/>
          <a:p>
            <a:r>
              <a:rPr lang="en-US" dirty="0" smtClean="0"/>
              <a:t>Analyzed billions of credit card transactions</a:t>
            </a:r>
          </a:p>
          <a:p>
            <a:r>
              <a:rPr lang="en-US" dirty="0" smtClean="0"/>
              <a:t>Used semantic analysis to develop a “signature” of typical transactions</a:t>
            </a:r>
          </a:p>
          <a:p>
            <a:r>
              <a:rPr lang="en-US" dirty="0" smtClean="0"/>
              <a:t>Transactions with odd syntax a red flag (i.e. anomaly detection)</a:t>
            </a:r>
          </a:p>
        </p:txBody>
      </p:sp>
    </p:spTree>
    <p:extLst>
      <p:ext uri="{BB962C8B-B14F-4D97-AF65-F5344CB8AC3E}">
        <p14:creationId xmlns:p14="http://schemas.microsoft.com/office/powerpoint/2010/main" val="384398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Fighting Deforestation</a:t>
            </a:r>
            <a:endParaRPr lang="en-US" dirty="0"/>
          </a:p>
        </p:txBody>
      </p:sp>
      <p:sp>
        <p:nvSpPr>
          <p:cNvPr id="3" name="Content Placeholder 2"/>
          <p:cNvSpPr>
            <a:spLocks noGrp="1"/>
          </p:cNvSpPr>
          <p:nvPr>
            <p:ph idx="1"/>
          </p:nvPr>
        </p:nvSpPr>
        <p:spPr/>
        <p:txBody>
          <a:bodyPr/>
          <a:lstStyle/>
          <a:p>
            <a:r>
              <a:rPr lang="en-US" dirty="0" smtClean="0"/>
              <a:t>Use scientific variables from variety of data sources</a:t>
            </a:r>
          </a:p>
          <a:p>
            <a:r>
              <a:rPr lang="en-US" dirty="0" smtClean="0"/>
              <a:t>Score forests for high carbon potential</a:t>
            </a:r>
          </a:p>
          <a:p>
            <a:r>
              <a:rPr lang="en-US" dirty="0" smtClean="0"/>
              <a:t>Identify forests with low carbon/biodiversity  potential</a:t>
            </a:r>
          </a:p>
          <a:p>
            <a:r>
              <a:rPr lang="en-US" dirty="0" smtClean="0"/>
              <a:t>Steer industry to harvest these low potential forests</a:t>
            </a:r>
            <a:endParaRPr lang="en-US" dirty="0"/>
          </a:p>
        </p:txBody>
      </p:sp>
    </p:spTree>
    <p:extLst>
      <p:ext uri="{BB962C8B-B14F-4D97-AF65-F5344CB8AC3E}">
        <p14:creationId xmlns:p14="http://schemas.microsoft.com/office/powerpoint/2010/main" val="2631639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a:t>
            </a:r>
            <a:r>
              <a:rPr lang="en-US" dirty="0"/>
              <a:t>T</a:t>
            </a:r>
            <a:r>
              <a:rPr lang="en-US" dirty="0" smtClean="0"/>
              <a:t>raffic Monitoring</a:t>
            </a:r>
            <a:endParaRPr lang="en-US" dirty="0"/>
          </a:p>
        </p:txBody>
      </p:sp>
      <p:sp>
        <p:nvSpPr>
          <p:cNvPr id="3" name="Content Placeholder 2"/>
          <p:cNvSpPr>
            <a:spLocks noGrp="1"/>
          </p:cNvSpPr>
          <p:nvPr>
            <p:ph idx="1"/>
          </p:nvPr>
        </p:nvSpPr>
        <p:spPr/>
        <p:txBody>
          <a:bodyPr/>
          <a:lstStyle/>
          <a:p>
            <a:r>
              <a:rPr lang="en-US" dirty="0" smtClean="0"/>
              <a:t>Two way connection between connected vehicle and cloud</a:t>
            </a:r>
          </a:p>
          <a:p>
            <a:r>
              <a:rPr lang="en-US" dirty="0" smtClean="0"/>
              <a:t>Process vehicle metrics. Other vehicles and third party data (weather, police, ambulance)</a:t>
            </a:r>
          </a:p>
          <a:p>
            <a:r>
              <a:rPr lang="en-US" dirty="0" smtClean="0"/>
              <a:t>Like an automated Waze?</a:t>
            </a:r>
          </a:p>
          <a:p>
            <a:pPr lvl="1"/>
            <a:r>
              <a:rPr lang="en-US" dirty="0" smtClean="0"/>
              <a:t>Passive data collection through app</a:t>
            </a:r>
          </a:p>
          <a:p>
            <a:pPr lvl="1"/>
            <a:r>
              <a:rPr lang="en-US" dirty="0" smtClean="0"/>
              <a:t>Crowdsourced notification of traffic problems</a:t>
            </a:r>
            <a:endParaRPr lang="en-US" dirty="0"/>
          </a:p>
        </p:txBody>
      </p:sp>
    </p:spTree>
    <p:extLst>
      <p:ext uri="{BB962C8B-B14F-4D97-AF65-F5344CB8AC3E}">
        <p14:creationId xmlns:p14="http://schemas.microsoft.com/office/powerpoint/2010/main" val="156649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Predicting Dementia</a:t>
            </a:r>
            <a:endParaRPr lang="en-US" dirty="0"/>
          </a:p>
        </p:txBody>
      </p:sp>
      <p:sp>
        <p:nvSpPr>
          <p:cNvPr id="3" name="Content Placeholder 2"/>
          <p:cNvSpPr>
            <a:spLocks noGrp="1"/>
          </p:cNvSpPr>
          <p:nvPr>
            <p:ph idx="1"/>
          </p:nvPr>
        </p:nvSpPr>
        <p:spPr/>
        <p:txBody>
          <a:bodyPr/>
          <a:lstStyle/>
          <a:p>
            <a:r>
              <a:rPr lang="en-US" dirty="0" smtClean="0"/>
              <a:t>Goal of early detection and preventative treatment of dementia</a:t>
            </a:r>
          </a:p>
          <a:p>
            <a:r>
              <a:rPr lang="en-US" dirty="0" smtClean="0"/>
              <a:t>Analyzing billions of lab test records, combined with in-office cognitive test</a:t>
            </a:r>
          </a:p>
          <a:p>
            <a:r>
              <a:rPr lang="en-US" dirty="0" smtClean="0"/>
              <a:t>Scoring patients on likelihood of developing early onset memory loss</a:t>
            </a:r>
          </a:p>
          <a:p>
            <a:r>
              <a:rPr lang="en-US" dirty="0" smtClean="0"/>
              <a:t>Intervention / therapy recommended</a:t>
            </a:r>
          </a:p>
          <a:p>
            <a:endParaRPr lang="en-US" dirty="0"/>
          </a:p>
        </p:txBody>
      </p:sp>
    </p:spTree>
    <p:extLst>
      <p:ext uri="{BB962C8B-B14F-4D97-AF65-F5344CB8AC3E}">
        <p14:creationId xmlns:p14="http://schemas.microsoft.com/office/powerpoint/2010/main" val="51401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Recidivism</a:t>
            </a:r>
            <a:endParaRPr lang="en-US" dirty="0"/>
          </a:p>
        </p:txBody>
      </p:sp>
      <p:sp>
        <p:nvSpPr>
          <p:cNvPr id="3" name="Content Placeholder 2"/>
          <p:cNvSpPr>
            <a:spLocks noGrp="1"/>
          </p:cNvSpPr>
          <p:nvPr>
            <p:ph idx="1"/>
          </p:nvPr>
        </p:nvSpPr>
        <p:spPr/>
        <p:txBody>
          <a:bodyPr/>
          <a:lstStyle/>
          <a:p>
            <a:r>
              <a:rPr lang="en-US" dirty="0" smtClean="0"/>
              <a:t>Government initiative</a:t>
            </a:r>
          </a:p>
          <a:p>
            <a:pPr lvl="1"/>
            <a:r>
              <a:rPr lang="en-US" dirty="0" smtClean="0"/>
              <a:t>Data-Driven Justice Initiative</a:t>
            </a:r>
          </a:p>
          <a:p>
            <a:r>
              <a:rPr lang="en-US" dirty="0" smtClean="0"/>
              <a:t>Risk assessment scoring</a:t>
            </a:r>
          </a:p>
          <a:p>
            <a:r>
              <a:rPr lang="en-US" dirty="0" smtClean="0"/>
              <a:t>Goal to reduce the low risk offenders in jail awaiting trial</a:t>
            </a:r>
          </a:p>
          <a:p>
            <a:r>
              <a:rPr lang="en-US" dirty="0" smtClean="0"/>
              <a:t>Reduce costs and break cycle of incarceration</a:t>
            </a:r>
            <a:endParaRPr lang="en-US" dirty="0"/>
          </a:p>
        </p:txBody>
      </p:sp>
    </p:spTree>
    <p:extLst>
      <p:ext uri="{BB962C8B-B14F-4D97-AF65-F5344CB8AC3E}">
        <p14:creationId xmlns:p14="http://schemas.microsoft.com/office/powerpoint/2010/main" val="423157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a:t>
            </a:r>
            <a:endParaRPr lang="en-US" dirty="0"/>
          </a:p>
        </p:txBody>
      </p:sp>
      <p:sp>
        <p:nvSpPr>
          <p:cNvPr id="3" name="Content Placeholder 2"/>
          <p:cNvSpPr>
            <a:spLocks noGrp="1"/>
          </p:cNvSpPr>
          <p:nvPr>
            <p:ph idx="1"/>
          </p:nvPr>
        </p:nvSpPr>
        <p:spPr/>
        <p:txBody>
          <a:bodyPr/>
          <a:lstStyle/>
          <a:p>
            <a:r>
              <a:rPr lang="en-US" dirty="0" smtClean="0"/>
              <a:t>Automated fingerprinting of malware</a:t>
            </a:r>
          </a:p>
          <a:p>
            <a:r>
              <a:rPr lang="en-US" dirty="0" smtClean="0"/>
              <a:t>Detection of new versions of malware, based on incremental changes to file contents</a:t>
            </a:r>
          </a:p>
          <a:p>
            <a:endParaRPr lang="en-US" dirty="0"/>
          </a:p>
          <a:p>
            <a:r>
              <a:rPr lang="en-US" dirty="0" smtClean="0"/>
              <a:t>Pattern recognition of typical data access habits. Anomaly detection for security breaches</a:t>
            </a:r>
            <a:endParaRPr lang="en-US" dirty="0"/>
          </a:p>
        </p:txBody>
      </p:sp>
    </p:spTree>
    <p:extLst>
      <p:ext uri="{BB962C8B-B14F-4D97-AF65-F5344CB8AC3E}">
        <p14:creationId xmlns:p14="http://schemas.microsoft.com/office/powerpoint/2010/main" val="87529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&amp; Gaming</a:t>
            </a:r>
            <a:endParaRPr lang="en-US" dirty="0"/>
          </a:p>
        </p:txBody>
      </p:sp>
      <p:sp>
        <p:nvSpPr>
          <p:cNvPr id="3" name="Content Placeholder 2"/>
          <p:cNvSpPr>
            <a:spLocks noGrp="1"/>
          </p:cNvSpPr>
          <p:nvPr>
            <p:ph idx="1"/>
          </p:nvPr>
        </p:nvSpPr>
        <p:spPr/>
        <p:txBody>
          <a:bodyPr>
            <a:normAutofit lnSpcReduction="10000"/>
          </a:bodyPr>
          <a:lstStyle/>
          <a:p>
            <a:r>
              <a:rPr lang="en-US" dirty="0" err="1" smtClean="0"/>
              <a:t>AlphaGo</a:t>
            </a:r>
            <a:r>
              <a:rPr lang="en-US" dirty="0" smtClean="0"/>
              <a:t> from DeepMind</a:t>
            </a:r>
          </a:p>
          <a:p>
            <a:r>
              <a:rPr lang="en-US" dirty="0" smtClean="0"/>
              <a:t>March 2016 beat grandmaster at the game of Go</a:t>
            </a:r>
          </a:p>
          <a:p>
            <a:pPr lvl="1"/>
            <a:r>
              <a:rPr lang="en-US" dirty="0" smtClean="0"/>
              <a:t>Thought to be years away</a:t>
            </a:r>
            <a:endParaRPr lang="en-US" dirty="0"/>
          </a:p>
          <a:p>
            <a:r>
              <a:rPr lang="en-US" dirty="0" smtClean="0"/>
              <a:t>Achieved using AI methods (deep learning)</a:t>
            </a:r>
          </a:p>
          <a:p>
            <a:pPr lvl="1"/>
            <a:r>
              <a:rPr lang="en-US" dirty="0" smtClean="0"/>
              <a:t>Deep neural networks to mimic expert players (lots of intuition in Go)</a:t>
            </a:r>
          </a:p>
          <a:p>
            <a:pPr lvl="1"/>
            <a:r>
              <a:rPr lang="en-US" dirty="0" smtClean="0"/>
              <a:t>Feedback loop to learn from games played against itself.</a:t>
            </a:r>
            <a:endParaRPr lang="en-US" dirty="0"/>
          </a:p>
        </p:txBody>
      </p:sp>
    </p:spTree>
    <p:extLst>
      <p:ext uri="{BB962C8B-B14F-4D97-AF65-F5344CB8AC3E}">
        <p14:creationId xmlns:p14="http://schemas.microsoft.com/office/powerpoint/2010/main" val="217812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57200"/>
            <a:ext cx="7787640" cy="5029200"/>
          </a:xfrm>
          <a:prstGeom prst="rect">
            <a:avLst/>
          </a:prstGeom>
        </p:spPr>
      </p:pic>
      <p:sp>
        <p:nvSpPr>
          <p:cNvPr id="5" name="TextBox 4"/>
          <p:cNvSpPr txBox="1"/>
          <p:nvPr/>
        </p:nvSpPr>
        <p:spPr>
          <a:xfrm>
            <a:off x="760725" y="5638800"/>
            <a:ext cx="5044586" cy="1200329"/>
          </a:xfrm>
          <a:prstGeom prst="rect">
            <a:avLst/>
          </a:prstGeom>
          <a:noFill/>
        </p:spPr>
        <p:txBody>
          <a:bodyPr wrap="none" rtlCol="0">
            <a:spAutoFit/>
          </a:bodyPr>
          <a:lstStyle/>
          <a:p>
            <a:r>
              <a:rPr lang="en-US" dirty="0" smtClean="0"/>
              <a:t>Email: </a:t>
            </a:r>
            <a:r>
              <a:rPr lang="en-US" dirty="0" smtClean="0">
                <a:hlinkClick r:id="rId3"/>
              </a:rPr>
              <a:t>fagan@earthlinginteractive.com</a:t>
            </a:r>
            <a:endParaRPr lang="en-US" dirty="0" smtClean="0"/>
          </a:p>
          <a:p>
            <a:r>
              <a:rPr lang="en-US" dirty="0" smtClean="0"/>
              <a:t>Twitter: @</a:t>
            </a:r>
            <a:r>
              <a:rPr lang="en-US" dirty="0" err="1" smtClean="0"/>
              <a:t>pittfagan</a:t>
            </a:r>
            <a:endParaRPr lang="en-US" dirty="0" smtClean="0"/>
          </a:p>
          <a:p>
            <a:r>
              <a:rPr lang="en-US" dirty="0" smtClean="0"/>
              <a:t>Meetup: </a:t>
            </a:r>
            <a:r>
              <a:rPr lang="en-US" dirty="0" smtClean="0">
                <a:hlinkClick r:id="rId4"/>
              </a:rPr>
              <a:t>http://www.meetup.com/BigDataMadison</a:t>
            </a:r>
            <a:endParaRPr lang="en-US" dirty="0" smtClean="0"/>
          </a:p>
          <a:p>
            <a:endParaRPr lang="en-US" dirty="0" smtClean="0"/>
          </a:p>
        </p:txBody>
      </p:sp>
    </p:spTree>
    <p:extLst>
      <p:ext uri="{BB962C8B-B14F-4D97-AF65-F5344CB8AC3E}">
        <p14:creationId xmlns:p14="http://schemas.microsoft.com/office/powerpoint/2010/main" val="289824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bit about me …</a:t>
            </a:r>
            <a:endParaRPr lang="en-US" dirty="0"/>
          </a:p>
        </p:txBody>
      </p:sp>
      <p:sp>
        <p:nvSpPr>
          <p:cNvPr id="3" name="Content Placeholder 2"/>
          <p:cNvSpPr>
            <a:spLocks noGrp="1"/>
          </p:cNvSpPr>
          <p:nvPr>
            <p:ph idx="1"/>
          </p:nvPr>
        </p:nvSpPr>
        <p:spPr/>
        <p:txBody>
          <a:bodyPr>
            <a:normAutofit/>
          </a:bodyPr>
          <a:lstStyle/>
          <a:p>
            <a:r>
              <a:rPr lang="en-US" dirty="0" smtClean="0"/>
              <a:t>MS, Statistics from UW-Madison</a:t>
            </a:r>
          </a:p>
          <a:p>
            <a:r>
              <a:rPr lang="en-US" dirty="0" smtClean="0"/>
              <a:t>VP, Data Engineering @ </a:t>
            </a:r>
            <a:r>
              <a:rPr lang="en-US" dirty="0"/>
              <a:t>Earthling Interactive</a:t>
            </a:r>
          </a:p>
          <a:p>
            <a:r>
              <a:rPr lang="en-US" dirty="0" smtClean="0"/>
              <a:t>Organizer of </a:t>
            </a:r>
            <a:r>
              <a:rPr lang="en-US" dirty="0" err="1" smtClean="0"/>
              <a:t>BigDataMadison</a:t>
            </a:r>
            <a:endParaRPr lang="en-US" dirty="0" smtClean="0"/>
          </a:p>
          <a:p>
            <a:pPr lvl="1"/>
            <a:r>
              <a:rPr lang="en-US" dirty="0" smtClean="0"/>
              <a:t>4.5 year old meetup</a:t>
            </a:r>
          </a:p>
          <a:p>
            <a:pPr lvl="1"/>
            <a:r>
              <a:rPr lang="en-US" dirty="0" smtClean="0"/>
              <a:t>Largest tech meetup in Madison (~1400 members)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5650040"/>
            <a:ext cx="7543800" cy="12079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411663"/>
            <a:ext cx="1714500" cy="1714500"/>
          </a:xfrm>
          <a:prstGeom prst="rect">
            <a:avLst/>
          </a:prstGeom>
        </p:spPr>
      </p:pic>
    </p:spTree>
    <p:extLst>
      <p:ext uri="{BB962C8B-B14F-4D97-AF65-F5344CB8AC3E}">
        <p14:creationId xmlns:p14="http://schemas.microsoft.com/office/powerpoint/2010/main" val="86831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Presentation Outline</a:t>
            </a:r>
            <a:endParaRPr lang="en-US" dirty="0"/>
          </a:p>
        </p:txBody>
      </p:sp>
      <p:sp>
        <p:nvSpPr>
          <p:cNvPr id="3" name="Content Placeholder 2"/>
          <p:cNvSpPr>
            <a:spLocks noGrp="1"/>
          </p:cNvSpPr>
          <p:nvPr>
            <p:ph idx="1"/>
          </p:nvPr>
        </p:nvSpPr>
        <p:spPr/>
        <p:txBody>
          <a:bodyPr/>
          <a:lstStyle/>
          <a:p>
            <a:r>
              <a:rPr lang="en-US" dirty="0" smtClean="0"/>
              <a:t>Definition of Big Data</a:t>
            </a:r>
          </a:p>
          <a:p>
            <a:pPr lvl="1"/>
            <a:r>
              <a:rPr lang="en-US" dirty="0" smtClean="0"/>
              <a:t>Distributed computing</a:t>
            </a:r>
          </a:p>
          <a:p>
            <a:pPr lvl="1"/>
            <a:r>
              <a:rPr lang="en-US" dirty="0" smtClean="0"/>
              <a:t>Increase in amount of data (internet, </a:t>
            </a:r>
            <a:r>
              <a:rPr lang="en-US" dirty="0" err="1"/>
              <a:t>iot</a:t>
            </a:r>
            <a:r>
              <a:rPr lang="en-US" dirty="0" smtClean="0"/>
              <a:t>)</a:t>
            </a:r>
          </a:p>
          <a:p>
            <a:r>
              <a:rPr lang="en-US" dirty="0" smtClean="0"/>
              <a:t>Rise of Data science</a:t>
            </a:r>
          </a:p>
          <a:p>
            <a:pPr lvl="1"/>
            <a:r>
              <a:rPr lang="en-US" dirty="0" smtClean="0"/>
              <a:t>Analysis at scale</a:t>
            </a:r>
          </a:p>
          <a:p>
            <a:pPr lvl="1"/>
            <a:r>
              <a:rPr lang="en-US" dirty="0" smtClean="0"/>
              <a:t>Combining disparate datasets (more data available) for insights</a:t>
            </a:r>
          </a:p>
          <a:p>
            <a:r>
              <a:rPr lang="en-US" dirty="0" smtClean="0"/>
              <a:t>Examples of these technologies in action</a:t>
            </a:r>
            <a:endParaRPr lang="en-US" dirty="0"/>
          </a:p>
        </p:txBody>
      </p:sp>
    </p:spTree>
    <p:extLst>
      <p:ext uri="{BB962C8B-B14F-4D97-AF65-F5344CB8AC3E}">
        <p14:creationId xmlns:p14="http://schemas.microsoft.com/office/powerpoint/2010/main" val="210647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Definition</a:t>
            </a:r>
          </a:p>
        </p:txBody>
      </p:sp>
      <p:sp>
        <p:nvSpPr>
          <p:cNvPr id="3" name="Content Placeholder 2"/>
          <p:cNvSpPr>
            <a:spLocks noGrp="1"/>
          </p:cNvSpPr>
          <p:nvPr>
            <p:ph idx="1"/>
          </p:nvPr>
        </p:nvSpPr>
        <p:spPr/>
        <p:txBody>
          <a:bodyPr>
            <a:normAutofit fontScale="92500" lnSpcReduction="10000"/>
          </a:bodyPr>
          <a:lstStyle/>
          <a:p>
            <a:r>
              <a:rPr lang="en-US" dirty="0" smtClean="0"/>
              <a:t>Big </a:t>
            </a:r>
            <a:r>
              <a:rPr lang="en-US" dirty="0"/>
              <a:t>data is high volume, high velocity, and/or high variety information assets that require new forms of processing to enable enhanced decision making, insight discovery and process </a:t>
            </a:r>
            <a:r>
              <a:rPr lang="en-US" dirty="0" smtClean="0"/>
              <a:t>optimization (Gartner).</a:t>
            </a:r>
          </a:p>
          <a:p>
            <a:r>
              <a:rPr lang="en-US" dirty="0" smtClean="0"/>
              <a:t>One of the original drivers of new techniques was the amount of data being generated.</a:t>
            </a:r>
          </a:p>
          <a:p>
            <a:r>
              <a:rPr lang="en-US" dirty="0" smtClean="0"/>
              <a:t>This has shifted recently to where the main driver of new techniques is the ability to analyze vast and complex data.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Explosive Data Growth</a:t>
            </a:r>
            <a:endParaRPr lang="en-US" dirty="0"/>
          </a:p>
        </p:txBody>
      </p:sp>
      <p:pic>
        <p:nvPicPr>
          <p:cNvPr id="5" name="Picture 4" descr="Hilbert_InfoGrowth.png"/>
          <p:cNvPicPr>
            <a:picLocks noChangeAspect="1"/>
          </p:cNvPicPr>
          <p:nvPr/>
        </p:nvPicPr>
        <p:blipFill>
          <a:blip r:embed="rId3" cstate="print"/>
          <a:stretch>
            <a:fillRect/>
          </a:stretch>
        </p:blipFill>
        <p:spPr>
          <a:xfrm>
            <a:off x="990600" y="1219201"/>
            <a:ext cx="7518401" cy="5638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Explosive Data Growth</a:t>
            </a:r>
            <a:endParaRPr lang="en-US" dirty="0"/>
          </a:p>
        </p:txBody>
      </p:sp>
      <p:sp>
        <p:nvSpPr>
          <p:cNvPr id="4" name="Slide Number Placeholder 3"/>
          <p:cNvSpPr>
            <a:spLocks noGrp="1"/>
          </p:cNvSpPr>
          <p:nvPr>
            <p:ph type="sldNum" sz="quarter" idx="12"/>
          </p:nvPr>
        </p:nvSpPr>
        <p:spPr/>
        <p:txBody>
          <a:bodyPr/>
          <a:lstStyle/>
          <a:p>
            <a:fld id="{EF4A9C24-00EF-8E4D-AF34-66798633A3FA}" type="slidenum">
              <a:rPr lang="en-US" smtClean="0"/>
              <a:pPr/>
              <a:t>6</a:t>
            </a:fld>
            <a:endParaRPr lang="en-US"/>
          </a:p>
        </p:txBody>
      </p:sp>
      <p:grpSp>
        <p:nvGrpSpPr>
          <p:cNvPr id="3" name="Group 44"/>
          <p:cNvGrpSpPr/>
          <p:nvPr/>
        </p:nvGrpSpPr>
        <p:grpSpPr>
          <a:xfrm>
            <a:off x="962809" y="1740046"/>
            <a:ext cx="7848600" cy="3672990"/>
            <a:chOff x="753035" y="1584810"/>
            <a:chExt cx="7848600" cy="3672990"/>
          </a:xfrm>
        </p:grpSpPr>
        <p:sp>
          <p:nvSpPr>
            <p:cNvPr id="46" name="Rectangle 2"/>
            <p:cNvSpPr/>
            <p:nvPr/>
          </p:nvSpPr>
          <p:spPr>
            <a:xfrm>
              <a:off x="753035" y="1584810"/>
              <a:ext cx="7848600" cy="3672989"/>
            </a:xfrm>
            <a:custGeom>
              <a:avLst/>
              <a:gdLst>
                <a:gd name="connsiteX0" fmla="*/ 0 w 7848600"/>
                <a:gd name="connsiteY0" fmla="*/ 0 h 3124200"/>
                <a:gd name="connsiteX1" fmla="*/ 7848600 w 7848600"/>
                <a:gd name="connsiteY1" fmla="*/ 0 h 3124200"/>
                <a:gd name="connsiteX2" fmla="*/ 7848600 w 7848600"/>
                <a:gd name="connsiteY2" fmla="*/ 3124200 h 3124200"/>
                <a:gd name="connsiteX3" fmla="*/ 0 w 7848600"/>
                <a:gd name="connsiteY3" fmla="*/ 3124200 h 3124200"/>
                <a:gd name="connsiteX4" fmla="*/ 0 w 7848600"/>
                <a:gd name="connsiteY4" fmla="*/ 0 h 3124200"/>
                <a:gd name="connsiteX0" fmla="*/ 10758 w 7848600"/>
                <a:gd name="connsiteY0" fmla="*/ 3001383 h 3124200"/>
                <a:gd name="connsiteX1" fmla="*/ 7848600 w 7848600"/>
                <a:gd name="connsiteY1" fmla="*/ 0 h 3124200"/>
                <a:gd name="connsiteX2" fmla="*/ 7848600 w 7848600"/>
                <a:gd name="connsiteY2" fmla="*/ 3124200 h 3124200"/>
                <a:gd name="connsiteX3" fmla="*/ 0 w 7848600"/>
                <a:gd name="connsiteY3" fmla="*/ 3124200 h 3124200"/>
                <a:gd name="connsiteX4" fmla="*/ 10758 w 7848600"/>
                <a:gd name="connsiteY4" fmla="*/ 3001383 h 3124200"/>
                <a:gd name="connsiteX0" fmla="*/ 10758 w 7848600"/>
                <a:gd name="connsiteY0" fmla="*/ 2936837 h 3059654"/>
                <a:gd name="connsiteX1" fmla="*/ 7848600 w 7848600"/>
                <a:gd name="connsiteY1" fmla="*/ 0 h 3059654"/>
                <a:gd name="connsiteX2" fmla="*/ 7848600 w 7848600"/>
                <a:gd name="connsiteY2" fmla="*/ 3059654 h 3059654"/>
                <a:gd name="connsiteX3" fmla="*/ 0 w 7848600"/>
                <a:gd name="connsiteY3" fmla="*/ 3059654 h 3059654"/>
                <a:gd name="connsiteX4" fmla="*/ 10758 w 7848600"/>
                <a:gd name="connsiteY4" fmla="*/ 2936837 h 3059654"/>
                <a:gd name="connsiteX0" fmla="*/ 10758 w 7848600"/>
                <a:gd name="connsiteY0" fmla="*/ 2936837 h 3059654"/>
                <a:gd name="connsiteX1" fmla="*/ 7848600 w 7848600"/>
                <a:gd name="connsiteY1" fmla="*/ 0 h 3059654"/>
                <a:gd name="connsiteX2" fmla="*/ 7848600 w 7848600"/>
                <a:gd name="connsiteY2" fmla="*/ 3059654 h 3059654"/>
                <a:gd name="connsiteX3" fmla="*/ 0 w 7848600"/>
                <a:gd name="connsiteY3" fmla="*/ 3059654 h 3059654"/>
                <a:gd name="connsiteX4" fmla="*/ 10758 w 7848600"/>
                <a:gd name="connsiteY4" fmla="*/ 2936837 h 3059654"/>
                <a:gd name="connsiteX0" fmla="*/ 10758 w 7848600"/>
                <a:gd name="connsiteY0" fmla="*/ 2937010 h 3059827"/>
                <a:gd name="connsiteX1" fmla="*/ 7848600 w 7848600"/>
                <a:gd name="connsiteY1" fmla="*/ 173 h 3059827"/>
                <a:gd name="connsiteX2" fmla="*/ 7848600 w 7848600"/>
                <a:gd name="connsiteY2" fmla="*/ 3059827 h 3059827"/>
                <a:gd name="connsiteX3" fmla="*/ 0 w 7848600"/>
                <a:gd name="connsiteY3" fmla="*/ 3059827 h 3059827"/>
                <a:gd name="connsiteX4" fmla="*/ 10758 w 7848600"/>
                <a:gd name="connsiteY4" fmla="*/ 2937010 h 3059827"/>
                <a:gd name="connsiteX0" fmla="*/ 10758 w 7848600"/>
                <a:gd name="connsiteY0" fmla="*/ 2936987 h 3059804"/>
                <a:gd name="connsiteX1" fmla="*/ 7848600 w 7848600"/>
                <a:gd name="connsiteY1" fmla="*/ 150 h 3059804"/>
                <a:gd name="connsiteX2" fmla="*/ 7848600 w 7848600"/>
                <a:gd name="connsiteY2" fmla="*/ 3059804 h 3059804"/>
                <a:gd name="connsiteX3" fmla="*/ 0 w 7848600"/>
                <a:gd name="connsiteY3" fmla="*/ 3059804 h 3059804"/>
                <a:gd name="connsiteX4" fmla="*/ 10758 w 7848600"/>
                <a:gd name="connsiteY4" fmla="*/ 2936987 h 3059804"/>
                <a:gd name="connsiteX0" fmla="*/ 10758 w 7848600"/>
                <a:gd name="connsiteY0" fmla="*/ 2936952 h 3059769"/>
                <a:gd name="connsiteX1" fmla="*/ 7848600 w 7848600"/>
                <a:gd name="connsiteY1" fmla="*/ 115 h 3059769"/>
                <a:gd name="connsiteX2" fmla="*/ 7848600 w 7848600"/>
                <a:gd name="connsiteY2" fmla="*/ 3059769 h 3059769"/>
                <a:gd name="connsiteX3" fmla="*/ 0 w 7848600"/>
                <a:gd name="connsiteY3" fmla="*/ 3059769 h 3059769"/>
                <a:gd name="connsiteX4" fmla="*/ 10758 w 7848600"/>
                <a:gd name="connsiteY4" fmla="*/ 2936952 h 3059769"/>
                <a:gd name="connsiteX0" fmla="*/ 10758 w 7848600"/>
                <a:gd name="connsiteY0" fmla="*/ 2936946 h 3059763"/>
                <a:gd name="connsiteX1" fmla="*/ 7848600 w 7848600"/>
                <a:gd name="connsiteY1" fmla="*/ 109 h 3059763"/>
                <a:gd name="connsiteX2" fmla="*/ 7848600 w 7848600"/>
                <a:gd name="connsiteY2" fmla="*/ 3059763 h 3059763"/>
                <a:gd name="connsiteX3" fmla="*/ 0 w 7848600"/>
                <a:gd name="connsiteY3" fmla="*/ 3059763 h 3059763"/>
                <a:gd name="connsiteX4" fmla="*/ 10758 w 7848600"/>
                <a:gd name="connsiteY4" fmla="*/ 2936946 h 3059763"/>
                <a:gd name="connsiteX0" fmla="*/ 10758 w 7848600"/>
                <a:gd name="connsiteY0" fmla="*/ 2936946 h 3059763"/>
                <a:gd name="connsiteX1" fmla="*/ 7848600 w 7848600"/>
                <a:gd name="connsiteY1" fmla="*/ 109 h 3059763"/>
                <a:gd name="connsiteX2" fmla="*/ 7848600 w 7848600"/>
                <a:gd name="connsiteY2" fmla="*/ 3059763 h 3059763"/>
                <a:gd name="connsiteX3" fmla="*/ 0 w 7848600"/>
                <a:gd name="connsiteY3" fmla="*/ 3059763 h 3059763"/>
                <a:gd name="connsiteX4" fmla="*/ 10758 w 7848600"/>
                <a:gd name="connsiteY4" fmla="*/ 2936946 h 3059763"/>
                <a:gd name="connsiteX0" fmla="*/ 10758 w 7848600"/>
                <a:gd name="connsiteY0" fmla="*/ 2936956 h 3059773"/>
                <a:gd name="connsiteX1" fmla="*/ 7848600 w 7848600"/>
                <a:gd name="connsiteY1" fmla="*/ 119 h 3059773"/>
                <a:gd name="connsiteX2" fmla="*/ 7848600 w 7848600"/>
                <a:gd name="connsiteY2" fmla="*/ 3059773 h 3059773"/>
                <a:gd name="connsiteX3" fmla="*/ 0 w 7848600"/>
                <a:gd name="connsiteY3" fmla="*/ 3059773 h 3059773"/>
                <a:gd name="connsiteX4" fmla="*/ 10758 w 7848600"/>
                <a:gd name="connsiteY4" fmla="*/ 2936956 h 3059773"/>
                <a:gd name="connsiteX0" fmla="*/ 10758 w 7848600"/>
                <a:gd name="connsiteY0" fmla="*/ 2936837 h 3059654"/>
                <a:gd name="connsiteX1" fmla="*/ 7848600 w 7848600"/>
                <a:gd name="connsiteY1" fmla="*/ 0 h 3059654"/>
                <a:gd name="connsiteX2" fmla="*/ 7848600 w 7848600"/>
                <a:gd name="connsiteY2" fmla="*/ 3059654 h 3059654"/>
                <a:gd name="connsiteX3" fmla="*/ 0 w 7848600"/>
                <a:gd name="connsiteY3" fmla="*/ 3059654 h 3059654"/>
                <a:gd name="connsiteX4" fmla="*/ 10758 w 7848600"/>
                <a:gd name="connsiteY4" fmla="*/ 2936837 h 3059654"/>
                <a:gd name="connsiteX0" fmla="*/ 10758 w 7848600"/>
                <a:gd name="connsiteY0" fmla="*/ 2936837 h 3059654"/>
                <a:gd name="connsiteX1" fmla="*/ 7848600 w 7848600"/>
                <a:gd name="connsiteY1" fmla="*/ 0 h 3059654"/>
                <a:gd name="connsiteX2" fmla="*/ 7848600 w 7848600"/>
                <a:gd name="connsiteY2" fmla="*/ 3059654 h 3059654"/>
                <a:gd name="connsiteX3" fmla="*/ 0 w 7848600"/>
                <a:gd name="connsiteY3" fmla="*/ 3059654 h 3059654"/>
                <a:gd name="connsiteX4" fmla="*/ 10758 w 7848600"/>
                <a:gd name="connsiteY4" fmla="*/ 2936837 h 3059654"/>
                <a:gd name="connsiteX0" fmla="*/ 10758 w 7848600"/>
                <a:gd name="connsiteY0" fmla="*/ 2936837 h 3059654"/>
                <a:gd name="connsiteX1" fmla="*/ 7848600 w 7848600"/>
                <a:gd name="connsiteY1" fmla="*/ 0 h 3059654"/>
                <a:gd name="connsiteX2" fmla="*/ 7848600 w 7848600"/>
                <a:gd name="connsiteY2" fmla="*/ 3059654 h 3059654"/>
                <a:gd name="connsiteX3" fmla="*/ 0 w 7848600"/>
                <a:gd name="connsiteY3" fmla="*/ 3059654 h 3059654"/>
                <a:gd name="connsiteX4" fmla="*/ 10758 w 7848600"/>
                <a:gd name="connsiteY4" fmla="*/ 2936837 h 3059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8600" h="3059654">
                  <a:moveTo>
                    <a:pt x="10758" y="2936837"/>
                  </a:moveTo>
                  <a:cubicBezTo>
                    <a:pt x="3871258" y="3087360"/>
                    <a:pt x="7322969" y="376519"/>
                    <a:pt x="7848600" y="0"/>
                  </a:cubicBezTo>
                  <a:lnTo>
                    <a:pt x="7848600" y="3059654"/>
                  </a:lnTo>
                  <a:lnTo>
                    <a:pt x="0" y="3059654"/>
                  </a:lnTo>
                  <a:lnTo>
                    <a:pt x="10758" y="2936837"/>
                  </a:lnTo>
                  <a:close/>
                </a:path>
              </a:pathLst>
            </a:custGeom>
            <a:solidFill>
              <a:srgbClr val="4BACC6">
                <a:lumMod val="20000"/>
                <a:lumOff val="80000"/>
              </a:srgbClr>
            </a:solidFill>
            <a:ln w="3175" cap="flat" cmpd="sng" algn="ctr">
              <a:solidFill>
                <a:srgbClr val="4BAC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47" name="Right Triangle 46"/>
            <p:cNvSpPr/>
            <p:nvPr/>
          </p:nvSpPr>
          <p:spPr>
            <a:xfrm flipH="1">
              <a:off x="753035" y="4876800"/>
              <a:ext cx="7848600" cy="381000"/>
            </a:xfrm>
            <a:prstGeom prst="rtTriangle">
              <a:avLst/>
            </a:prstGeom>
            <a:solidFill>
              <a:srgbClr val="66CB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grpSp>
      <p:sp>
        <p:nvSpPr>
          <p:cNvPr id="48" name="TextBox 47"/>
          <p:cNvSpPr txBox="1"/>
          <p:nvPr/>
        </p:nvSpPr>
        <p:spPr>
          <a:xfrm>
            <a:off x="200809" y="1588024"/>
            <a:ext cx="762000" cy="253916"/>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Text" lastClr="000000"/>
                </a:solidFill>
                <a:effectLst/>
                <a:uLnTx/>
                <a:uFillTx/>
              </a:rPr>
              <a:t>10,000</a:t>
            </a:r>
            <a:endParaRPr kumimoji="0" lang="en-US" sz="1050" b="1" i="0" u="none" strike="noStrike" kern="0" cap="none" spc="0" normalizeH="0" baseline="0" noProof="0" dirty="0">
              <a:ln>
                <a:noFill/>
              </a:ln>
              <a:solidFill>
                <a:sysClr val="windowText" lastClr="000000"/>
              </a:solidFill>
              <a:effectLst/>
              <a:uLnTx/>
              <a:uFillTx/>
            </a:endParaRPr>
          </a:p>
        </p:txBody>
      </p:sp>
      <p:sp>
        <p:nvSpPr>
          <p:cNvPr id="49" name="Rectangle 48"/>
          <p:cNvSpPr/>
          <p:nvPr/>
        </p:nvSpPr>
        <p:spPr>
          <a:xfrm>
            <a:off x="962809" y="1500390"/>
            <a:ext cx="7848600" cy="3912645"/>
          </a:xfrm>
          <a:prstGeom prst="rect">
            <a:avLst/>
          </a:prstGeom>
          <a:noFill/>
          <a:ln w="6350" cap="flat" cmpd="sng" algn="ctr">
            <a:solidFill>
              <a:srgbClr val="231F2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50" name="TextBox 49"/>
          <p:cNvSpPr txBox="1"/>
          <p:nvPr/>
        </p:nvSpPr>
        <p:spPr>
          <a:xfrm>
            <a:off x="962809" y="5413036"/>
            <a:ext cx="7620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2005</a:t>
            </a:r>
            <a:endParaRPr kumimoji="0" lang="en-US" sz="1200" b="1" i="0" u="none" strike="noStrike" kern="0" cap="none" spc="0" normalizeH="0" baseline="0" noProof="0" dirty="0">
              <a:ln>
                <a:noFill/>
              </a:ln>
              <a:solidFill>
                <a:sysClr val="windowText" lastClr="000000"/>
              </a:solidFill>
              <a:effectLst/>
              <a:uLnTx/>
              <a:uFillTx/>
            </a:endParaRPr>
          </a:p>
        </p:txBody>
      </p:sp>
      <p:sp>
        <p:nvSpPr>
          <p:cNvPr id="51" name="TextBox 50"/>
          <p:cNvSpPr txBox="1"/>
          <p:nvPr/>
        </p:nvSpPr>
        <p:spPr>
          <a:xfrm>
            <a:off x="8077200" y="5413036"/>
            <a:ext cx="7620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2015</a:t>
            </a:r>
            <a:endParaRPr kumimoji="0" lang="en-US" sz="1200" b="1" i="0" u="none" strike="noStrike" kern="0" cap="none" spc="0" normalizeH="0" baseline="0" noProof="0" dirty="0">
              <a:ln>
                <a:noFill/>
              </a:ln>
              <a:solidFill>
                <a:sysClr val="windowText" lastClr="000000"/>
              </a:solidFill>
              <a:effectLst/>
              <a:uLnTx/>
              <a:uFillTx/>
            </a:endParaRPr>
          </a:p>
        </p:txBody>
      </p:sp>
      <p:sp>
        <p:nvSpPr>
          <p:cNvPr id="52" name="TextBox 51"/>
          <p:cNvSpPr txBox="1"/>
          <p:nvPr/>
        </p:nvSpPr>
        <p:spPr>
          <a:xfrm>
            <a:off x="4391809" y="5428729"/>
            <a:ext cx="7620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2010</a:t>
            </a:r>
            <a:endParaRPr kumimoji="0" lang="en-US" sz="1200" b="1" i="0" u="none" strike="noStrike" kern="0" cap="none" spc="0" normalizeH="0" baseline="0" noProof="0" dirty="0">
              <a:ln>
                <a:noFill/>
              </a:ln>
              <a:solidFill>
                <a:sysClr val="windowText" lastClr="000000"/>
              </a:solidFill>
              <a:effectLst/>
              <a:uLnTx/>
              <a:uFillTx/>
            </a:endParaRPr>
          </a:p>
        </p:txBody>
      </p:sp>
      <p:sp>
        <p:nvSpPr>
          <p:cNvPr id="53" name="TextBox 52"/>
          <p:cNvSpPr txBox="1"/>
          <p:nvPr/>
        </p:nvSpPr>
        <p:spPr>
          <a:xfrm>
            <a:off x="208877" y="3289740"/>
            <a:ext cx="762000" cy="253916"/>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Text" lastClr="000000"/>
                </a:solidFill>
                <a:effectLst/>
                <a:uLnTx/>
                <a:uFillTx/>
              </a:rPr>
              <a:t>5,000</a:t>
            </a:r>
            <a:endParaRPr kumimoji="0" lang="en-US" sz="1050" b="1" i="0" u="none" strike="noStrike" kern="0" cap="none" spc="0" normalizeH="0" baseline="0" noProof="0" dirty="0">
              <a:ln>
                <a:noFill/>
              </a:ln>
              <a:solidFill>
                <a:sysClr val="windowText" lastClr="000000"/>
              </a:solidFill>
              <a:effectLst/>
              <a:uLnTx/>
              <a:uFillTx/>
            </a:endParaRPr>
          </a:p>
        </p:txBody>
      </p:sp>
      <p:sp>
        <p:nvSpPr>
          <p:cNvPr id="54" name="TextBox 53"/>
          <p:cNvSpPr txBox="1"/>
          <p:nvPr/>
        </p:nvSpPr>
        <p:spPr>
          <a:xfrm>
            <a:off x="200809" y="5156430"/>
            <a:ext cx="762000" cy="253916"/>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ysClr val="windowText" lastClr="000000"/>
                </a:solidFill>
                <a:effectLst/>
                <a:uLnTx/>
                <a:uFillTx/>
              </a:rPr>
              <a:t>0</a:t>
            </a:r>
          </a:p>
        </p:txBody>
      </p:sp>
      <p:sp>
        <p:nvSpPr>
          <p:cNvPr id="55" name="TextBox 54"/>
          <p:cNvSpPr txBox="1"/>
          <p:nvPr/>
        </p:nvSpPr>
        <p:spPr>
          <a:xfrm>
            <a:off x="1371600" y="1805209"/>
            <a:ext cx="487680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2A618">
                    <a:lumMod val="75000"/>
                  </a:srgbClr>
                </a:solidFill>
                <a:effectLst/>
                <a:uLnTx/>
                <a:uFillTx/>
                <a:latin typeface="Arial Black" pitchFamily="34" charset="0"/>
              </a:rPr>
              <a:t>1.8 trillion gigabytes </a:t>
            </a:r>
            <a:r>
              <a:rPr kumimoji="0" lang="en-US" sz="1800" b="0" i="0" u="none" strike="noStrike" kern="0" cap="none" spc="0" normalizeH="0" baseline="0" noProof="0" dirty="0" smtClean="0">
                <a:ln>
                  <a:noFill/>
                </a:ln>
                <a:solidFill>
                  <a:sysClr val="windowText" lastClr="000000"/>
                </a:solidFill>
                <a:effectLst/>
                <a:uLnTx/>
                <a:uFillTx/>
              </a:rPr>
              <a:t>of data was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created in 2011…</a:t>
            </a:r>
            <a:endParaRPr kumimoji="0" lang="en-US" sz="1800" b="0" i="0" u="none" strike="noStrike" kern="0" cap="none" spc="0" normalizeH="0" baseline="0" noProof="0" dirty="0">
              <a:ln>
                <a:noFill/>
              </a:ln>
              <a:solidFill>
                <a:sysClr val="windowText" lastClr="000000"/>
              </a:solidFill>
              <a:effectLst/>
              <a:uLnTx/>
              <a:uFillTx/>
            </a:endParaRPr>
          </a:p>
        </p:txBody>
      </p:sp>
      <p:sp>
        <p:nvSpPr>
          <p:cNvPr id="56" name="TextBox 55"/>
          <p:cNvSpPr txBox="1"/>
          <p:nvPr/>
        </p:nvSpPr>
        <p:spPr>
          <a:xfrm>
            <a:off x="1676399" y="2626532"/>
            <a:ext cx="3731976" cy="892552"/>
          </a:xfrm>
          <a:prstGeom prst="rect">
            <a:avLst/>
          </a:prstGeom>
          <a:noFill/>
        </p:spPr>
        <p:txBody>
          <a:bodyPr wrap="square" rtlCol="0">
            <a:spAutoFit/>
          </a:bodyPr>
          <a:lstStyle/>
          <a:p>
            <a:pPr marL="171450" marR="0" lvl="0" indent="-171450" defTabSz="914400" eaLnBrk="1" fontAlgn="auto" latinLnBrk="0" hangingPunct="1">
              <a:lnSpc>
                <a:spcPct val="100000"/>
              </a:lnSpc>
              <a:spcBef>
                <a:spcPts val="0"/>
              </a:spcBef>
              <a:spcAft>
                <a:spcPts val="600"/>
              </a:spcAft>
              <a:buClr>
                <a:srgbClr val="42A618">
                  <a:lumMod val="75000"/>
                </a:srgbClr>
              </a:buClr>
              <a:buSzTx/>
              <a:buFont typeface="Wingdings" pitchFamily="2" charset="2"/>
              <a:buChar char="§"/>
              <a:tabLst/>
              <a:defRPr/>
            </a:pPr>
            <a:r>
              <a:rPr kumimoji="0" lang="en-US" sz="1400" b="1" i="0" u="none" strike="noStrike" kern="0" cap="none" spc="0" normalizeH="0" baseline="0" noProof="0" dirty="0" smtClean="0">
                <a:ln>
                  <a:noFill/>
                </a:ln>
                <a:solidFill>
                  <a:sysClr val="windowText" lastClr="000000"/>
                </a:solidFill>
                <a:effectLst/>
                <a:uLnTx/>
                <a:uFillTx/>
              </a:rPr>
              <a:t>More than 90%</a:t>
            </a:r>
            <a:r>
              <a:rPr kumimoji="0" lang="en-US" sz="1400" b="0" i="0" u="none" strike="noStrike" kern="0" cap="none" spc="0" normalizeH="0" baseline="0" noProof="0" dirty="0" smtClean="0">
                <a:ln>
                  <a:noFill/>
                </a:ln>
                <a:solidFill>
                  <a:sysClr val="windowText" lastClr="000000"/>
                </a:solidFill>
                <a:effectLst/>
                <a:uLnTx/>
                <a:uFillTx/>
              </a:rPr>
              <a:t> is unstructured data</a:t>
            </a:r>
          </a:p>
          <a:p>
            <a:pPr marL="171450" marR="0" lvl="0" indent="-171450" defTabSz="914400" eaLnBrk="1" fontAlgn="auto" latinLnBrk="0" hangingPunct="1">
              <a:lnSpc>
                <a:spcPct val="100000"/>
              </a:lnSpc>
              <a:spcBef>
                <a:spcPts val="0"/>
              </a:spcBef>
              <a:spcAft>
                <a:spcPts val="600"/>
              </a:spcAft>
              <a:buClr>
                <a:srgbClr val="42A618">
                  <a:lumMod val="75000"/>
                </a:srgbClr>
              </a:buClr>
              <a:buSzTx/>
              <a:buFont typeface="Wingdings" pitchFamily="2" charset="2"/>
              <a:buChar char="§"/>
              <a:tabLst/>
              <a:defRPr/>
            </a:pPr>
            <a:r>
              <a:rPr kumimoji="0" lang="en-US" sz="1400" b="0" i="0" u="none" strike="noStrike" kern="0" cap="none" spc="0" normalizeH="0" baseline="0" noProof="0" dirty="0">
                <a:ln>
                  <a:noFill/>
                </a:ln>
                <a:solidFill>
                  <a:sysClr val="windowText" lastClr="000000"/>
                </a:solidFill>
                <a:effectLst/>
                <a:uLnTx/>
                <a:uFillTx/>
              </a:rPr>
              <a:t>A</a:t>
            </a:r>
            <a:r>
              <a:rPr kumimoji="0" lang="en-US" sz="1400" b="0" i="0" u="none" strike="noStrike" kern="0" cap="none" spc="0" normalizeH="0" baseline="0" noProof="0" dirty="0" smtClean="0">
                <a:ln>
                  <a:noFill/>
                </a:ln>
                <a:solidFill>
                  <a:sysClr val="windowText" lastClr="000000"/>
                </a:solidFill>
                <a:effectLst/>
                <a:uLnTx/>
                <a:uFillTx/>
              </a:rPr>
              <a:t>pprox. </a:t>
            </a:r>
            <a:r>
              <a:rPr kumimoji="0" lang="en-US" sz="1400" b="1" i="0" u="none" strike="noStrike" kern="0" cap="none" spc="0" normalizeH="0" baseline="0" noProof="0" dirty="0" smtClean="0">
                <a:ln>
                  <a:noFill/>
                </a:ln>
                <a:solidFill>
                  <a:sysClr val="windowText" lastClr="000000"/>
                </a:solidFill>
                <a:effectLst/>
                <a:uLnTx/>
                <a:uFillTx/>
              </a:rPr>
              <a:t>500 quadrillion files</a:t>
            </a:r>
          </a:p>
          <a:p>
            <a:pPr marL="171450" marR="0" lvl="0" indent="-171450" defTabSz="914400" eaLnBrk="1" fontAlgn="auto" latinLnBrk="0" hangingPunct="1">
              <a:lnSpc>
                <a:spcPct val="100000"/>
              </a:lnSpc>
              <a:spcBef>
                <a:spcPts val="0"/>
              </a:spcBef>
              <a:spcAft>
                <a:spcPts val="0"/>
              </a:spcAft>
              <a:buClr>
                <a:srgbClr val="42A618">
                  <a:lumMod val="75000"/>
                </a:srgbClr>
              </a:buClr>
              <a:buSzTx/>
              <a:buFont typeface="Wingdings" pitchFamily="2" charset="2"/>
              <a:buChar char="§"/>
              <a:tabLst/>
              <a:defRPr/>
            </a:pPr>
            <a:r>
              <a:rPr kumimoji="0" lang="en-US" sz="1400" b="0" i="0" u="none" strike="noStrike" kern="0" cap="none" spc="0" normalizeH="0" baseline="0" noProof="0" dirty="0" smtClean="0">
                <a:ln>
                  <a:noFill/>
                </a:ln>
                <a:solidFill>
                  <a:sysClr val="windowText" lastClr="000000"/>
                </a:solidFill>
                <a:effectLst/>
                <a:uLnTx/>
                <a:uFillTx/>
              </a:rPr>
              <a:t>Quantity </a:t>
            </a:r>
            <a:r>
              <a:rPr kumimoji="0" lang="en-US" sz="1400" b="1" i="0" u="none" strike="noStrike" kern="0" cap="none" spc="0" normalizeH="0" baseline="0" noProof="0" dirty="0" smtClean="0">
                <a:ln>
                  <a:noFill/>
                </a:ln>
                <a:solidFill>
                  <a:sysClr val="windowText" lastClr="000000"/>
                </a:solidFill>
                <a:effectLst/>
                <a:uLnTx/>
                <a:uFillTx/>
              </a:rPr>
              <a:t>doubles every 2 years</a:t>
            </a:r>
            <a:endParaRPr kumimoji="0" lang="en-US" sz="1400" b="1" i="0" u="none" strike="noStrike" kern="0" cap="none" spc="0" normalizeH="0" baseline="0" noProof="0" dirty="0">
              <a:ln>
                <a:noFill/>
              </a:ln>
              <a:solidFill>
                <a:sysClr val="windowText" lastClr="000000"/>
              </a:solidFill>
              <a:effectLst/>
              <a:uLnTx/>
              <a:uFillTx/>
            </a:endParaRPr>
          </a:p>
        </p:txBody>
      </p:sp>
      <p:grpSp>
        <p:nvGrpSpPr>
          <p:cNvPr id="5" name="Group 56"/>
          <p:cNvGrpSpPr/>
          <p:nvPr/>
        </p:nvGrpSpPr>
        <p:grpSpPr>
          <a:xfrm>
            <a:off x="5791200" y="5780746"/>
            <a:ext cx="1447800" cy="215444"/>
            <a:chOff x="5334000" y="5672272"/>
            <a:chExt cx="1447800" cy="215444"/>
          </a:xfrm>
        </p:grpSpPr>
        <p:sp>
          <p:nvSpPr>
            <p:cNvPr id="58" name="Rectangle 57"/>
            <p:cNvSpPr/>
            <p:nvPr/>
          </p:nvSpPr>
          <p:spPr>
            <a:xfrm>
              <a:off x="5334000" y="5692588"/>
              <a:ext cx="266700" cy="174812"/>
            </a:xfrm>
            <a:prstGeom prst="rect">
              <a:avLst/>
            </a:prstGeom>
            <a:solidFill>
              <a:srgbClr val="66CB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59" name="TextBox 58"/>
            <p:cNvSpPr txBox="1"/>
            <p:nvPr/>
          </p:nvSpPr>
          <p:spPr>
            <a:xfrm>
              <a:off x="5562600" y="5672272"/>
              <a:ext cx="1219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STRUCTURED DATA</a:t>
              </a:r>
              <a:endParaRPr kumimoji="0" lang="en-US" sz="800" b="0" i="0" u="none" strike="noStrike" kern="0" cap="none" spc="0" normalizeH="0" baseline="0" noProof="0" dirty="0">
                <a:ln>
                  <a:noFill/>
                </a:ln>
                <a:solidFill>
                  <a:sysClr val="windowText" lastClr="000000"/>
                </a:solidFill>
                <a:effectLst/>
                <a:uLnTx/>
                <a:uFillTx/>
              </a:endParaRPr>
            </a:p>
          </p:txBody>
        </p:sp>
      </p:grpSp>
      <p:grpSp>
        <p:nvGrpSpPr>
          <p:cNvPr id="6" name="Group 59"/>
          <p:cNvGrpSpPr/>
          <p:nvPr/>
        </p:nvGrpSpPr>
        <p:grpSpPr>
          <a:xfrm>
            <a:off x="7330440" y="5780746"/>
            <a:ext cx="1661160" cy="215444"/>
            <a:chOff x="5334000" y="5672272"/>
            <a:chExt cx="1661160" cy="215444"/>
          </a:xfrm>
        </p:grpSpPr>
        <p:sp>
          <p:nvSpPr>
            <p:cNvPr id="61" name="Rectangle 60"/>
            <p:cNvSpPr/>
            <p:nvPr/>
          </p:nvSpPr>
          <p:spPr>
            <a:xfrm>
              <a:off x="5334000" y="5692588"/>
              <a:ext cx="266700" cy="174812"/>
            </a:xfrm>
            <a:prstGeom prst="rect">
              <a:avLst/>
            </a:prstGeom>
            <a:solidFill>
              <a:srgbClr val="4BACC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62" name="TextBox 61"/>
            <p:cNvSpPr txBox="1"/>
            <p:nvPr/>
          </p:nvSpPr>
          <p:spPr>
            <a:xfrm>
              <a:off x="5562600" y="5672272"/>
              <a:ext cx="143256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UNSTRUCTURED DATA</a:t>
              </a:r>
              <a:endParaRPr kumimoji="0" lang="en-US" sz="800" b="0" i="0" u="none" strike="noStrike" kern="0" cap="none" spc="0" normalizeH="0" baseline="0" noProof="0" dirty="0">
                <a:ln>
                  <a:noFill/>
                </a:ln>
                <a:solidFill>
                  <a:sysClr val="windowText" lastClr="000000"/>
                </a:solidFill>
                <a:effectLst/>
                <a:uLnTx/>
                <a:uFillTx/>
              </a:endParaRPr>
            </a:p>
          </p:txBody>
        </p:sp>
      </p:grpSp>
      <p:grpSp>
        <p:nvGrpSpPr>
          <p:cNvPr id="7" name="Group 62"/>
          <p:cNvGrpSpPr/>
          <p:nvPr/>
        </p:nvGrpSpPr>
        <p:grpSpPr>
          <a:xfrm>
            <a:off x="6158088" y="3213540"/>
            <a:ext cx="2604912" cy="1746602"/>
            <a:chOff x="5087478" y="2667000"/>
            <a:chExt cx="3507658" cy="2351896"/>
          </a:xfrm>
        </p:grpSpPr>
        <p:pic>
          <p:nvPicPr>
            <p:cNvPr id="6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7478" y="4707756"/>
              <a:ext cx="762000" cy="28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28267" b="27270"/>
            <a:stretch/>
          </p:blipFill>
          <p:spPr bwMode="auto">
            <a:xfrm>
              <a:off x="6297475" y="3689901"/>
              <a:ext cx="699695" cy="31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4"/>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181957" y="3374883"/>
              <a:ext cx="510433" cy="51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6"/>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34076" y="3407008"/>
              <a:ext cx="861060" cy="70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8"/>
            <p:cNvPicPr>
              <a:picLocks noChangeAspect="1" noChangeArrowheads="1"/>
            </p:cNvPicPr>
            <p:nvPr/>
          </p:nvPicPr>
          <p:blipFill>
            <a:blip r:embed="rId7"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324600" y="4744593"/>
              <a:ext cx="800100" cy="274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11516" y="2667000"/>
              <a:ext cx="388568" cy="388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10"/>
            <p:cNvPicPr>
              <a:picLocks noChangeAspect="1" noChangeArrowheads="1"/>
            </p:cNvPicPr>
            <p:nvPr/>
          </p:nvPicPr>
          <p:blipFill>
            <a:blip r:embed="rId9"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250817" y="2755017"/>
              <a:ext cx="597783" cy="59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11"/>
            <p:cNvPicPr>
              <a:picLocks noChangeAspect="1" noChangeArrowheads="1"/>
            </p:cNvPicPr>
            <p:nvPr/>
          </p:nvPicPr>
          <p:blipFill>
            <a:blip r:embed="rId10"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467600" y="4495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13"/>
            <p:cNvPicPr>
              <a:picLocks noChangeAspect="1" noChangeArrowheads="1"/>
            </p:cNvPicPr>
            <p:nvPr/>
          </p:nvPicPr>
          <p:blipFill>
            <a:blip r:embed="rId11"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653373" y="4038600"/>
              <a:ext cx="595027" cy="59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15"/>
            <p:cNvPicPr>
              <a:picLocks noChangeAspect="1" noChangeArrowheads="1"/>
            </p:cNvPicPr>
            <p:nvPr/>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l="56936" t="11530" r="7908" b="8782"/>
            <a:stretch/>
          </p:blipFill>
          <p:spPr bwMode="auto">
            <a:xfrm>
              <a:off x="8130764" y="4261778"/>
              <a:ext cx="327436" cy="538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16"/>
            <p:cNvPicPr>
              <a:picLocks noChangeAspect="1" noChangeArrowheads="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t="26876" b="29085"/>
            <a:stretch/>
          </p:blipFill>
          <p:spPr bwMode="auto">
            <a:xfrm>
              <a:off x="6477000" y="4114800"/>
              <a:ext cx="90472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5" name="Picture 17"/>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08375" y="4707165"/>
            <a:ext cx="402994" cy="30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18"/>
          <p:cNvPicPr>
            <a:picLocks noChangeAspect="1" noChangeArrowheads="1"/>
          </p:cNvPicPr>
          <p:nvPr/>
        </p:nvPicPr>
        <p:blipFill>
          <a:blip r:embed="rId1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690582" y="4232139"/>
            <a:ext cx="372749" cy="35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1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72200" y="397554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20"/>
          <p:cNvPicPr>
            <a:picLocks noChangeAspect="1" noChangeArrowheads="1"/>
          </p:cNvPicPr>
          <p:nvPr/>
        </p:nvPicPr>
        <p:blipFill rotWithShape="1">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l="16610" t="3525" r="19507" b="2799"/>
          <a:stretch/>
        </p:blipFill>
        <p:spPr bwMode="auto">
          <a:xfrm>
            <a:off x="8304932" y="2670374"/>
            <a:ext cx="306536" cy="27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21"/>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85754" y="3594540"/>
            <a:ext cx="805646" cy="29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22"/>
          <p:cNvPicPr>
            <a:picLocks noChangeAspect="1" noChangeArrowheads="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3424" y="3203181"/>
            <a:ext cx="373716" cy="373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13" descr="ltbu arrow"/>
          <p:cNvPicPr>
            <a:picLocks noChangeAspect="1" noChangeArrowheads="1"/>
          </p:cNvPicPr>
          <p:nvPr/>
        </p:nvPicPr>
        <p:blipFill rotWithShape="1">
          <a:blip r:embed="rId20" cstate="print">
            <a:duotone>
              <a:srgbClr val="231F20">
                <a:shade val="45000"/>
                <a:satMod val="135000"/>
              </a:srgbClr>
              <a:prstClr val="white"/>
            </a:duotone>
          </a:blip>
          <a:srcRect l="19375"/>
          <a:stretch/>
        </p:blipFill>
        <p:spPr bwMode="gray">
          <a:xfrm rot="10800000" flipH="1" flipV="1">
            <a:off x="4800600" y="1805191"/>
            <a:ext cx="2674772" cy="1904999"/>
          </a:xfrm>
          <a:prstGeom prst="rect">
            <a:avLst/>
          </a:prstGeom>
          <a:noFill/>
          <a:ln w="9525">
            <a:noFill/>
            <a:miter lim="800000"/>
            <a:headEnd/>
            <a:tailEnd/>
          </a:ln>
          <a:effectLst/>
        </p:spPr>
      </p:pic>
      <p:sp>
        <p:nvSpPr>
          <p:cNvPr id="82" name="TextBox 81"/>
          <p:cNvSpPr txBox="1"/>
          <p:nvPr/>
        </p:nvSpPr>
        <p:spPr>
          <a:xfrm rot="16200000">
            <a:off x="-1749469" y="3326059"/>
            <a:ext cx="3928339"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231F20"/>
                </a:solidFill>
                <a:effectLst/>
                <a:uLnTx/>
                <a:uFillTx/>
              </a:rPr>
              <a:t>GIGABYTES OF DATA CREATED </a:t>
            </a:r>
            <a:r>
              <a:rPr kumimoji="0" lang="en-US" sz="1200" b="0" i="0" u="none" strike="noStrike" kern="0" cap="none" spc="0" normalizeH="0" baseline="0" noProof="0" dirty="0" smtClean="0">
                <a:ln>
                  <a:noFill/>
                </a:ln>
                <a:solidFill>
                  <a:srgbClr val="231F20"/>
                </a:solidFill>
                <a:effectLst/>
                <a:uLnTx/>
                <a:uFillTx/>
              </a:rPr>
              <a:t>(IN BILLIONS)</a:t>
            </a:r>
            <a:endParaRPr kumimoji="0" lang="en-US" sz="1200" b="0" i="0" u="none" strike="noStrike" kern="0" cap="none" spc="0" normalizeH="0" baseline="0" noProof="0" dirty="0">
              <a:ln>
                <a:noFill/>
              </a:ln>
              <a:solidFill>
                <a:srgbClr val="231F20"/>
              </a:solidFill>
              <a:effectLst/>
              <a:uLnTx/>
              <a:uFillTx/>
            </a:endParaRPr>
          </a:p>
        </p:txBody>
      </p:sp>
      <p:sp>
        <p:nvSpPr>
          <p:cNvPr id="83" name="TextBox 82"/>
          <p:cNvSpPr txBox="1"/>
          <p:nvPr/>
        </p:nvSpPr>
        <p:spPr>
          <a:xfrm>
            <a:off x="0" y="5856946"/>
            <a:ext cx="2438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rPr>
              <a:t>Source:</a:t>
            </a:r>
            <a:r>
              <a:rPr kumimoji="0" lang="en-US" sz="800" b="0" i="0" u="none" strike="noStrike" kern="0" cap="none" spc="0" normalizeH="0" baseline="0" noProof="0" dirty="0" smtClean="0">
                <a:ln>
                  <a:noFill/>
                </a:ln>
                <a:solidFill>
                  <a:sysClr val="windowText" lastClr="000000"/>
                </a:solidFill>
                <a:effectLst/>
                <a:uLnTx/>
                <a:uFillTx/>
              </a:rPr>
              <a:t> IDC 2011</a:t>
            </a:r>
            <a:endParaRPr kumimoji="0" lang="en-US" sz="800" b="0" i="0" u="none" strike="noStrike" kern="0" cap="none" spc="0" normalizeH="0" baseline="0" noProof="0" dirty="0">
              <a:ln>
                <a:noFill/>
              </a:ln>
              <a:solidFill>
                <a:sysClr val="windowText" lastClr="000000"/>
              </a:solidFill>
              <a:effectLst/>
              <a:uLnTx/>
              <a:uFillTx/>
            </a:endParaRPr>
          </a:p>
        </p:txBody>
      </p:sp>
      <p:pic>
        <p:nvPicPr>
          <p:cNvPr id="84" name="Picture 2"/>
          <p:cNvPicPr>
            <a:picLocks noChangeAspect="1" noChangeArrowheads="1"/>
          </p:cNvPicPr>
          <p:nvPr/>
        </p:nvPicPr>
        <p:blipFill>
          <a:blip r:embed="rId21"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793168" y="291182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376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Characteristics</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97" y="1380568"/>
            <a:ext cx="8856806" cy="5440362"/>
          </a:xfrm>
          <a:prstGeom prst="rect">
            <a:avLst/>
          </a:prstGeom>
        </p:spPr>
      </p:pic>
    </p:spTree>
    <p:extLst>
      <p:ext uri="{BB962C8B-B14F-4D97-AF65-F5344CB8AC3E}">
        <p14:creationId xmlns:p14="http://schemas.microsoft.com/office/powerpoint/2010/main" val="2265260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Big Data as a buzzword</a:t>
            </a:r>
            <a:endParaRPr lang="en-US" dirty="0"/>
          </a:p>
        </p:txBody>
      </p:sp>
      <p:sp>
        <p:nvSpPr>
          <p:cNvPr id="3" name="Content Placeholder 2"/>
          <p:cNvSpPr>
            <a:spLocks noGrp="1"/>
          </p:cNvSpPr>
          <p:nvPr>
            <p:ph idx="1"/>
          </p:nvPr>
        </p:nvSpPr>
        <p:spPr/>
        <p:txBody>
          <a:bodyPr>
            <a:normAutofit/>
          </a:bodyPr>
          <a:lstStyle/>
          <a:p>
            <a:r>
              <a:rPr lang="en-US" dirty="0" smtClean="0"/>
              <a:t>Why is this such a popular concept?</a:t>
            </a:r>
          </a:p>
          <a:p>
            <a:pPr marL="0" indent="0">
              <a:buNone/>
            </a:pPr>
            <a:endParaRPr lang="en-US" dirty="0" smtClean="0"/>
          </a:p>
          <a:p>
            <a:pPr marL="914400" lvl="1" indent="-514350">
              <a:spcBef>
                <a:spcPts val="0"/>
              </a:spcBef>
              <a:spcAft>
                <a:spcPts val="4800"/>
              </a:spcAft>
              <a:buFont typeface="+mj-lt"/>
              <a:buAutoNum type="arabicPeriod"/>
              <a:defRPr/>
            </a:pPr>
            <a:r>
              <a:rPr lang="en-US" sz="2000" kern="0" dirty="0" smtClean="0">
                <a:solidFill>
                  <a:srgbClr val="231F20"/>
                </a:solidFill>
              </a:rPr>
              <a:t>Cost-effectively managing the volume, velocity, variety and veracity of data</a:t>
            </a:r>
          </a:p>
          <a:p>
            <a:pPr marL="914400" lvl="1" indent="-514350">
              <a:spcBef>
                <a:spcPts val="0"/>
              </a:spcBef>
              <a:spcAft>
                <a:spcPts val="4800"/>
              </a:spcAft>
              <a:buFont typeface="+mj-lt"/>
              <a:buAutoNum type="arabicPeriod"/>
              <a:defRPr/>
            </a:pPr>
            <a:r>
              <a:rPr lang="en-US" sz="2000" kern="0" dirty="0" smtClean="0">
                <a:solidFill>
                  <a:srgbClr val="231F20"/>
                </a:solidFill>
              </a:rPr>
              <a:t>Deriving value across both structured and unstructured data</a:t>
            </a:r>
          </a:p>
          <a:p>
            <a:pPr marL="914400" lvl="1" indent="-514350">
              <a:spcBef>
                <a:spcPts val="0"/>
              </a:spcBef>
              <a:buFont typeface="+mj-lt"/>
              <a:buAutoNum type="arabicPeriod"/>
              <a:defRPr/>
            </a:pPr>
            <a:r>
              <a:rPr lang="en-US" sz="2000" kern="0" dirty="0" smtClean="0">
                <a:solidFill>
                  <a:srgbClr val="231F20"/>
                </a:solidFill>
              </a:rPr>
              <a:t>Flexible to integrate new data sources and types</a:t>
            </a:r>
          </a:p>
          <a:p>
            <a:pPr marL="914400" lvl="1" indent="-514350">
              <a:spcBef>
                <a:spcPts val="0"/>
              </a:spcBef>
              <a:buFont typeface="+mj-lt"/>
              <a:buAutoNum type="arabicPeriod"/>
              <a:defRPr/>
            </a:pPr>
            <a:endParaRPr lang="en-US" sz="2000" kern="0" dirty="0" smtClean="0">
              <a:solidFill>
                <a:srgbClr val="231F20"/>
              </a:solidFill>
            </a:endParaRPr>
          </a:p>
          <a:p>
            <a:pPr marL="914400" lvl="1" indent="-514350">
              <a:spcBef>
                <a:spcPts val="0"/>
              </a:spcBef>
              <a:buFont typeface="+mj-lt"/>
              <a:buAutoNum type="arabicPeriod"/>
              <a:defRPr/>
            </a:pPr>
            <a:r>
              <a:rPr lang="en-US" sz="2000" kern="0" dirty="0" smtClean="0">
                <a:solidFill>
                  <a:srgbClr val="231F20"/>
                </a:solidFill>
              </a:rPr>
              <a:t>The ability to parse more info, faster and deeper, to understand the world in new ways.</a:t>
            </a:r>
          </a:p>
          <a:p>
            <a:pPr marL="400050" lvl="1" indent="0">
              <a:spcBef>
                <a:spcPts val="0"/>
              </a:spcBef>
              <a:buNone/>
              <a:defRPr/>
            </a:pPr>
            <a:endParaRPr lang="en-US" kern="0" dirty="0">
              <a:solidFill>
                <a:srgbClr val="231F20"/>
              </a:solidFill>
              <a:latin typeface="Arial Black" pitchFamily="34" charset="0"/>
            </a:endParaRPr>
          </a:p>
          <a:p>
            <a:pPr marL="400050" lvl="1" indent="0">
              <a:spcBef>
                <a:spcPts val="0"/>
              </a:spcBef>
              <a:buNone/>
              <a:defRPr/>
            </a:pPr>
            <a:endParaRPr lang="en-US" kern="0" dirty="0" smtClean="0">
              <a:solidFill>
                <a:srgbClr val="231F20"/>
              </a:solidFill>
              <a:latin typeface="Arial Black" pitchFamily="34" charset="0"/>
            </a:endParaRP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1066800"/>
            <a:ext cx="7535891" cy="5665280"/>
          </a:xfrm>
          <a:prstGeom prst="rect">
            <a:avLst/>
          </a:prstGeom>
        </p:spPr>
      </p:pic>
      <p:sp>
        <p:nvSpPr>
          <p:cNvPr id="5" name="Title 1"/>
          <p:cNvSpPr>
            <a:spLocks noGrp="1"/>
          </p:cNvSpPr>
          <p:nvPr>
            <p:ph type="title"/>
          </p:nvPr>
        </p:nvSpPr>
        <p:spPr>
          <a:xfrm>
            <a:off x="457200" y="152400"/>
            <a:ext cx="8229600" cy="1143000"/>
          </a:xfrm>
        </p:spPr>
        <p:txBody>
          <a:bodyPr>
            <a:normAutofit/>
          </a:bodyPr>
          <a:lstStyle/>
          <a:p>
            <a:r>
              <a:rPr lang="en-US" dirty="0" smtClean="0"/>
              <a:t>Big Data – Lots </a:t>
            </a:r>
            <a:r>
              <a:rPr lang="en-US" dirty="0" err="1" smtClean="0"/>
              <a:t>ofActivity</a:t>
            </a:r>
            <a:r>
              <a:rPr lang="en-US" dirty="0" smtClean="0"/>
              <a:t>!</a:t>
            </a:r>
            <a:endParaRPr lang="en-US" dirty="0"/>
          </a:p>
        </p:txBody>
      </p:sp>
    </p:spTree>
    <p:extLst>
      <p:ext uri="{BB962C8B-B14F-4D97-AF65-F5344CB8AC3E}">
        <p14:creationId xmlns:p14="http://schemas.microsoft.com/office/powerpoint/2010/main" val="947594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TotalTime>
  <Words>1328</Words>
  <Application>Microsoft Office PowerPoint</Application>
  <PresentationFormat>On-screen Show (4:3)</PresentationFormat>
  <Paragraphs>137</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Wingdings</vt:lpstr>
      <vt:lpstr>Office Theme</vt:lpstr>
      <vt:lpstr>Real World Examples of Big Data/Data Science</vt:lpstr>
      <vt:lpstr>A bit about me …</vt:lpstr>
      <vt:lpstr>Presentation Outline</vt:lpstr>
      <vt:lpstr>Big Data Definition</vt:lpstr>
      <vt:lpstr>Explosive Data Growth</vt:lpstr>
      <vt:lpstr>Explosive Data Growth</vt:lpstr>
      <vt:lpstr>Big Data Characteristics</vt:lpstr>
      <vt:lpstr>Big Data as a buzzword</vt:lpstr>
      <vt:lpstr>Big Data – Lots ofActivity!</vt:lpstr>
      <vt:lpstr>Real World Examples of Big Data / Data Science in Action</vt:lpstr>
      <vt:lpstr>Tackling Food Waste</vt:lpstr>
      <vt:lpstr>Credit Card Fraud</vt:lpstr>
      <vt:lpstr>Fighting Deforestation</vt:lpstr>
      <vt:lpstr>Real-Time Traffic Monitoring</vt:lpstr>
      <vt:lpstr>Predicting Dementia</vt:lpstr>
      <vt:lpstr>Reducing Recidivism</vt:lpstr>
      <vt:lpstr>Data Security</vt:lpstr>
      <vt:lpstr>Artificial Intelligence &amp; Gaming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fagan</dc:creator>
  <cp:lastModifiedBy>Pitt Fagan</cp:lastModifiedBy>
  <cp:revision>79</cp:revision>
  <dcterms:created xsi:type="dcterms:W3CDTF">2014-01-07T02:46:51Z</dcterms:created>
  <dcterms:modified xsi:type="dcterms:W3CDTF">2016-10-02T22:29:21Z</dcterms:modified>
</cp:coreProperties>
</file>