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2"/>
  </p:notesMasterIdLst>
  <p:sldIdLst>
    <p:sldId id="289" r:id="rId2"/>
    <p:sldId id="290" r:id="rId3"/>
    <p:sldId id="291" r:id="rId4"/>
    <p:sldId id="292" r:id="rId5"/>
    <p:sldId id="293" r:id="rId6"/>
    <p:sldId id="294" r:id="rId7"/>
    <p:sldId id="295" r:id="rId8"/>
    <p:sldId id="296" r:id="rId9"/>
    <p:sldId id="297" r:id="rId10"/>
    <p:sldId id="298"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6" name="Holder 3"/>
          <p:cNvSpPr>
            <a:spLocks noGrp="1"/>
          </p:cNvSpPr>
          <p:nvPr>
            <p:ph type="body" idx="1"/>
          </p:nvPr>
        </p:nvSpPr>
        <p:spPr/>
        <p:txBody>
          <a:bodyPr lIns="0" tIns="0" rIns="0" bIns="0"/>
          <a:lstStyle/>
          <a:p>
            <a:endParaRPr/>
          </a:p>
        </p:txBody>
      </p:sp>
      <p:sp>
        <p:nvSpPr>
          <p:cNvPr id="1048687"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689"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1"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2"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3"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695"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5"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6"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607"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6"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698"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590"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p:nvPr/>
        </p:nvSpPr>
        <p:spPr>
          <a:xfrm>
            <a:off x="5625334" y="2438400"/>
            <a:ext cx="2599690" cy="499110"/>
          </a:xfrm>
          <a:prstGeom prst="rect">
            <a:avLst/>
          </a:prstGeom>
        </p:spPr>
        <p:txBody>
          <a:bodyPr vert="horz" wrap="square" lIns="0" tIns="16510" rIns="0" bIns="0" rtlCol="0">
            <a:spAutoFit/>
          </a:bodyPr>
          <a:lstStyle/>
          <a:p>
            <a:pPr marL="12700">
              <a:lnSpc>
                <a:spcPct val="100000"/>
              </a:lnSpc>
              <a:spcBef>
                <a:spcPts val="130"/>
              </a:spcBef>
            </a:pPr>
            <a:r>
              <a:rPr sz="3200" b="1" dirty="0">
                <a:latin typeface="Trebuchet MS"/>
                <a:cs typeface="Trebuchet MS"/>
              </a:rPr>
              <a:t>Student</a:t>
            </a:r>
            <a:r>
              <a:rPr sz="3200" b="1" spc="-114" dirty="0">
                <a:latin typeface="Trebuchet MS"/>
                <a:cs typeface="Trebuchet MS"/>
              </a:rPr>
              <a:t> </a:t>
            </a:r>
            <a:r>
              <a:rPr sz="3200" b="1" spc="-20" dirty="0">
                <a:latin typeface="Trebuchet MS"/>
                <a:cs typeface="Trebuchet MS"/>
              </a:rPr>
              <a:t>Name</a:t>
            </a:r>
            <a:endParaRPr sz="3200" b="1">
              <a:latin typeface="Trebuchet MS"/>
              <a:cs typeface="Trebuchet MS"/>
            </a:endParaRPr>
          </a:p>
        </p:txBody>
      </p:sp>
      <p:pic>
        <p:nvPicPr>
          <p:cNvPr id="2097152" name="object 9"/>
          <p:cNvPicPr>
            <a:picLocks/>
          </p:cNvPicPr>
          <p:nvPr/>
        </p:nvPicPr>
        <p:blipFill>
          <a:blip r:embed="rId2" cstate="print"/>
          <a:stretch>
            <a:fillRect/>
          </a:stretch>
        </p:blipFill>
        <p:spPr>
          <a:xfrm>
            <a:off x="676275" y="6467475"/>
            <a:ext cx="2143125" cy="200025"/>
          </a:xfrm>
          <a:prstGeom prst="rect">
            <a:avLst/>
          </a:prstGeom>
        </p:spPr>
      </p:pic>
      <p:sp>
        <p:nvSpPr>
          <p:cNvPr id="1048603"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048705" name="TextBox 1048704"/>
          <p:cNvSpPr txBox="1"/>
          <p:nvPr/>
        </p:nvSpPr>
        <p:spPr>
          <a:xfrm>
            <a:off x="6129528" y="3443437"/>
            <a:ext cx="3068200" cy="954107"/>
          </a:xfrm>
          <a:prstGeom prst="rect">
            <a:avLst/>
          </a:prstGeom>
        </p:spPr>
        <p:txBody>
          <a:bodyPr wrap="square" rtlCol="0">
            <a:spAutoFit/>
          </a:bodyPr>
          <a:lstStyle/>
          <a:p>
            <a:r>
              <a:rPr lang="en-US" altLang="en-IN" sz="2800" dirty="0">
                <a:solidFill>
                  <a:srgbClr val="000000"/>
                </a:solidFill>
              </a:rPr>
              <a:t>PARTHA SARATHY M</a:t>
            </a:r>
            <a:endParaRPr lang="en-IN" sz="28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2" name="object 7"/>
          <p:cNvSpPr txBox="1">
            <a:spLocks noGrp="1"/>
          </p:cNvSpPr>
          <p:nvPr>
            <p:ph type="title"/>
          </p:nvPr>
        </p:nvSpPr>
        <p:spPr>
          <a:xfrm>
            <a:off x="558164" y="741043"/>
            <a:ext cx="9764395" cy="737236"/>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048683"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48718" name="TextBox 1048717"/>
          <p:cNvSpPr txBox="1"/>
          <p:nvPr/>
        </p:nvSpPr>
        <p:spPr>
          <a:xfrm>
            <a:off x="922275" y="1901571"/>
            <a:ext cx="8861043" cy="4832092"/>
          </a:xfrm>
          <a:prstGeom prst="rect">
            <a:avLst/>
          </a:prstGeom>
        </p:spPr>
        <p:txBody>
          <a:bodyPr wrap="square" rtlCol="0">
            <a:spAutoFit/>
          </a:bodyPr>
          <a:lstStyle/>
          <a:p>
            <a:r>
              <a:rPr lang="en-US" sz="2800" b="0" i="0" dirty="0">
                <a:solidFill>
                  <a:schemeClr val="tx1"/>
                </a:solidFill>
                <a:effectLst/>
                <a:latin typeface="Söhne"/>
              </a:rPr>
              <a:t> Our Traffic Prediction plays a pivotal role in shaping the future of transportation management and urban mobility. Through the utilization of advanced data analytics, machine learning algorithms, and real-time information, traffic prediction systems offer invaluable insights into traffic patterns, congestion levels, and travel conditions. By accurately forecasting traffic conditions, these systems empower commuters, transportation authorities, and businesses to make informed decisions, optimize travel routes, and mitigate the impact of congestion on overall transportation efficiency.</a:t>
            </a:r>
            <a:endParaRPr lang="en-IN" sz="28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8"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22"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2" name="object 17"/>
          <p:cNvSpPr txBox="1">
            <a:spLocks noGrp="1"/>
          </p:cNvSpPr>
          <p:nvPr>
            <p:ph type="title"/>
          </p:nvPr>
        </p:nvSpPr>
        <p:spPr>
          <a:xfrm>
            <a:off x="558165" y="385444"/>
            <a:ext cx="9764395" cy="108299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23"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4"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1048707" name="TextBox 1048706"/>
          <p:cNvSpPr txBox="1"/>
          <p:nvPr/>
        </p:nvSpPr>
        <p:spPr>
          <a:xfrm>
            <a:off x="1747837" y="2949891"/>
            <a:ext cx="8409669" cy="523220"/>
          </a:xfrm>
          <a:prstGeom prst="rect">
            <a:avLst/>
          </a:prstGeom>
        </p:spPr>
        <p:txBody>
          <a:bodyPr wrap="square" rtlCol="0">
            <a:spAutoFit/>
          </a:bodyPr>
          <a:lstStyle/>
          <a:p>
            <a:r>
              <a:rPr lang="en-US" altLang="en-IN" sz="2800" dirty="0">
                <a:solidFill>
                  <a:srgbClr val="000000"/>
                </a:solidFill>
              </a:rPr>
              <a:t>PROJECT TITLE: TRAFFIC PREDICTION</a:t>
            </a:r>
            <a:endParaRPr lang="en-IN" sz="2800"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5"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25"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6"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37"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8"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26"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9" name="object 21"/>
          <p:cNvSpPr txBox="1">
            <a:spLocks noGrp="1"/>
          </p:cNvSpPr>
          <p:nvPr>
            <p:ph type="title"/>
          </p:nvPr>
        </p:nvSpPr>
        <p:spPr>
          <a:xfrm>
            <a:off x="558165" y="385444"/>
            <a:ext cx="9764395" cy="797179"/>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1048640"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1048708" name="TextBox 1048707"/>
          <p:cNvSpPr txBox="1"/>
          <p:nvPr/>
        </p:nvSpPr>
        <p:spPr>
          <a:xfrm>
            <a:off x="3236511" y="1629241"/>
            <a:ext cx="4347377" cy="3647440"/>
          </a:xfrm>
          <a:prstGeom prst="rect">
            <a:avLst/>
          </a:prstGeom>
        </p:spPr>
        <p:txBody>
          <a:bodyPr wrap="square" rtlCol="0">
            <a:spAutoFit/>
          </a:bodyPr>
          <a:lstStyle/>
          <a:p>
            <a:r>
              <a:rPr lang="en-US" altLang="en-IN" sz="2400">
                <a:solidFill>
                  <a:srgbClr val="000000"/>
                </a:solidFill>
              </a:rPr>
              <a:t>1. PROBLEM STATEMENT</a:t>
            </a:r>
            <a:endParaRPr lang="en-IN" sz="2000">
              <a:solidFill>
                <a:srgbClr val="000000"/>
              </a:solidFill>
            </a:endParaRPr>
          </a:p>
          <a:p>
            <a:r>
              <a:rPr lang="en-US" altLang="en-IN" sz="2400">
                <a:solidFill>
                  <a:srgbClr val="000000"/>
                </a:solidFill>
              </a:rPr>
              <a:t>2. PROJECT OVERVIEW</a:t>
            </a:r>
            <a:endParaRPr lang="en-IN" sz="2000">
              <a:solidFill>
                <a:srgbClr val="000000"/>
              </a:solidFill>
            </a:endParaRPr>
          </a:p>
          <a:p>
            <a:r>
              <a:rPr lang="en-US" altLang="en-IN" sz="2400">
                <a:solidFill>
                  <a:srgbClr val="000000"/>
                </a:solidFill>
              </a:rPr>
              <a:t>3. WHO ARE THE END       USERS?</a:t>
            </a:r>
            <a:endParaRPr lang="en-IN" sz="2000">
              <a:solidFill>
                <a:srgbClr val="000000"/>
              </a:solidFill>
            </a:endParaRPr>
          </a:p>
          <a:p>
            <a:r>
              <a:rPr lang="en-US" altLang="en-IN" sz="2400">
                <a:solidFill>
                  <a:srgbClr val="000000"/>
                </a:solidFill>
              </a:rPr>
              <a:t>4. YOUR SOLUTION AND ITS VALUE PROPOSITION</a:t>
            </a:r>
            <a:endParaRPr lang="en-IN" sz="2000">
              <a:solidFill>
                <a:srgbClr val="000000"/>
              </a:solidFill>
            </a:endParaRPr>
          </a:p>
          <a:p>
            <a:r>
              <a:rPr lang="en-US" altLang="en-IN" sz="2400">
                <a:solidFill>
                  <a:srgbClr val="000000"/>
                </a:solidFill>
              </a:rPr>
              <a:t>5. THE WOW IN YOUR SOLUTION</a:t>
            </a:r>
            <a:endParaRPr lang="en-IN" sz="2000">
              <a:solidFill>
                <a:srgbClr val="000000"/>
              </a:solidFill>
            </a:endParaRPr>
          </a:p>
          <a:p>
            <a:r>
              <a:rPr lang="en-US" altLang="en-IN" sz="2400">
                <a:solidFill>
                  <a:srgbClr val="000000"/>
                </a:solidFill>
              </a:rPr>
              <a:t>6. MODELLING</a:t>
            </a:r>
            <a:endParaRPr lang="en-IN" sz="2000">
              <a:solidFill>
                <a:srgbClr val="000000"/>
              </a:solidFill>
            </a:endParaRPr>
          </a:p>
          <a:p>
            <a:r>
              <a:rPr lang="en-US" altLang="en-IN" sz="2400">
                <a:solidFill>
                  <a:srgbClr val="000000"/>
                </a:solidFill>
              </a:rPr>
              <a:t>7. RESULTS</a:t>
            </a:r>
            <a:endParaRPr lang="en-IN" sz="2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9601200" y="3441192"/>
            <a:ext cx="2762250" cy="3257550"/>
            <a:chOff x="7991475" y="2933700"/>
            <a:chExt cx="2762250" cy="3257550"/>
          </a:xfrm>
        </p:grpSpPr>
        <p:sp>
          <p:nvSpPr>
            <p:cNvPr id="104864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4" name="object 7"/>
          <p:cNvSpPr txBox="1">
            <a:spLocks noGrp="1"/>
          </p:cNvSpPr>
          <p:nvPr>
            <p:ph type="title"/>
          </p:nvPr>
        </p:nvSpPr>
        <p:spPr>
          <a:xfrm>
            <a:off x="834072" y="575055"/>
            <a:ext cx="5638800"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6"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048709" name="TextBox 1048708"/>
          <p:cNvSpPr txBox="1"/>
          <p:nvPr/>
        </p:nvSpPr>
        <p:spPr>
          <a:xfrm>
            <a:off x="326899" y="1229105"/>
            <a:ext cx="9693401" cy="5693866"/>
          </a:xfrm>
          <a:prstGeom prst="rect">
            <a:avLst/>
          </a:prstGeom>
        </p:spPr>
        <p:txBody>
          <a:bodyPr wrap="square" rtlCol="0">
            <a:spAutoFit/>
          </a:bodyPr>
          <a:lstStyle/>
          <a:p>
            <a:r>
              <a:rPr lang="en-US" sz="2800" b="0" i="0" dirty="0">
                <a:solidFill>
                  <a:schemeClr val="tx1"/>
                </a:solidFill>
                <a:effectLst/>
                <a:latin typeface="Söhne"/>
              </a:rPr>
              <a:t>In urban areas, predicting traffic congestion accurately is crucial for efficient transportation management. However, existing traffic prediction models often lack precision, leading to inefficiencies in route planning, resource allocation, and overall traffic flow. This problem statement aims to address the need for a robust and scalable traffic prediction system that can forecast congestion patterns with high accuracy, taking into account various factors such as time of day, weather conditions, special events, road infrastructure, and historical traffic data. The ultimate goal is to develop a solution that enables authorities, commuters, and transportation services to make informed decisions and mitigate the impact of traffic congestion on urban mobility and productivity..</a:t>
            </a:r>
            <a:endParaRPr lang="en-IN" sz="2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4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4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0" name="object 7"/>
          <p:cNvSpPr txBox="1">
            <a:spLocks noGrp="1"/>
          </p:cNvSpPr>
          <p:nvPr>
            <p:ph type="title"/>
          </p:nvPr>
        </p:nvSpPr>
        <p:spPr>
          <a:xfrm>
            <a:off x="739775" y="829627"/>
            <a:ext cx="5264785" cy="63881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048710" name="TextBox 1048709"/>
          <p:cNvSpPr txBox="1"/>
          <p:nvPr/>
        </p:nvSpPr>
        <p:spPr>
          <a:xfrm>
            <a:off x="1373898" y="2209800"/>
            <a:ext cx="7284327" cy="3970318"/>
          </a:xfrm>
          <a:prstGeom prst="rect">
            <a:avLst/>
          </a:prstGeom>
        </p:spPr>
        <p:txBody>
          <a:bodyPr wrap="square" rtlCol="0">
            <a:spAutoFit/>
          </a:bodyPr>
          <a:lstStyle/>
          <a:p>
            <a:r>
              <a:rPr lang="en-US" sz="2800" b="0" i="0" dirty="0">
                <a:solidFill>
                  <a:schemeClr val="tx1"/>
                </a:solidFill>
                <a:effectLst/>
                <a:latin typeface="Söhne"/>
              </a:rPr>
              <a:t>The Traffic Prediction System aims to leverage the power of machine learning and real-time data analytics to address the challenges of urban traffic congestion. By providing accurate predictions and real-time updates, the system seeks to enhance transportation efficiency, improve commuter experience, and contribute to a more sustainable urban environment.</a:t>
            </a:r>
            <a:br>
              <a:rPr lang="en-US" sz="2800" dirty="0">
                <a:solidFill>
                  <a:schemeClr val="tx1"/>
                </a:solidFill>
              </a:rPr>
            </a:br>
            <a:endParaRPr lang="en-IN" sz="28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4"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558165" y="385444"/>
            <a:ext cx="9764395" cy="1005458"/>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48711" name="TextBox 1048710"/>
          <p:cNvSpPr txBox="1"/>
          <p:nvPr/>
        </p:nvSpPr>
        <p:spPr>
          <a:xfrm>
            <a:off x="1814511" y="2053589"/>
            <a:ext cx="7001180" cy="2246769"/>
          </a:xfrm>
          <a:prstGeom prst="rect">
            <a:avLst/>
          </a:prstGeom>
        </p:spPr>
        <p:txBody>
          <a:bodyPr wrap="square" rtlCol="0">
            <a:spAutoFit/>
          </a:bodyPr>
          <a:lstStyle/>
          <a:p>
            <a:r>
              <a:rPr lang="en-US" sz="2800" b="0" i="0" dirty="0">
                <a:solidFill>
                  <a:schemeClr val="tx1"/>
                </a:solidFill>
                <a:effectLst/>
                <a:latin typeface="Söhne"/>
              </a:rPr>
              <a:t>These end users benefit from traffic prediction systems by gaining insights into future traffic conditions, optimizing transportation routes and schedules, and improving overall mobility and efficiency in urban areas.</a:t>
            </a:r>
            <a:endParaRPr lang="en-IN" sz="28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2"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48712" name="TextBox 1048711"/>
          <p:cNvSpPr txBox="1"/>
          <p:nvPr/>
        </p:nvSpPr>
        <p:spPr>
          <a:xfrm>
            <a:off x="3185037" y="2019300"/>
            <a:ext cx="6168512" cy="4401205"/>
          </a:xfrm>
          <a:prstGeom prst="rect">
            <a:avLst/>
          </a:prstGeom>
        </p:spPr>
        <p:txBody>
          <a:bodyPr wrap="square" rtlCol="0">
            <a:spAutoFit/>
          </a:bodyPr>
          <a:lstStyle/>
          <a:p>
            <a:r>
              <a:rPr lang="en-US" sz="2800" b="0" i="0" dirty="0">
                <a:solidFill>
                  <a:schemeClr val="tx1"/>
                </a:solidFill>
                <a:effectLst/>
                <a:latin typeface="Söhne"/>
              </a:rPr>
              <a:t>Our Traffic Prediction System leverages advanced machine learning algorithms and real-time data analytics to forecast traffic conditions accurately. By analyzing historical traffic patterns, weather data, and other relevant factors, our system provides users with reliable predictions of traffic congestion levels, enabling them to plan routes more efficiently and avoid delays.</a:t>
            </a:r>
            <a:endParaRPr lang="en-IN" sz="28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69" name="object 7"/>
          <p:cNvSpPr txBox="1">
            <a:spLocks noGrp="1"/>
          </p:cNvSpPr>
          <p:nvPr>
            <p:ph type="title"/>
          </p:nvPr>
        </p:nvSpPr>
        <p:spPr>
          <a:xfrm>
            <a:off x="558165" y="385444"/>
            <a:ext cx="9764395" cy="908304"/>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104867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48713" name="TextBox 1048712"/>
          <p:cNvSpPr txBox="1"/>
          <p:nvPr/>
        </p:nvSpPr>
        <p:spPr>
          <a:xfrm>
            <a:off x="2513838" y="1537869"/>
            <a:ext cx="7008495" cy="5262979"/>
          </a:xfrm>
          <a:prstGeom prst="rect">
            <a:avLst/>
          </a:prstGeom>
        </p:spPr>
        <p:txBody>
          <a:bodyPr wrap="square" rtlCol="0">
            <a:spAutoFit/>
          </a:bodyPr>
          <a:lstStyle/>
          <a:p>
            <a:r>
              <a:rPr lang="en-US" altLang="en-IN" sz="2800" dirty="0">
                <a:solidFill>
                  <a:srgbClr val="000000"/>
                </a:solidFill>
                <a:latin typeface="Söhne"/>
              </a:rPr>
              <a:t>The wow factor lies in</a:t>
            </a:r>
            <a:r>
              <a:rPr lang="en-US" altLang="en-IN" sz="2800" dirty="0">
                <a:solidFill>
                  <a:srgbClr val="000000"/>
                </a:solidFill>
              </a:rPr>
              <a:t> </a:t>
            </a:r>
            <a:r>
              <a:rPr lang="en-US" sz="2800" b="0" i="0" dirty="0">
                <a:solidFill>
                  <a:schemeClr val="tx1"/>
                </a:solidFill>
                <a:effectLst/>
                <a:latin typeface="Söhne"/>
              </a:rPr>
              <a:t>traffic jams are a thing of the past, where every journey is smooth, efficient, and stress-free. Our Traffic Forecasting System brings this vision to life by harnessing the power of artificial intelligence and real-time data analytics. With its unparalleled accuracy, real-time updates, and intelligent routing capabilities, our system revolutionizes the way we navigate through urban environments, empowering users to take control of their journeys like never before.</a:t>
            </a:r>
            <a:endParaRPr lang="en-IN" sz="28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1048716" name="TextBox 1048715"/>
          <p:cNvSpPr txBox="1"/>
          <p:nvPr/>
        </p:nvSpPr>
        <p:spPr>
          <a:xfrm>
            <a:off x="538917" y="1007110"/>
            <a:ext cx="3375251" cy="688340"/>
          </a:xfrm>
          <a:prstGeom prst="rect">
            <a:avLst/>
          </a:prstGeom>
        </p:spPr>
        <p:txBody>
          <a:bodyPr wrap="square" rtlCol="0">
            <a:spAutoFit/>
          </a:bodyPr>
          <a:lstStyle/>
          <a:p>
            <a:r>
              <a:rPr lang="en-US" altLang="en-IN" sz="4000" b="1">
                <a:solidFill>
                  <a:srgbClr val="000000"/>
                </a:solidFill>
              </a:rPr>
              <a:t>MODELING </a:t>
            </a:r>
            <a:endParaRPr lang="en-IN" sz="2800" b="1">
              <a:solidFill>
                <a:srgbClr val="000000"/>
              </a:solidFill>
            </a:endParaRPr>
          </a:p>
        </p:txBody>
      </p:sp>
      <p:sp>
        <p:nvSpPr>
          <p:cNvPr id="1048717" name="TextBox 1048716"/>
          <p:cNvSpPr txBox="1"/>
          <p:nvPr/>
        </p:nvSpPr>
        <p:spPr>
          <a:xfrm>
            <a:off x="2090439" y="2289492"/>
            <a:ext cx="7353597" cy="2936240"/>
          </a:xfrm>
          <a:prstGeom prst="rect">
            <a:avLst/>
          </a:prstGeom>
        </p:spPr>
        <p:txBody>
          <a:bodyPr wrap="square" rtlCol="0">
            <a:spAutoFit/>
          </a:bodyPr>
          <a:lstStyle/>
          <a:p>
            <a:r>
              <a:rPr lang="en-US" altLang="en-IN" sz="2400" dirty="0">
                <a:solidFill>
                  <a:srgbClr val="000000"/>
                </a:solidFill>
              </a:rPr>
              <a:t>Data preprocessing involves cleaning, standardization, and augmentation for increased diversity. Feature selection includes extracting relevant features and reducing dimensionality. Model training utilizes suitable models with optimized hyperparameters, while model evaluation ensures generalization and performance assessment using various metrics and cross-validation techniques.</a:t>
            </a:r>
            <a:endParaRPr lang="en-IN" sz="2800" dirty="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574</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23053RN02A</dc:creator>
  <cp:lastModifiedBy>Partha Sarathy</cp:lastModifiedBy>
  <cp:revision>1</cp:revision>
  <dcterms:created xsi:type="dcterms:W3CDTF">2024-04-03T02:21:13Z</dcterms:created>
  <dcterms:modified xsi:type="dcterms:W3CDTF">2024-04-12T12:24:41Z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y fmtid="{D5CDD505-2E9C-101B-9397-08002B2CF9AE}" pid="5" name="ICV">
    <vt:lpwstr>ae98df4bc6d74f26b9e84e11a30d99ff</vt:lpwstr>
  </property>
</Properties>
</file>