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61" r:id="rId4"/>
    <p:sldId id="262" r:id="rId5"/>
    <p:sldId id="265" r:id="rId6"/>
    <p:sldId id="267" r:id="rId7"/>
    <p:sldId id="266" r:id="rId8"/>
    <p:sldId id="268" r:id="rId9"/>
    <p:sldId id="272" r:id="rId10"/>
    <p:sldId id="263" r:id="rId11"/>
    <p:sldId id="269" r:id="rId12"/>
    <p:sldId id="270" r:id="rId13"/>
    <p:sldId id="264" r:id="rId14"/>
    <p:sldId id="259" r:id="rId15"/>
    <p:sldId id="273" r:id="rId16"/>
    <p:sldId id="274" r:id="rId17"/>
    <p:sldId id="279" r:id="rId18"/>
    <p:sldId id="281" r:id="rId19"/>
    <p:sldId id="295" r:id="rId20"/>
    <p:sldId id="287" r:id="rId21"/>
    <p:sldId id="29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2" autoAdjust="0"/>
    <p:restoredTop sz="94660"/>
  </p:normalViewPr>
  <p:slideViewPr>
    <p:cSldViewPr snapToGrid="0">
      <p:cViewPr>
        <p:scale>
          <a:sx n="100" d="100"/>
          <a:sy n="100" d="100"/>
        </p:scale>
        <p:origin x="-782" y="-3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FF82-6A33-4357-BA5A-C208808390B8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A3C1-C7CE-4F3B-85BC-E002564F6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70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FF82-6A33-4357-BA5A-C208808390B8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A3C1-C7CE-4F3B-85BC-E002564F6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05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FF82-6A33-4357-BA5A-C208808390B8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A3C1-C7CE-4F3B-85BC-E002564F6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270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-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34" y="50808"/>
            <a:ext cx="9592733" cy="7874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347133" y="1149155"/>
            <a:ext cx="11506200" cy="45725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00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charset="-122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347133" y="1720725"/>
            <a:ext cx="11506200" cy="4343936"/>
          </a:xfrm>
        </p:spPr>
        <p:txBody>
          <a:bodyPr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 baseline="0"/>
            </a:lvl3pPr>
            <a:lvl4pPr>
              <a:buClr>
                <a:schemeClr val="accent1"/>
              </a:buClr>
              <a:defRPr baseline="0"/>
            </a:lvl4pPr>
            <a:lvl5pPr>
              <a:buClr>
                <a:schemeClr val="accent1"/>
              </a:buClr>
              <a:defRPr baseline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572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FF82-6A33-4357-BA5A-C208808390B8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A3C1-C7CE-4F3B-85BC-E002564F6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8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FF82-6A33-4357-BA5A-C208808390B8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A3C1-C7CE-4F3B-85BC-E002564F6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65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FF82-6A33-4357-BA5A-C208808390B8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A3C1-C7CE-4F3B-85BC-E002564F6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99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FF82-6A33-4357-BA5A-C208808390B8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A3C1-C7CE-4F3B-85BC-E002564F6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9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FF82-6A33-4357-BA5A-C208808390B8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A3C1-C7CE-4F3B-85BC-E002564F6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7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FF82-6A33-4357-BA5A-C208808390B8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A3C1-C7CE-4F3B-85BC-E002564F6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22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FF82-6A33-4357-BA5A-C208808390B8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A3C1-C7CE-4F3B-85BC-E002564F6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41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FF82-6A33-4357-BA5A-C208808390B8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A3C1-C7CE-4F3B-85BC-E002564F6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48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4FF82-6A33-4357-BA5A-C208808390B8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2A3C1-C7CE-4F3B-85BC-E002564F6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72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image" Target="../media/image46.jpeg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52.wmf"/><Relationship Id="rId3" Type="http://schemas.openxmlformats.org/officeDocument/2006/relationships/image" Target="../media/image53.jpeg"/><Relationship Id="rId7" Type="http://schemas.openxmlformats.org/officeDocument/2006/relationships/image" Target="../media/image57.jpeg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6.jpeg"/><Relationship Id="rId11" Type="http://schemas.openxmlformats.org/officeDocument/2006/relationships/oleObject" Target="../embeddings/oleObject42.bin"/><Relationship Id="rId5" Type="http://schemas.openxmlformats.org/officeDocument/2006/relationships/image" Target="../media/image55.jpeg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60.jpeg"/><Relationship Id="rId4" Type="http://schemas.openxmlformats.org/officeDocument/2006/relationships/image" Target="../media/image54.jpeg"/><Relationship Id="rId9" Type="http://schemas.openxmlformats.org/officeDocument/2006/relationships/image" Target="../media/image59.jpeg"/><Relationship Id="rId14" Type="http://schemas.openxmlformats.org/officeDocument/2006/relationships/image" Target="../media/image50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hyperlink" Target="https://www.zhihu.com/question/58033789/answer/25467366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5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81pL_IVOGZk" TargetMode="External"/><Relationship Id="rId3" Type="http://schemas.openxmlformats.org/officeDocument/2006/relationships/hyperlink" Target="https://www.youtube.com/watch?v=NUXdtN1W1FE" TargetMode="External"/><Relationship Id="rId7" Type="http://schemas.openxmlformats.org/officeDocument/2006/relationships/hyperlink" Target="https://www.youtube.com/watch?v=HLm6ZaHglhY" TargetMode="External"/><Relationship Id="rId2" Type="http://schemas.openxmlformats.org/officeDocument/2006/relationships/hyperlink" Target="https://www.youtube.com/watch?v=zPG4NjIkCj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UQtFr6z0VoI" TargetMode="External"/><Relationship Id="rId5" Type="http://schemas.openxmlformats.org/officeDocument/2006/relationships/hyperlink" Target="https://www.youtube.com/watch?v=azXCzI57Yfc" TargetMode="External"/><Relationship Id="rId4" Type="http://schemas.openxmlformats.org/officeDocument/2006/relationships/hyperlink" Target="https://www.youtube.com/watch?v=eBm8Uo9yhwI" TargetMode="External"/><Relationship Id="rId9" Type="http://schemas.openxmlformats.org/officeDocument/2006/relationships/hyperlink" Target="https://www.youtube.com/watch?v=bDdjebakjbA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31.png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F48A03FB-57BF-467B-B56A-D01D775E9C5E}"/>
              </a:ext>
            </a:extLst>
          </p:cNvPr>
          <p:cNvSpPr txBox="1"/>
          <p:nvPr/>
        </p:nvSpPr>
        <p:spPr>
          <a:xfrm>
            <a:off x="665348" y="1227722"/>
            <a:ext cx="107134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Lecture 2</a:t>
            </a:r>
            <a:endParaRPr lang="en-US" altLang="zh-CN" sz="6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7200" dirty="0">
                <a:latin typeface="黑体" panose="02010609060101010101" pitchFamily="49" charset="-122"/>
                <a:ea typeface="黑体" panose="02010609060101010101" pitchFamily="49" charset="-122"/>
              </a:rPr>
              <a:t>线性模型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B3F76B75-C59F-4297-80D4-1F5D3443631A}"/>
              </a:ext>
            </a:extLst>
          </p:cNvPr>
          <p:cNvSpPr/>
          <p:nvPr/>
        </p:nvSpPr>
        <p:spPr>
          <a:xfrm>
            <a:off x="0" y="6395325"/>
            <a:ext cx="12192000" cy="462675"/>
          </a:xfrm>
          <a:prstGeom prst="rect">
            <a:avLst/>
          </a:prstGeom>
          <a:solidFill>
            <a:srgbClr val="1738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DD4D54E3-76D5-4EC0-BE0E-8739BA1EAD92}"/>
              </a:ext>
            </a:extLst>
          </p:cNvPr>
          <p:cNvSpPr txBox="1"/>
          <p:nvPr/>
        </p:nvSpPr>
        <p:spPr>
          <a:xfrm>
            <a:off x="7493000" y="6396335"/>
            <a:ext cx="469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《</a:t>
            </a:r>
            <a:r>
              <a:rPr lang="zh-CN" altLang="en-US" sz="2400" dirty="0">
                <a:solidFill>
                  <a:schemeClr val="bg1"/>
                </a:solidFill>
              </a:rPr>
              <a:t>人工智能与模式识别</a:t>
            </a:r>
            <a:r>
              <a:rPr lang="en-US" altLang="zh-CN" sz="2400" dirty="0">
                <a:solidFill>
                  <a:schemeClr val="bg1"/>
                </a:solidFill>
              </a:rPr>
              <a:t>》</a:t>
            </a:r>
            <a:r>
              <a:rPr lang="zh-CN" altLang="en-US" sz="2400" dirty="0">
                <a:solidFill>
                  <a:schemeClr val="bg1"/>
                </a:solidFill>
              </a:rPr>
              <a:t>课程</a:t>
            </a:r>
            <a:r>
              <a:rPr lang="en-US" altLang="zh-CN" sz="2400" dirty="0">
                <a:solidFill>
                  <a:schemeClr val="bg1"/>
                </a:solidFill>
              </a:rPr>
              <a:t>2-1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206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161" y="336689"/>
            <a:ext cx="2790825" cy="442270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对数几率回归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5161" y="1040861"/>
            <a:ext cx="12120664" cy="4607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问题描述：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分类任务利用单调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可微函数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将真实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标记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与线性回归模型的预测值联系起来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对于二分类任务，其输出标记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y ∈ {0,1}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，而线性回归模型产生的预测值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z =</a:t>
            </a:r>
            <a:r>
              <a:rPr lang="en-US" altLang="zh-CN" sz="2400" b="1" i="1" dirty="0" err="1">
                <a:latin typeface="黑体" panose="02010609060101010101" pitchFamily="49" charset="-122"/>
                <a:ea typeface="黑体" panose="02010609060101010101" pitchFamily="49" charset="-122"/>
              </a:rPr>
              <a:t>ω</a:t>
            </a:r>
            <a:r>
              <a:rPr lang="en-US" altLang="zh-CN" sz="2400" baseline="30000" dirty="0" err="1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400" i="1" dirty="0" err="1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是实值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于是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我们需将实值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转换为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0/1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值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最理想的是“单位阶跃函数”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unit-step function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marL="0" indent="0"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预测值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z&gt;0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则为正例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，小于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为反例，临界值为任意类别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87ACDD6B-71E3-4281-B4A8-046EB4CCBAC9}"/>
              </a:ext>
            </a:extLst>
          </p:cNvPr>
          <p:cNvSpPr/>
          <p:nvPr/>
        </p:nvSpPr>
        <p:spPr>
          <a:xfrm>
            <a:off x="0" y="6395325"/>
            <a:ext cx="12192000" cy="462675"/>
          </a:xfrm>
          <a:prstGeom prst="rect">
            <a:avLst/>
          </a:prstGeom>
          <a:solidFill>
            <a:srgbClr val="1738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03AEC0DA-E0EF-4CF4-B77B-5DFC0A15843B}"/>
              </a:ext>
            </a:extLst>
          </p:cNvPr>
          <p:cNvSpPr txBox="1"/>
          <p:nvPr/>
        </p:nvSpPr>
        <p:spPr>
          <a:xfrm>
            <a:off x="10565674" y="6396335"/>
            <a:ext cx="162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课程</a:t>
            </a:r>
            <a:r>
              <a:rPr lang="en-US" altLang="zh-CN" sz="2400" dirty="0">
                <a:solidFill>
                  <a:schemeClr val="bg1"/>
                </a:solidFill>
              </a:rPr>
              <a:t>2-10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9ABA6BAE-E0FB-4D30-911E-60BDF098C8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020750"/>
              </p:ext>
            </p:extLst>
          </p:nvPr>
        </p:nvGraphicFramePr>
        <p:xfrm>
          <a:off x="4471541" y="2753185"/>
          <a:ext cx="2729359" cy="156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3" imgW="1282680" imgH="736560" progId="Equation.DSMT4">
                  <p:embed/>
                </p:oleObj>
              </mc:Choice>
              <mc:Fallback>
                <p:oleObj name="Equation" r:id="rId3" imgW="128268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1541" y="2753185"/>
                        <a:ext cx="2729359" cy="156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4519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5161" y="946726"/>
            <a:ext cx="12120664" cy="851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但是由于上述阶跃函数在零点处不可微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故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使用替代函数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对数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几率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986" y="2452393"/>
            <a:ext cx="5699393" cy="292408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32" y="5436280"/>
            <a:ext cx="3688400" cy="44961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9635B5C8-DCC4-42BA-A316-5E8B877EFD9B}"/>
              </a:ext>
            </a:extLst>
          </p:cNvPr>
          <p:cNvSpPr/>
          <p:nvPr/>
        </p:nvSpPr>
        <p:spPr>
          <a:xfrm>
            <a:off x="0" y="6395325"/>
            <a:ext cx="12192000" cy="462675"/>
          </a:xfrm>
          <a:prstGeom prst="rect">
            <a:avLst/>
          </a:prstGeom>
          <a:solidFill>
            <a:srgbClr val="1738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94D87738-9D0D-47A0-9288-BA695B7D8AD2}"/>
              </a:ext>
            </a:extLst>
          </p:cNvPr>
          <p:cNvSpPr txBox="1"/>
          <p:nvPr/>
        </p:nvSpPr>
        <p:spPr>
          <a:xfrm>
            <a:off x="10565674" y="6396335"/>
            <a:ext cx="162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课程</a:t>
            </a:r>
            <a:r>
              <a:rPr lang="en-US" altLang="zh-CN" sz="2400" dirty="0">
                <a:solidFill>
                  <a:schemeClr val="bg1"/>
                </a:solidFill>
              </a:rPr>
              <a:t>2-11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="" xmlns:a16="http://schemas.microsoft.com/office/drawing/2014/main" id="{A36722F1-48A1-4F7D-936C-376B3DAAC7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332659"/>
              </p:ext>
            </p:extLst>
          </p:nvPr>
        </p:nvGraphicFramePr>
        <p:xfrm>
          <a:off x="4546024" y="1319838"/>
          <a:ext cx="2031382" cy="955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5" imgW="863280" imgH="406080" progId="Equation.DSMT4">
                  <p:embed/>
                </p:oleObj>
              </mc:Choice>
              <mc:Fallback>
                <p:oleObj name="Equation" r:id="rId5" imgW="8632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46024" y="1319838"/>
                        <a:ext cx="2031382" cy="9559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65CF778B-6CBA-4771-A295-FDE2FC0B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61" y="336689"/>
            <a:ext cx="2790825" cy="442270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对数几率回归</a:t>
            </a:r>
          </a:p>
        </p:txBody>
      </p:sp>
    </p:spTree>
    <p:extLst>
      <p:ext uri="{BB962C8B-B14F-4D97-AF65-F5344CB8AC3E}">
        <p14:creationId xmlns:p14="http://schemas.microsoft.com/office/powerpoint/2010/main" val="2320168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83660"/>
            <a:ext cx="12120664" cy="61673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1950" y="975479"/>
            <a:ext cx="113823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 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带入对数几率函数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sigmoid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取对数可得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若将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看做样本为正例的概率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1-y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）看做样本为反例的概率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，则上式实际上使用线性回归模型的预测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结果逼近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真实标记的对数几率。因此这个模型称为“对数几率回归”（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logistic regression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E0F1FA3A-FAF9-48FD-AC37-BA78A098CB4C}"/>
              </a:ext>
            </a:extLst>
          </p:cNvPr>
          <p:cNvSpPr/>
          <p:nvPr/>
        </p:nvSpPr>
        <p:spPr>
          <a:xfrm>
            <a:off x="0" y="6395325"/>
            <a:ext cx="12192000" cy="462675"/>
          </a:xfrm>
          <a:prstGeom prst="rect">
            <a:avLst/>
          </a:prstGeom>
          <a:solidFill>
            <a:srgbClr val="1738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5687D0EF-D98C-406D-86AE-832D84497D63}"/>
              </a:ext>
            </a:extLst>
          </p:cNvPr>
          <p:cNvSpPr txBox="1"/>
          <p:nvPr/>
        </p:nvSpPr>
        <p:spPr>
          <a:xfrm>
            <a:off x="10565674" y="6396335"/>
            <a:ext cx="162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课程</a:t>
            </a:r>
            <a:r>
              <a:rPr lang="en-US" altLang="zh-CN" sz="2400" dirty="0">
                <a:solidFill>
                  <a:schemeClr val="bg1"/>
                </a:solidFill>
              </a:rPr>
              <a:t>2-12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30">
            <a:extLst>
              <a:ext uri="{FF2B5EF4-FFF2-40B4-BE49-F238E27FC236}">
                <a16:creationId xmlns="" xmlns:a16="http://schemas.microsoft.com/office/drawing/2014/main" id="{8C6543DD-BF12-406C-AB43-CB293279FC9A}"/>
              </a:ext>
            </a:extLst>
          </p:cNvPr>
          <p:cNvSpPr txBox="1"/>
          <p:nvPr/>
        </p:nvSpPr>
        <p:spPr>
          <a:xfrm>
            <a:off x="499078" y="4204022"/>
            <a:ext cx="5113579" cy="11799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4"/>
              </a:lnSpc>
            </a:pPr>
            <a:r>
              <a:rPr lang="en-US" altLang="zh-CN" sz="2004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•   </a:t>
            </a:r>
            <a:r>
              <a:rPr lang="zh-CN" altLang="en-US" sz="2004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无需事先假设数据分布</a:t>
            </a: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4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•   </a:t>
            </a:r>
            <a:r>
              <a:rPr lang="zh-CN" altLang="en-US" sz="2004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可得到“类别”的近似概率预测</a:t>
            </a: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4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•   </a:t>
            </a:r>
            <a:r>
              <a:rPr lang="zh-CN" altLang="en-US" sz="2004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可直接应用现有数值优化算法求取最优解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="" xmlns:a16="http://schemas.microsoft.com/office/drawing/2014/main" id="{69D0C178-4958-427F-9756-4983ED78EFF5}"/>
              </a:ext>
            </a:extLst>
          </p:cNvPr>
          <p:cNvSpPr txBox="1">
            <a:spLocks/>
          </p:cNvSpPr>
          <p:nvPr/>
        </p:nvSpPr>
        <p:spPr>
          <a:xfrm>
            <a:off x="195161" y="336689"/>
            <a:ext cx="2790825" cy="442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对数几率回归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4" name="对象 13">
            <a:extLst>
              <a:ext uri="{FF2B5EF4-FFF2-40B4-BE49-F238E27FC236}">
                <a16:creationId xmlns="" xmlns:a16="http://schemas.microsoft.com/office/drawing/2014/main" id="{966A9818-D40A-42CA-97CA-2C6E64FF25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876662"/>
              </p:ext>
            </p:extLst>
          </p:nvPr>
        </p:nvGraphicFramePr>
        <p:xfrm>
          <a:off x="712768" y="934857"/>
          <a:ext cx="2273218" cy="533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name="Equation" r:id="rId3" imgW="1028520" imgH="241200" progId="Equation.DSMT4">
                  <p:embed/>
                </p:oleObj>
              </mc:Choice>
              <mc:Fallback>
                <p:oleObj name="Equation" r:id="rId3" imgW="10285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2768" y="934857"/>
                        <a:ext cx="2273218" cy="533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="" xmlns:a16="http://schemas.microsoft.com/office/drawing/2014/main" id="{B7CAFB49-9C80-4C36-B174-B9EBA0F88B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491167"/>
              </p:ext>
            </p:extLst>
          </p:nvPr>
        </p:nvGraphicFramePr>
        <p:xfrm>
          <a:off x="7102927" y="746467"/>
          <a:ext cx="21336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" name="Equation" r:id="rId5" imgW="965160" imgH="406080" progId="Equation.DSMT4">
                  <p:embed/>
                </p:oleObj>
              </mc:Choice>
              <mc:Fallback>
                <p:oleObj name="Equation" r:id="rId5" imgW="965160" imgH="40608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="" xmlns:a16="http://schemas.microsoft.com/office/drawing/2014/main" id="{966A9818-D40A-42CA-97CA-2C6E64FF25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02927" y="746467"/>
                        <a:ext cx="2133600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="" xmlns:a16="http://schemas.microsoft.com/office/drawing/2014/main" id="{72B21E64-6406-43A8-8BD3-F9B1F74120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671199"/>
              </p:ext>
            </p:extLst>
          </p:nvPr>
        </p:nvGraphicFramePr>
        <p:xfrm>
          <a:off x="4092575" y="1719263"/>
          <a:ext cx="2414588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name="Equation" r:id="rId7" imgW="1091880" imgH="419040" progId="Equation.DSMT4">
                  <p:embed/>
                </p:oleObj>
              </mc:Choice>
              <mc:Fallback>
                <p:oleObj name="Equation" r:id="rId7" imgW="1091880" imgH="4190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="" xmlns:a16="http://schemas.microsoft.com/office/drawing/2014/main" id="{B7CAFB49-9C80-4C36-B174-B9EBA0F88B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92575" y="1719263"/>
                        <a:ext cx="2414588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6505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975" y="313362"/>
            <a:ext cx="10515600" cy="442270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latin typeface="+mn-ea"/>
                <a:ea typeface="+mn-ea"/>
              </a:rPr>
              <a:t>求解方式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2369" y="1153773"/>
            <a:ext cx="8850722" cy="3606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若将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y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看作类后验概率估计              则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defTabSz="914400" eaLnBrk="1" fontAlgn="auto" latinLnBrk="0" hangingPunct="1">
              <a:lnSpc>
                <a:spcPts val="2182"/>
              </a:lnSpc>
              <a:buClrTx/>
              <a:buSzTx/>
              <a:buNone/>
              <a:tabLst>
                <a:tab pos="1854200" algn="l"/>
              </a:tabLst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通过极大似然估计法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maximum likelihood method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ts val="2817"/>
              </a:lnSpc>
              <a:buClrTx/>
              <a:buSzTx/>
              <a:buNone/>
              <a:tabLst>
                <a:tab pos="1854200" algn="l"/>
              </a:tabLst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给定数据集               最大化“对数似然”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log-likelihood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函数得</a:t>
            </a:r>
          </a:p>
          <a:p>
            <a:pPr marL="0" marR="0" lvl="0" indent="0" defTabSz="914400" eaLnBrk="1" fontAlgn="auto" latinLnBrk="0" hangingPunct="1">
              <a:lnSpc>
                <a:spcPts val="2182"/>
              </a:lnSpc>
              <a:buClrTx/>
              <a:buSzTx/>
              <a:buNone/>
              <a:tabLst>
                <a:tab pos="1854200" algn="l"/>
              </a:tabLst>
              <a:defRPr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854200" algn="l"/>
              </a:tabLst>
              <a:defRPr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B5DDD765-94E7-4677-81DA-AC7021CE9D7B}"/>
              </a:ext>
            </a:extLst>
          </p:cNvPr>
          <p:cNvSpPr/>
          <p:nvPr/>
        </p:nvSpPr>
        <p:spPr>
          <a:xfrm>
            <a:off x="0" y="6395325"/>
            <a:ext cx="12192000" cy="462675"/>
          </a:xfrm>
          <a:prstGeom prst="rect">
            <a:avLst/>
          </a:prstGeom>
          <a:solidFill>
            <a:srgbClr val="1738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F0F6813A-1480-4104-89A0-890D8C58013B}"/>
              </a:ext>
            </a:extLst>
          </p:cNvPr>
          <p:cNvSpPr txBox="1"/>
          <p:nvPr/>
        </p:nvSpPr>
        <p:spPr>
          <a:xfrm>
            <a:off x="10565674" y="6396335"/>
            <a:ext cx="162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课程</a:t>
            </a:r>
            <a:r>
              <a:rPr lang="en-US" altLang="zh-CN" sz="2400" dirty="0">
                <a:solidFill>
                  <a:schemeClr val="bg1"/>
                </a:solidFill>
              </a:rPr>
              <a:t>2-13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11" name="图片 10" descr="ws_B7D7.tmp">
            <a:extLst>
              <a:ext uri="{FF2B5EF4-FFF2-40B4-BE49-F238E27FC236}">
                <a16:creationId xmlns="" xmlns:a16="http://schemas.microsoft.com/office/drawing/2014/main" id="{901B158F-DF80-4C45-9430-E0D6C97D44D2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20546" y="3198051"/>
            <a:ext cx="1562100" cy="342900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="" xmlns:a16="http://schemas.microsoft.com/office/drawing/2014/main" id="{22BDB149-1A75-44F5-B3A9-0E2C55E132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18115"/>
              </p:ext>
            </p:extLst>
          </p:nvPr>
        </p:nvGraphicFramePr>
        <p:xfrm>
          <a:off x="4322763" y="1011238"/>
          <a:ext cx="15430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" name="Equation" r:id="rId4" imgW="685800" imgH="253800" progId="Equation.DSMT4">
                  <p:embed/>
                </p:oleObj>
              </mc:Choice>
              <mc:Fallback>
                <p:oleObj name="Equation" r:id="rId4" imgW="685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22763" y="1011238"/>
                        <a:ext cx="154305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="" xmlns:a16="http://schemas.microsoft.com/office/drawing/2014/main" id="{3F290D25-5B87-4E69-9743-97FF13F4C6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646700"/>
              </p:ext>
            </p:extLst>
          </p:nvPr>
        </p:nvGraphicFramePr>
        <p:xfrm>
          <a:off x="3187700" y="1727200"/>
          <a:ext cx="25114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" name="Equation" r:id="rId6" imgW="1117440" imgH="419040" progId="Equation.DSMT4">
                  <p:embed/>
                </p:oleObj>
              </mc:Choice>
              <mc:Fallback>
                <p:oleObj name="Equation" r:id="rId6" imgW="1117440" imgH="4190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="" xmlns:a16="http://schemas.microsoft.com/office/drawing/2014/main" id="{22BDB149-1A75-44F5-B3A9-0E2C55E132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87700" y="1727200"/>
                        <a:ext cx="2511425" cy="94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="" xmlns:a16="http://schemas.microsoft.com/office/drawing/2014/main" id="{29A6F9F3-5FE3-43AB-9AFE-71275B023C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193949"/>
              </p:ext>
            </p:extLst>
          </p:nvPr>
        </p:nvGraphicFramePr>
        <p:xfrm>
          <a:off x="6502400" y="1670050"/>
          <a:ext cx="3367088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" name="Equation" r:id="rId8" imgW="1498320" imgH="469800" progId="Equation.DSMT4">
                  <p:embed/>
                </p:oleObj>
              </mc:Choice>
              <mc:Fallback>
                <p:oleObj name="Equation" r:id="rId8" imgW="1498320" imgH="4698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="" xmlns:a16="http://schemas.microsoft.com/office/drawing/2014/main" id="{3F290D25-5B87-4E69-9743-97FF13F4C6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02400" y="1670050"/>
                        <a:ext cx="3367088" cy="105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="" xmlns:a16="http://schemas.microsoft.com/office/drawing/2014/main" id="{EF57166C-4109-4A79-BF1C-36279E78B8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277055"/>
              </p:ext>
            </p:extLst>
          </p:nvPr>
        </p:nvGraphicFramePr>
        <p:xfrm>
          <a:off x="3911600" y="3743325"/>
          <a:ext cx="38512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" name="Equation" r:id="rId10" imgW="1714320" imgH="431640" progId="Equation.DSMT4">
                  <p:embed/>
                </p:oleObj>
              </mc:Choice>
              <mc:Fallback>
                <p:oleObj name="Equation" r:id="rId10" imgW="1714320" imgH="4316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="" xmlns:a16="http://schemas.microsoft.com/office/drawing/2014/main" id="{29A6F9F3-5FE3-43AB-9AFE-71275B023C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911600" y="3743325"/>
                        <a:ext cx="3851275" cy="97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481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1A6E1898-AC64-4CE7-B4F7-831296F5EFE0}"/>
              </a:ext>
            </a:extLst>
          </p:cNvPr>
          <p:cNvSpPr/>
          <p:nvPr/>
        </p:nvSpPr>
        <p:spPr>
          <a:xfrm>
            <a:off x="0" y="6395325"/>
            <a:ext cx="12192000" cy="462675"/>
          </a:xfrm>
          <a:prstGeom prst="rect">
            <a:avLst/>
          </a:prstGeom>
          <a:solidFill>
            <a:srgbClr val="1738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D710B670-46B8-4077-B355-B3206C283E07}"/>
              </a:ext>
            </a:extLst>
          </p:cNvPr>
          <p:cNvSpPr txBox="1"/>
          <p:nvPr/>
        </p:nvSpPr>
        <p:spPr>
          <a:xfrm>
            <a:off x="10565674" y="6396335"/>
            <a:ext cx="162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课程</a:t>
            </a:r>
            <a:r>
              <a:rPr lang="en-US" altLang="zh-CN" sz="2400" dirty="0">
                <a:solidFill>
                  <a:schemeClr val="bg1"/>
                </a:solidFill>
              </a:rPr>
              <a:t>2-14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16F8EF0-AB95-4A26-9A6F-A9179E3523EE}"/>
              </a:ext>
            </a:extLst>
          </p:cNvPr>
          <p:cNvSpPr txBox="1"/>
          <p:nvPr/>
        </p:nvSpPr>
        <p:spPr>
          <a:xfrm>
            <a:off x="200026" y="387286"/>
            <a:ext cx="6781800" cy="44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800" b="1" dirty="0">
                <a:latin typeface="+mn-ea"/>
                <a:cs typeface="+mj-cs"/>
              </a:rPr>
              <a:t>线性判别分析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</a:rPr>
              <a:t>(Linear Discriminant Analysis)</a:t>
            </a:r>
            <a:endParaRPr lang="zh-CN" altLang="en-US" sz="2800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AA7C0A4-9AA6-4D73-AE3E-F8942996D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575" y="1256922"/>
            <a:ext cx="4562338" cy="327177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C604951F-B65A-4303-86B3-C096E509114E}"/>
              </a:ext>
            </a:extLst>
          </p:cNvPr>
          <p:cNvSpPr txBox="1"/>
          <p:nvPr/>
        </p:nvSpPr>
        <p:spPr>
          <a:xfrm>
            <a:off x="753396" y="4693484"/>
            <a:ext cx="10446773" cy="387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由于将样例投影到一条直线（低维空间），因此也被视为一种“监督降维”技术</a:t>
            </a:r>
          </a:p>
        </p:txBody>
      </p:sp>
    </p:spTree>
    <p:extLst>
      <p:ext uri="{BB962C8B-B14F-4D97-AF65-F5344CB8AC3E}">
        <p14:creationId xmlns:p14="http://schemas.microsoft.com/office/powerpoint/2010/main" val="2782817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1A6E1898-AC64-4CE7-B4F7-831296F5EFE0}"/>
              </a:ext>
            </a:extLst>
          </p:cNvPr>
          <p:cNvSpPr/>
          <p:nvPr/>
        </p:nvSpPr>
        <p:spPr>
          <a:xfrm>
            <a:off x="0" y="6395325"/>
            <a:ext cx="12192000" cy="462675"/>
          </a:xfrm>
          <a:prstGeom prst="rect">
            <a:avLst/>
          </a:prstGeom>
          <a:solidFill>
            <a:srgbClr val="1738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D710B670-46B8-4077-B355-B3206C283E07}"/>
              </a:ext>
            </a:extLst>
          </p:cNvPr>
          <p:cNvSpPr txBox="1"/>
          <p:nvPr/>
        </p:nvSpPr>
        <p:spPr>
          <a:xfrm>
            <a:off x="10565674" y="6396335"/>
            <a:ext cx="162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课程</a:t>
            </a:r>
            <a:r>
              <a:rPr lang="en-US" altLang="zh-CN" sz="2400" dirty="0">
                <a:solidFill>
                  <a:schemeClr val="bg1"/>
                </a:solidFill>
              </a:rPr>
              <a:t>2-15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BA0FD68D-12D5-4F25-A1B4-84DA7A34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02" y="1412156"/>
            <a:ext cx="9865304" cy="373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46">
            <a:extLst>
              <a:ext uri="{FF2B5EF4-FFF2-40B4-BE49-F238E27FC236}">
                <a16:creationId xmlns="" xmlns:a16="http://schemas.microsoft.com/office/drawing/2014/main" id="{93638125-1B9A-43E6-BE9A-C7F7F4B44477}"/>
              </a:ext>
            </a:extLst>
          </p:cNvPr>
          <p:cNvSpPr txBox="1"/>
          <p:nvPr/>
        </p:nvSpPr>
        <p:spPr>
          <a:xfrm>
            <a:off x="424324" y="434934"/>
            <a:ext cx="718145" cy="3556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800" b="1" dirty="0">
                <a:latin typeface="+mn-ea"/>
                <a:cs typeface="+mj-cs"/>
              </a:rPr>
              <a:t>降维</a:t>
            </a:r>
          </a:p>
        </p:txBody>
      </p:sp>
    </p:spTree>
    <p:extLst>
      <p:ext uri="{BB962C8B-B14F-4D97-AF65-F5344CB8AC3E}">
        <p14:creationId xmlns:p14="http://schemas.microsoft.com/office/powerpoint/2010/main" val="3165831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1A6E1898-AC64-4CE7-B4F7-831296F5EFE0}"/>
              </a:ext>
            </a:extLst>
          </p:cNvPr>
          <p:cNvSpPr/>
          <p:nvPr/>
        </p:nvSpPr>
        <p:spPr>
          <a:xfrm>
            <a:off x="0" y="6395325"/>
            <a:ext cx="12192000" cy="462675"/>
          </a:xfrm>
          <a:prstGeom prst="rect">
            <a:avLst/>
          </a:prstGeom>
          <a:solidFill>
            <a:srgbClr val="1738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D710B670-46B8-4077-B355-B3206C283E07}"/>
              </a:ext>
            </a:extLst>
          </p:cNvPr>
          <p:cNvSpPr txBox="1"/>
          <p:nvPr/>
        </p:nvSpPr>
        <p:spPr>
          <a:xfrm>
            <a:off x="10565674" y="6396335"/>
            <a:ext cx="162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课程</a:t>
            </a:r>
            <a:r>
              <a:rPr lang="en-US" altLang="zh-CN" sz="2400" dirty="0">
                <a:solidFill>
                  <a:schemeClr val="bg1"/>
                </a:solidFill>
              </a:rPr>
              <a:t>2-16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任意多边形 1">
            <a:extLst>
              <a:ext uri="{FF2B5EF4-FFF2-40B4-BE49-F238E27FC236}">
                <a16:creationId xmlns="" xmlns:a16="http://schemas.microsoft.com/office/drawing/2014/main" id="{F5E719B6-02B3-4AFC-A4D5-04175E438F95}"/>
              </a:ext>
            </a:extLst>
          </p:cNvPr>
          <p:cNvSpPr/>
          <p:nvPr/>
        </p:nvSpPr>
        <p:spPr>
          <a:xfrm>
            <a:off x="2069924" y="1428393"/>
            <a:ext cx="1540496" cy="1"/>
          </a:xfrm>
          <a:custGeom>
            <a:avLst/>
            <a:gdLst/>
            <a:ahLst/>
            <a:cxnLst/>
            <a:rect l="0" t="0" r="0" b="0"/>
            <a:pathLst>
              <a:path w="1540496" h="1">
                <a:moveTo>
                  <a:pt x="0" y="0"/>
                </a:moveTo>
                <a:lnTo>
                  <a:pt x="1540495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2">
            <a:extLst>
              <a:ext uri="{FF2B5EF4-FFF2-40B4-BE49-F238E27FC236}">
                <a16:creationId xmlns="" xmlns:a16="http://schemas.microsoft.com/office/drawing/2014/main" id="{DEF2B820-1D7D-4EE2-96DD-3E7416AE1E03}"/>
              </a:ext>
            </a:extLst>
          </p:cNvPr>
          <p:cNvSpPr/>
          <p:nvPr/>
        </p:nvSpPr>
        <p:spPr>
          <a:xfrm>
            <a:off x="2942532" y="1957432"/>
            <a:ext cx="289217" cy="1"/>
          </a:xfrm>
          <a:custGeom>
            <a:avLst/>
            <a:gdLst/>
            <a:ahLst/>
            <a:cxnLst/>
            <a:rect l="0" t="0" r="0" b="0"/>
            <a:pathLst>
              <a:path w="289217" h="1">
                <a:moveTo>
                  <a:pt x="0" y="0"/>
                </a:moveTo>
                <a:lnTo>
                  <a:pt x="289216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3">
            <a:extLst>
              <a:ext uri="{FF2B5EF4-FFF2-40B4-BE49-F238E27FC236}">
                <a16:creationId xmlns="" xmlns:a16="http://schemas.microsoft.com/office/drawing/2014/main" id="{573DBE30-C778-4708-87FF-6E48E921E3D7}"/>
              </a:ext>
            </a:extLst>
          </p:cNvPr>
          <p:cNvSpPr/>
          <p:nvPr/>
        </p:nvSpPr>
        <p:spPr>
          <a:xfrm>
            <a:off x="3478562" y="2382155"/>
            <a:ext cx="279821" cy="1"/>
          </a:xfrm>
          <a:custGeom>
            <a:avLst/>
            <a:gdLst/>
            <a:ahLst/>
            <a:cxnLst/>
            <a:rect l="0" t="0" r="0" b="0"/>
            <a:pathLst>
              <a:path w="279821" h="1">
                <a:moveTo>
                  <a:pt x="0" y="0"/>
                </a:moveTo>
                <a:lnTo>
                  <a:pt x="279820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4">
            <a:extLst>
              <a:ext uri="{FF2B5EF4-FFF2-40B4-BE49-F238E27FC236}">
                <a16:creationId xmlns="" xmlns:a16="http://schemas.microsoft.com/office/drawing/2014/main" id="{5F0EF808-0F83-4271-B6F3-B510BEC89335}"/>
              </a:ext>
            </a:extLst>
          </p:cNvPr>
          <p:cNvSpPr/>
          <p:nvPr/>
        </p:nvSpPr>
        <p:spPr>
          <a:xfrm>
            <a:off x="3714555" y="2876310"/>
            <a:ext cx="295441" cy="1"/>
          </a:xfrm>
          <a:custGeom>
            <a:avLst/>
            <a:gdLst/>
            <a:ahLst/>
            <a:cxnLst/>
            <a:rect l="0" t="0" r="0" b="0"/>
            <a:pathLst>
              <a:path w="295441" h="1">
                <a:moveTo>
                  <a:pt x="0" y="0"/>
                </a:moveTo>
                <a:lnTo>
                  <a:pt x="295440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5">
            <a:extLst>
              <a:ext uri="{FF2B5EF4-FFF2-40B4-BE49-F238E27FC236}">
                <a16:creationId xmlns="" xmlns:a16="http://schemas.microsoft.com/office/drawing/2014/main" id="{3621E435-6E18-4ED9-B266-3EC649F40E34}"/>
              </a:ext>
            </a:extLst>
          </p:cNvPr>
          <p:cNvSpPr/>
          <p:nvPr/>
        </p:nvSpPr>
        <p:spPr>
          <a:xfrm>
            <a:off x="4664800" y="3316537"/>
            <a:ext cx="693370" cy="1"/>
          </a:xfrm>
          <a:custGeom>
            <a:avLst/>
            <a:gdLst/>
            <a:ahLst/>
            <a:cxnLst/>
            <a:rect l="0" t="0" r="0" b="0"/>
            <a:pathLst>
              <a:path w="693370" h="1">
                <a:moveTo>
                  <a:pt x="0" y="0"/>
                </a:moveTo>
                <a:lnTo>
                  <a:pt x="693369" y="0"/>
                </a:lnTo>
              </a:path>
            </a:pathLst>
          </a:custGeom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6">
            <a:extLst>
              <a:ext uri="{FF2B5EF4-FFF2-40B4-BE49-F238E27FC236}">
                <a16:creationId xmlns="" xmlns:a16="http://schemas.microsoft.com/office/drawing/2014/main" id="{AE389836-CD7A-4C3A-8BA7-2E800CE5A1A7}"/>
              </a:ext>
            </a:extLst>
          </p:cNvPr>
          <p:cNvSpPr/>
          <p:nvPr/>
        </p:nvSpPr>
        <p:spPr>
          <a:xfrm>
            <a:off x="5829284" y="3316433"/>
            <a:ext cx="683344" cy="1"/>
          </a:xfrm>
          <a:custGeom>
            <a:avLst/>
            <a:gdLst/>
            <a:ahLst/>
            <a:cxnLst/>
            <a:rect l="0" t="0" r="0" b="0"/>
            <a:pathLst>
              <a:path w="683344" h="1">
                <a:moveTo>
                  <a:pt x="0" y="0"/>
                </a:moveTo>
                <a:lnTo>
                  <a:pt x="683343" y="0"/>
                </a:lnTo>
              </a:path>
            </a:pathLst>
          </a:custGeom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7">
            <a:extLst>
              <a:ext uri="{FF2B5EF4-FFF2-40B4-BE49-F238E27FC236}">
                <a16:creationId xmlns="" xmlns:a16="http://schemas.microsoft.com/office/drawing/2014/main" id="{8B5E3435-3F09-439F-AAB1-712FC371225D}"/>
              </a:ext>
            </a:extLst>
          </p:cNvPr>
          <p:cNvSpPr/>
          <p:nvPr/>
        </p:nvSpPr>
        <p:spPr>
          <a:xfrm>
            <a:off x="3164112" y="3770465"/>
            <a:ext cx="989387" cy="1"/>
          </a:xfrm>
          <a:custGeom>
            <a:avLst/>
            <a:gdLst/>
            <a:ahLst/>
            <a:cxnLst/>
            <a:rect l="0" t="0" r="0" b="0"/>
            <a:pathLst>
              <a:path w="989387" h="1">
                <a:moveTo>
                  <a:pt x="0" y="0"/>
                </a:moveTo>
                <a:lnTo>
                  <a:pt x="989386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8">
            <a:extLst>
              <a:ext uri="{FF2B5EF4-FFF2-40B4-BE49-F238E27FC236}">
                <a16:creationId xmlns="" xmlns:a16="http://schemas.microsoft.com/office/drawing/2014/main" id="{E2ACE726-CAD9-4D0F-A81E-B72010481025}"/>
              </a:ext>
            </a:extLst>
          </p:cNvPr>
          <p:cNvSpPr/>
          <p:nvPr/>
        </p:nvSpPr>
        <p:spPr>
          <a:xfrm>
            <a:off x="4623484" y="3765524"/>
            <a:ext cx="940217" cy="1"/>
          </a:xfrm>
          <a:custGeom>
            <a:avLst/>
            <a:gdLst/>
            <a:ahLst/>
            <a:cxnLst/>
            <a:rect l="0" t="0" r="0" b="0"/>
            <a:pathLst>
              <a:path w="940217" h="1">
                <a:moveTo>
                  <a:pt x="0" y="0"/>
                </a:moveTo>
                <a:lnTo>
                  <a:pt x="940216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 descr="ws_C5E2.tmp">
            <a:extLst>
              <a:ext uri="{FF2B5EF4-FFF2-40B4-BE49-F238E27FC236}">
                <a16:creationId xmlns="" xmlns:a16="http://schemas.microsoft.com/office/drawing/2014/main" id="{9294FF22-D896-451A-81C5-4026AB6CC968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1092200"/>
            <a:ext cx="1562100" cy="342900"/>
          </a:xfrm>
          <a:prstGeom prst="rect">
            <a:avLst/>
          </a:prstGeom>
        </p:spPr>
      </p:pic>
      <p:pic>
        <p:nvPicPr>
          <p:cNvPr id="15" name="图片 14" descr="ws_C5E3.tmp">
            <a:extLst>
              <a:ext uri="{FF2B5EF4-FFF2-40B4-BE49-F238E27FC236}">
                <a16:creationId xmlns="" xmlns:a16="http://schemas.microsoft.com/office/drawing/2014/main" id="{2B94FE37-C1E5-4F09-A17B-E1C66BBBA986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72542" y="1680046"/>
            <a:ext cx="304800" cy="266700"/>
          </a:xfrm>
          <a:prstGeom prst="rect">
            <a:avLst/>
          </a:prstGeom>
        </p:spPr>
      </p:pic>
      <p:pic>
        <p:nvPicPr>
          <p:cNvPr id="16" name="图片 15" descr="ws_C5F3.tmp">
            <a:extLst>
              <a:ext uri="{FF2B5EF4-FFF2-40B4-BE49-F238E27FC236}">
                <a16:creationId xmlns="" xmlns:a16="http://schemas.microsoft.com/office/drawing/2014/main" id="{995BFF20-FB26-4B34-BB2E-A4A2CBBD3816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67432" y="2167784"/>
            <a:ext cx="304800" cy="228600"/>
          </a:xfrm>
          <a:prstGeom prst="rect">
            <a:avLst/>
          </a:prstGeom>
        </p:spPr>
      </p:pic>
      <p:pic>
        <p:nvPicPr>
          <p:cNvPr id="17" name="图片 16" descr="ws_C5F4.tmp">
            <a:extLst>
              <a:ext uri="{FF2B5EF4-FFF2-40B4-BE49-F238E27FC236}">
                <a16:creationId xmlns="" xmlns:a16="http://schemas.microsoft.com/office/drawing/2014/main" id="{335A0A0C-8ECB-464C-92C3-18ABC34839FC}"/>
              </a:ext>
            </a:extLst>
          </p:cNvPr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62275" y="2542353"/>
            <a:ext cx="330200" cy="292100"/>
          </a:xfrm>
          <a:prstGeom prst="rect">
            <a:avLst/>
          </a:prstGeom>
        </p:spPr>
      </p:pic>
      <p:pic>
        <p:nvPicPr>
          <p:cNvPr id="18" name="图片 17" descr="ws_C5F5.tmp">
            <a:extLst>
              <a:ext uri="{FF2B5EF4-FFF2-40B4-BE49-F238E27FC236}">
                <a16:creationId xmlns="" xmlns:a16="http://schemas.microsoft.com/office/drawing/2014/main" id="{BFDA98D6-1B0C-4638-9444-7B65F18D1F2A}"/>
              </a:ext>
            </a:extLst>
          </p:cNvPr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48200" y="3009900"/>
            <a:ext cx="723900" cy="317500"/>
          </a:xfrm>
          <a:prstGeom prst="rect">
            <a:avLst/>
          </a:prstGeom>
        </p:spPr>
      </p:pic>
      <p:pic>
        <p:nvPicPr>
          <p:cNvPr id="19" name="图片 18" descr="ws_C606.tmp">
            <a:extLst>
              <a:ext uri="{FF2B5EF4-FFF2-40B4-BE49-F238E27FC236}">
                <a16:creationId xmlns="" xmlns:a16="http://schemas.microsoft.com/office/drawing/2014/main" id="{1BC23A59-5491-47D0-80DC-7239D1E2FC1F}"/>
              </a:ext>
            </a:extLst>
          </p:cNvPr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16600" y="3009900"/>
            <a:ext cx="711200" cy="317500"/>
          </a:xfrm>
          <a:prstGeom prst="rect">
            <a:avLst/>
          </a:prstGeom>
        </p:spPr>
      </p:pic>
      <p:pic>
        <p:nvPicPr>
          <p:cNvPr id="20" name="图片 19" descr="ws_C607.tmp">
            <a:extLst>
              <a:ext uri="{FF2B5EF4-FFF2-40B4-BE49-F238E27FC236}">
                <a16:creationId xmlns="" xmlns:a16="http://schemas.microsoft.com/office/drawing/2014/main" id="{81AEBCE7-C243-4EBA-A13C-854C6A0E530D}"/>
              </a:ext>
            </a:extLst>
          </p:cNvPr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121815" y="3465665"/>
            <a:ext cx="1016000" cy="304800"/>
          </a:xfrm>
          <a:prstGeom prst="rect">
            <a:avLst/>
          </a:prstGeom>
        </p:spPr>
      </p:pic>
      <p:pic>
        <p:nvPicPr>
          <p:cNvPr id="21" name="图片 20" descr="ws_C608.tmp">
            <a:extLst>
              <a:ext uri="{FF2B5EF4-FFF2-40B4-BE49-F238E27FC236}">
                <a16:creationId xmlns="" xmlns:a16="http://schemas.microsoft.com/office/drawing/2014/main" id="{1D22CF3D-0151-4588-862D-846A2F95043A}"/>
              </a:ext>
            </a:extLst>
          </p:cNvPr>
          <p:cNvPicPr>
            <a:picLocks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10100" y="3479800"/>
            <a:ext cx="965200" cy="279400"/>
          </a:xfrm>
          <a:prstGeom prst="rect">
            <a:avLst/>
          </a:prstGeom>
        </p:spPr>
      </p:pic>
      <p:sp>
        <p:nvSpPr>
          <p:cNvPr id="24" name="TextBox 41">
            <a:extLst>
              <a:ext uri="{FF2B5EF4-FFF2-40B4-BE49-F238E27FC236}">
                <a16:creationId xmlns="" xmlns:a16="http://schemas.microsoft.com/office/drawing/2014/main" id="{B90EDD12-5602-4462-981E-88DF361D88BC}"/>
              </a:ext>
            </a:extLst>
          </p:cNvPr>
          <p:cNvSpPr txBox="1"/>
          <p:nvPr/>
        </p:nvSpPr>
        <p:spPr>
          <a:xfrm>
            <a:off x="230448" y="276464"/>
            <a:ext cx="3678951" cy="255050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LDA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的目标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defTabSz="914400" eaLnBrk="1" fontAlgn="auto" latinLnBrk="0" hangingPunct="1">
              <a:lnSpc>
                <a:spcPts val="2768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196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给定数据集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defTabSz="914400" eaLnBrk="1" fontAlgn="auto" latinLnBrk="0" hangingPunct="1">
              <a:lnSpc>
                <a:spcPts val="2306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z="2004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2004" i="1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4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4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类示例的集合  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第 </a:t>
            </a:r>
            <a:r>
              <a:rPr lang="en-US" altLang="zh-CN" sz="2004" i="1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4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4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类示例的均值向量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defTabSz="914400" eaLnBrk="1" fontAlgn="auto" latinLnBrk="0" hangingPunct="1">
              <a:lnSpc>
                <a:spcPts val="2603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第 </a:t>
            </a:r>
            <a:r>
              <a:rPr lang="en-US" altLang="zh-CN" sz="2004" i="1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4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4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类示例的协方差矩阵</a:t>
            </a:r>
          </a:p>
        </p:txBody>
      </p:sp>
      <p:sp>
        <p:nvSpPr>
          <p:cNvPr id="25" name="TextBox 42">
            <a:extLst>
              <a:ext uri="{FF2B5EF4-FFF2-40B4-BE49-F238E27FC236}">
                <a16:creationId xmlns="" xmlns:a16="http://schemas.microsoft.com/office/drawing/2014/main" id="{00F25855-E89D-49F9-9EAE-DCFDDF542375}"/>
              </a:ext>
            </a:extLst>
          </p:cNvPr>
          <p:cNvSpPr txBox="1"/>
          <p:nvPr/>
        </p:nvSpPr>
        <p:spPr>
          <a:xfrm>
            <a:off x="894588" y="3046313"/>
            <a:ext cx="3847207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两类样本的中心在直线上的投影：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="" xmlns:a16="http://schemas.microsoft.com/office/drawing/2014/main" id="{F843EA69-B579-4877-B312-5099A401FC4B}"/>
              </a:ext>
            </a:extLst>
          </p:cNvPr>
          <p:cNvSpPr txBox="1"/>
          <p:nvPr/>
        </p:nvSpPr>
        <p:spPr>
          <a:xfrm>
            <a:off x="5467222" y="3046313"/>
            <a:ext cx="256480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</a:p>
        </p:txBody>
      </p:sp>
      <p:sp>
        <p:nvSpPr>
          <p:cNvPr id="27" name="TextBox 44">
            <a:extLst>
              <a:ext uri="{FF2B5EF4-FFF2-40B4-BE49-F238E27FC236}">
                <a16:creationId xmlns="" xmlns:a16="http://schemas.microsoft.com/office/drawing/2014/main" id="{ABB6A798-1C30-4568-AAFD-614FDE3673BE}"/>
              </a:ext>
            </a:extLst>
          </p:cNvPr>
          <p:cNvSpPr txBox="1"/>
          <p:nvPr/>
        </p:nvSpPr>
        <p:spPr>
          <a:xfrm>
            <a:off x="894588" y="3503513"/>
            <a:ext cx="2308324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两类样本的协方差：</a:t>
            </a:r>
          </a:p>
        </p:txBody>
      </p:sp>
      <p:sp>
        <p:nvSpPr>
          <p:cNvPr id="28" name="TextBox 45">
            <a:extLst>
              <a:ext uri="{FF2B5EF4-FFF2-40B4-BE49-F238E27FC236}">
                <a16:creationId xmlns="" xmlns:a16="http://schemas.microsoft.com/office/drawing/2014/main" id="{931DDAE8-9319-430F-B0CE-3F96B156392B}"/>
              </a:ext>
            </a:extLst>
          </p:cNvPr>
          <p:cNvSpPr txBox="1"/>
          <p:nvPr/>
        </p:nvSpPr>
        <p:spPr>
          <a:xfrm>
            <a:off x="4259834" y="3503513"/>
            <a:ext cx="256480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</a:p>
        </p:txBody>
      </p:sp>
      <p:sp>
        <p:nvSpPr>
          <p:cNvPr id="29" name="TextBox 46">
            <a:extLst>
              <a:ext uri="{FF2B5EF4-FFF2-40B4-BE49-F238E27FC236}">
                <a16:creationId xmlns="" xmlns:a16="http://schemas.microsoft.com/office/drawing/2014/main" id="{099C852F-9786-4B66-90E4-F929FEB40B92}"/>
              </a:ext>
            </a:extLst>
          </p:cNvPr>
          <p:cNvSpPr txBox="1"/>
          <p:nvPr/>
        </p:nvSpPr>
        <p:spPr>
          <a:xfrm>
            <a:off x="7385557" y="4209835"/>
            <a:ext cx="1128514" cy="75661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3"/>
              </a:lnSpc>
            </a:pPr>
            <a:r>
              <a:rPr lang="zh-CN" altLang="en-US" sz="2198" dirty="0">
                <a:solidFill>
                  <a:srgbClr val="000000"/>
                </a:solidFill>
                <a:latin typeface="微软雅黑"/>
              </a:rPr>
              <a:t>尽可能小</a:t>
            </a:r>
          </a:p>
          <a:p>
            <a:pPr>
              <a:lnSpc>
                <a:spcPts val="1000"/>
              </a:lnSpc>
            </a:pPr>
            <a:endParaRPr lang="zh-CN" altLang="en-US" sz="2198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2843"/>
              </a:lnSpc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尽可能大</a:t>
            </a:r>
          </a:p>
        </p:txBody>
      </p:sp>
      <p:sp>
        <p:nvSpPr>
          <p:cNvPr id="30" name="TextBox 47">
            <a:extLst>
              <a:ext uri="{FF2B5EF4-FFF2-40B4-BE49-F238E27FC236}">
                <a16:creationId xmlns="" xmlns:a16="http://schemas.microsoft.com/office/drawing/2014/main" id="{82000F53-C53F-4E8C-A5CC-57517B94154E}"/>
              </a:ext>
            </a:extLst>
          </p:cNvPr>
          <p:cNvSpPr txBox="1"/>
          <p:nvPr/>
        </p:nvSpPr>
        <p:spPr>
          <a:xfrm>
            <a:off x="526389" y="4187779"/>
            <a:ext cx="3738203" cy="13077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7"/>
              </a:lnSpc>
            </a:pPr>
            <a:r>
              <a:rPr lang="zh-CN" altLang="en-US" sz="2004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同类</a:t>
            </a:r>
            <a:r>
              <a:rPr lang="zh-CN" altLang="en-US" sz="2004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样例的投影点尽可能接近 </a:t>
            </a:r>
            <a:r>
              <a:rPr lang="zh-CN" altLang="en-US" sz="2198" dirty="0">
                <a:solidFill>
                  <a:srgbClr val="000000"/>
                </a:solidFill>
                <a:latin typeface="Wingdings"/>
              </a:rPr>
              <a:t></a:t>
            </a:r>
          </a:p>
          <a:p>
            <a:pPr>
              <a:lnSpc>
                <a:spcPts val="1000"/>
              </a:lnSpc>
            </a:pPr>
            <a:endParaRPr lang="zh-CN" altLang="en-US" sz="2198" dirty="0">
              <a:solidFill>
                <a:srgbClr val="000000"/>
              </a:solidFill>
              <a:latin typeface="Wingdings"/>
            </a:endParaRPr>
          </a:p>
          <a:p>
            <a:pPr>
              <a:lnSpc>
                <a:spcPts val="2843"/>
              </a:lnSpc>
            </a:pPr>
            <a:r>
              <a:rPr lang="zh-CN" altLang="en-US" sz="2004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异类</a:t>
            </a:r>
            <a:r>
              <a:rPr lang="zh-CN" altLang="en-US" sz="2004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样例的投影点尽可能远离 </a:t>
            </a:r>
            <a:r>
              <a:rPr lang="zh-CN" altLang="en-US" sz="2196" dirty="0">
                <a:solidFill>
                  <a:srgbClr val="000000"/>
                </a:solidFill>
                <a:latin typeface="Wingdings"/>
              </a:rPr>
              <a:t></a:t>
            </a:r>
          </a:p>
          <a:p>
            <a:pPr>
              <a:lnSpc>
                <a:spcPts val="1000"/>
              </a:lnSpc>
            </a:pPr>
            <a:endParaRPr lang="zh-CN" altLang="en-US" sz="2196" dirty="0">
              <a:solidFill>
                <a:srgbClr val="000000"/>
              </a:solidFill>
              <a:latin typeface="Wingdings"/>
            </a:endParaRPr>
          </a:p>
          <a:p>
            <a:pPr>
              <a:lnSpc>
                <a:spcPts val="1000"/>
              </a:lnSpc>
            </a:pPr>
            <a:endParaRPr lang="zh-CN" altLang="en-US" sz="2196" dirty="0">
              <a:solidFill>
                <a:srgbClr val="000000"/>
              </a:solidFill>
              <a:latin typeface="Wingdings"/>
            </a:endParaRPr>
          </a:p>
          <a:p>
            <a:pPr>
              <a:lnSpc>
                <a:spcPts val="1926"/>
              </a:lnSpc>
            </a:pPr>
            <a:r>
              <a:rPr lang="zh-CN" altLang="en-US" sz="2004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于是，变为最大化下式</a:t>
            </a:r>
          </a:p>
        </p:txBody>
      </p:sp>
      <p:graphicFrame>
        <p:nvGraphicFramePr>
          <p:cNvPr id="32" name="对象 31">
            <a:extLst>
              <a:ext uri="{FF2B5EF4-FFF2-40B4-BE49-F238E27FC236}">
                <a16:creationId xmlns="" xmlns:a16="http://schemas.microsoft.com/office/drawing/2014/main" id="{3FF92666-B21B-47C1-A305-CAAD43F448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46427"/>
              </p:ext>
            </p:extLst>
          </p:nvPr>
        </p:nvGraphicFramePr>
        <p:xfrm>
          <a:off x="5321300" y="2676525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" name="Equation" r:id="rId11" imgW="126720" imgH="190440" progId="Equation.DSMT4">
                  <p:embed/>
                </p:oleObj>
              </mc:Choice>
              <mc:Fallback>
                <p:oleObj name="Equation" r:id="rId11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21300" y="2676525"/>
                        <a:ext cx="1270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="" xmlns:a16="http://schemas.microsoft.com/office/drawing/2014/main" id="{7256E76B-C4D6-4C52-837D-C6DB8DE477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636751"/>
              </p:ext>
            </p:extLst>
          </p:nvPr>
        </p:nvGraphicFramePr>
        <p:xfrm>
          <a:off x="4316413" y="4060825"/>
          <a:ext cx="25765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" name="Equation" r:id="rId13" imgW="1231560" imgH="266400" progId="Equation.DSMT4">
                  <p:embed/>
                </p:oleObj>
              </mc:Choice>
              <mc:Fallback>
                <p:oleObj name="Equation" r:id="rId13" imgW="1231560" imgH="2664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="" xmlns:a16="http://schemas.microsoft.com/office/drawing/2014/main" id="{EF57166C-4109-4A79-BF1C-36279E78B8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16413" y="4060825"/>
                        <a:ext cx="2576512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="" xmlns:a16="http://schemas.microsoft.com/office/drawing/2014/main" id="{D6883310-3978-428C-A3DE-1040A684E1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444334"/>
              </p:ext>
            </p:extLst>
          </p:nvPr>
        </p:nvGraphicFramePr>
        <p:xfrm>
          <a:off x="4729163" y="4516438"/>
          <a:ext cx="20002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" name="Equation" r:id="rId15" imgW="965160" imgH="317160" progId="Equation.DSMT4">
                  <p:embed/>
                </p:oleObj>
              </mc:Choice>
              <mc:Fallback>
                <p:oleObj name="Equation" r:id="rId15" imgW="965160" imgH="31716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="" xmlns:a16="http://schemas.microsoft.com/office/drawing/2014/main" id="{7256E76B-C4D6-4C52-837D-C6DB8DE477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29163" y="4516438"/>
                        <a:ext cx="200025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="" xmlns:a16="http://schemas.microsoft.com/office/drawing/2014/main" id="{A8E67519-0C60-4A41-9447-3952F126AD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805290"/>
              </p:ext>
            </p:extLst>
          </p:nvPr>
        </p:nvGraphicFramePr>
        <p:xfrm>
          <a:off x="3074988" y="5243513"/>
          <a:ext cx="6451600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" name="Equation" r:id="rId17" imgW="3111480" imgH="558720" progId="Equation.DSMT4">
                  <p:embed/>
                </p:oleObj>
              </mc:Choice>
              <mc:Fallback>
                <p:oleObj name="Equation" r:id="rId17" imgW="3111480" imgH="55872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="" xmlns:a16="http://schemas.microsoft.com/office/drawing/2014/main" id="{D6883310-3978-428C-A3DE-1040A684E1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074988" y="5243513"/>
                        <a:ext cx="6451600" cy="1163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5510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01B16A18-4763-4F6E-A6BD-80CB39D8770A}"/>
              </a:ext>
            </a:extLst>
          </p:cNvPr>
          <p:cNvSpPr/>
          <p:nvPr/>
        </p:nvSpPr>
        <p:spPr>
          <a:xfrm>
            <a:off x="0" y="6395325"/>
            <a:ext cx="12192000" cy="462675"/>
          </a:xfrm>
          <a:prstGeom prst="rect">
            <a:avLst/>
          </a:prstGeom>
          <a:solidFill>
            <a:srgbClr val="1738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4C1F02A7-E20E-4205-B20F-D14C2779FB4B}"/>
              </a:ext>
            </a:extLst>
          </p:cNvPr>
          <p:cNvSpPr txBox="1"/>
          <p:nvPr/>
        </p:nvSpPr>
        <p:spPr>
          <a:xfrm>
            <a:off x="10565674" y="6396335"/>
            <a:ext cx="162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课程</a:t>
            </a:r>
            <a:r>
              <a:rPr lang="en-US" altLang="zh-CN" sz="2400" dirty="0">
                <a:solidFill>
                  <a:schemeClr val="bg1"/>
                </a:solidFill>
              </a:rPr>
              <a:t>2-17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任意多边形 1">
            <a:extLst>
              <a:ext uri="{FF2B5EF4-FFF2-40B4-BE49-F238E27FC236}">
                <a16:creationId xmlns="" xmlns:a16="http://schemas.microsoft.com/office/drawing/2014/main" id="{4BE1AA3B-B802-48F4-877A-BA04854E27E4}"/>
              </a:ext>
            </a:extLst>
          </p:cNvPr>
          <p:cNvSpPr/>
          <p:nvPr/>
        </p:nvSpPr>
        <p:spPr>
          <a:xfrm>
            <a:off x="2861310" y="2586989"/>
            <a:ext cx="647700" cy="345950"/>
          </a:xfrm>
          <a:custGeom>
            <a:avLst/>
            <a:gdLst/>
            <a:ahLst/>
            <a:cxnLst/>
            <a:rect l="0" t="0" r="0" b="0"/>
            <a:pathLst>
              <a:path w="647700" h="345950">
                <a:moveTo>
                  <a:pt x="0" y="172975"/>
                </a:moveTo>
                <a:cubicBezTo>
                  <a:pt x="0" y="77471"/>
                  <a:pt x="145034" y="0"/>
                  <a:pt x="323850" y="0"/>
                </a:cubicBezTo>
                <a:cubicBezTo>
                  <a:pt x="502666" y="0"/>
                  <a:pt x="647699" y="77471"/>
                  <a:pt x="647699" y="172975"/>
                </a:cubicBezTo>
                <a:cubicBezTo>
                  <a:pt x="647699" y="268478"/>
                  <a:pt x="502666" y="345949"/>
                  <a:pt x="323850" y="345949"/>
                </a:cubicBezTo>
                <a:cubicBezTo>
                  <a:pt x="145034" y="345949"/>
                  <a:pt x="0" y="268478"/>
                  <a:pt x="0" y="172975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2">
            <a:extLst>
              <a:ext uri="{FF2B5EF4-FFF2-40B4-BE49-F238E27FC236}">
                <a16:creationId xmlns="" xmlns:a16="http://schemas.microsoft.com/office/drawing/2014/main" id="{0503B0CF-6BEF-4831-AAA3-F61DFB137F4B}"/>
              </a:ext>
            </a:extLst>
          </p:cNvPr>
          <p:cNvSpPr/>
          <p:nvPr/>
        </p:nvSpPr>
        <p:spPr>
          <a:xfrm>
            <a:off x="5110734" y="2586989"/>
            <a:ext cx="646176" cy="345950"/>
          </a:xfrm>
          <a:custGeom>
            <a:avLst/>
            <a:gdLst/>
            <a:ahLst/>
            <a:cxnLst/>
            <a:rect l="0" t="0" r="0" b="0"/>
            <a:pathLst>
              <a:path w="646176" h="345950">
                <a:moveTo>
                  <a:pt x="0" y="172975"/>
                </a:moveTo>
                <a:cubicBezTo>
                  <a:pt x="0" y="77471"/>
                  <a:pt x="144652" y="0"/>
                  <a:pt x="323087" y="0"/>
                </a:cubicBezTo>
                <a:cubicBezTo>
                  <a:pt x="501523" y="0"/>
                  <a:pt x="646175" y="77471"/>
                  <a:pt x="646175" y="172975"/>
                </a:cubicBezTo>
                <a:cubicBezTo>
                  <a:pt x="646175" y="268478"/>
                  <a:pt x="501523" y="345949"/>
                  <a:pt x="323087" y="345949"/>
                </a:cubicBezTo>
                <a:cubicBezTo>
                  <a:pt x="144652" y="345949"/>
                  <a:pt x="0" y="268478"/>
                  <a:pt x="0" y="172975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ws_D669.tmp">
            <a:extLst>
              <a:ext uri="{FF2B5EF4-FFF2-40B4-BE49-F238E27FC236}">
                <a16:creationId xmlns="" xmlns:a16="http://schemas.microsoft.com/office/drawing/2014/main" id="{B258A1D6-1831-439B-BDE2-39E8639C2A10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2232" y="1661491"/>
            <a:ext cx="8001000" cy="4610100"/>
          </a:xfrm>
          <a:prstGeom prst="rect">
            <a:avLst/>
          </a:prstGeom>
        </p:spPr>
      </p:pic>
      <p:sp>
        <p:nvSpPr>
          <p:cNvPr id="10" name="TextBox 27">
            <a:extLst>
              <a:ext uri="{FF2B5EF4-FFF2-40B4-BE49-F238E27FC236}">
                <a16:creationId xmlns="" xmlns:a16="http://schemas.microsoft.com/office/drawing/2014/main" id="{629C2E60-1B74-42BF-B69E-3E8B8FE5569D}"/>
              </a:ext>
            </a:extLst>
          </p:cNvPr>
          <p:cNvSpPr txBox="1"/>
          <p:nvPr/>
        </p:nvSpPr>
        <p:spPr>
          <a:xfrm>
            <a:off x="232401" y="1454495"/>
            <a:ext cx="2462213" cy="12054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4"/>
              </a:lnSpc>
            </a:pPr>
            <a:r>
              <a:rPr lang="zh-CN" altLang="en-US" sz="1596" dirty="0">
                <a:latin typeface="黑体" panose="02010609060101010101" pitchFamily="49" charset="-122"/>
                <a:ea typeface="黑体" panose="02010609060101010101" pitchFamily="49" charset="-122"/>
              </a:rPr>
              <a:t>训练</a:t>
            </a:r>
            <a:r>
              <a:rPr lang="en-US" altLang="zh-CN" sz="1596" dirty="0">
                <a:latin typeface="黑体" panose="02010609060101010101" pitchFamily="49" charset="-122"/>
                <a:ea typeface="黑体" panose="02010609060101010101" pitchFamily="49" charset="-122"/>
              </a:rPr>
              <a:t>N(N-1)/2</a:t>
            </a:r>
            <a:r>
              <a:rPr lang="zh-CN" altLang="en-US" sz="1596" dirty="0">
                <a:latin typeface="黑体" panose="02010609060101010101" pitchFamily="49" charset="-122"/>
                <a:ea typeface="黑体" panose="02010609060101010101" pitchFamily="49" charset="-122"/>
              </a:rPr>
              <a:t>个分类器，</a:t>
            </a:r>
          </a:p>
          <a:p>
            <a:pPr>
              <a:lnSpc>
                <a:spcPts val="1815"/>
              </a:lnSpc>
            </a:pPr>
            <a:r>
              <a:rPr lang="zh-CN" altLang="en-US" sz="1596" dirty="0">
                <a:latin typeface="黑体" panose="02010609060101010101" pitchFamily="49" charset="-122"/>
                <a:ea typeface="黑体" panose="02010609060101010101" pitchFamily="49" charset="-122"/>
              </a:rPr>
              <a:t>存储开销和测试时间开销大</a:t>
            </a:r>
            <a:endParaRPr lang="en-US" altLang="zh-CN" sz="1596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815"/>
              </a:lnSpc>
            </a:pPr>
            <a:endParaRPr lang="zh-CN" altLang="en-US" sz="1596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980"/>
              </a:lnSpc>
            </a:pPr>
            <a:r>
              <a:rPr lang="zh-CN" altLang="en-US" sz="1596" dirty="0">
                <a:latin typeface="黑体" panose="02010609060101010101" pitchFamily="49" charset="-122"/>
                <a:ea typeface="黑体" panose="02010609060101010101" pitchFamily="49" charset="-122"/>
              </a:rPr>
              <a:t>训练只用</a:t>
            </a:r>
            <a:r>
              <a:rPr lang="zh-CN" altLang="en-US" sz="1596" b="1" dirty="0">
                <a:latin typeface="黑体" panose="02010609060101010101" pitchFamily="49" charset="-122"/>
                <a:ea typeface="黑体" panose="02010609060101010101" pitchFamily="49" charset="-122"/>
              </a:rPr>
              <a:t>两个类</a:t>
            </a:r>
            <a:r>
              <a:rPr lang="zh-CN" altLang="en-US" sz="1596" dirty="0">
                <a:latin typeface="黑体" panose="02010609060101010101" pitchFamily="49" charset="-122"/>
                <a:ea typeface="黑体" panose="02010609060101010101" pitchFamily="49" charset="-122"/>
              </a:rPr>
              <a:t>的样例，</a:t>
            </a:r>
          </a:p>
          <a:p>
            <a:pPr>
              <a:lnSpc>
                <a:spcPts val="1860"/>
              </a:lnSpc>
            </a:pPr>
            <a:r>
              <a:rPr lang="zh-CN" altLang="en-US" sz="1598" dirty="0">
                <a:latin typeface="黑体" panose="02010609060101010101" pitchFamily="49" charset="-122"/>
                <a:ea typeface="黑体" panose="02010609060101010101" pitchFamily="49" charset="-122"/>
              </a:rPr>
              <a:t>训练时间短</a:t>
            </a:r>
          </a:p>
        </p:txBody>
      </p:sp>
      <p:sp>
        <p:nvSpPr>
          <p:cNvPr id="12" name="TextBox 29">
            <a:extLst>
              <a:ext uri="{FF2B5EF4-FFF2-40B4-BE49-F238E27FC236}">
                <a16:creationId xmlns="" xmlns:a16="http://schemas.microsoft.com/office/drawing/2014/main" id="{0A90496D-96AA-46CB-8E4E-9748D67873E9}"/>
              </a:ext>
            </a:extLst>
          </p:cNvPr>
          <p:cNvSpPr txBox="1"/>
          <p:nvPr/>
        </p:nvSpPr>
        <p:spPr>
          <a:xfrm>
            <a:off x="6516562" y="1542003"/>
            <a:ext cx="2257028" cy="12054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4"/>
              </a:lnSpc>
            </a:pPr>
            <a:r>
              <a:rPr lang="zh-CN" altLang="en-US" sz="1596" dirty="0">
                <a:latin typeface="黑体" panose="02010609060101010101" pitchFamily="49" charset="-122"/>
                <a:ea typeface="黑体" panose="02010609060101010101" pitchFamily="49" charset="-122"/>
              </a:rPr>
              <a:t>训练</a:t>
            </a:r>
            <a:r>
              <a:rPr lang="en-US" altLang="zh-CN" sz="1596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1596" dirty="0">
                <a:latin typeface="黑体" panose="02010609060101010101" pitchFamily="49" charset="-122"/>
                <a:ea typeface="黑体" panose="02010609060101010101" pitchFamily="49" charset="-122"/>
              </a:rPr>
              <a:t>个分类器，存储</a:t>
            </a:r>
          </a:p>
          <a:p>
            <a:pPr>
              <a:lnSpc>
                <a:spcPts val="1815"/>
              </a:lnSpc>
            </a:pPr>
            <a:r>
              <a:rPr lang="zh-CN" altLang="en-US" sz="1596" dirty="0">
                <a:latin typeface="黑体" panose="02010609060101010101" pitchFamily="49" charset="-122"/>
                <a:ea typeface="黑体" panose="02010609060101010101" pitchFamily="49" charset="-122"/>
              </a:rPr>
              <a:t>开销和测试时间小</a:t>
            </a:r>
            <a:endParaRPr lang="en-US" altLang="zh-CN" sz="1596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815"/>
              </a:lnSpc>
            </a:pPr>
            <a:endParaRPr lang="zh-CN" altLang="en-US" sz="1596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980"/>
              </a:lnSpc>
            </a:pPr>
            <a:r>
              <a:rPr lang="zh-CN" altLang="en-US" sz="1596" dirty="0">
                <a:latin typeface="黑体" panose="02010609060101010101" pitchFamily="49" charset="-122"/>
                <a:ea typeface="黑体" panose="02010609060101010101" pitchFamily="49" charset="-122"/>
              </a:rPr>
              <a:t>训练用到全部训练样例，</a:t>
            </a:r>
          </a:p>
          <a:p>
            <a:pPr>
              <a:lnSpc>
                <a:spcPts val="1860"/>
              </a:lnSpc>
            </a:pPr>
            <a:r>
              <a:rPr lang="zh-CN" altLang="en-US" sz="1596" dirty="0">
                <a:latin typeface="黑体" panose="02010609060101010101" pitchFamily="49" charset="-122"/>
                <a:ea typeface="黑体" panose="02010609060101010101" pitchFamily="49" charset="-122"/>
              </a:rPr>
              <a:t>训练时间长</a:t>
            </a:r>
          </a:p>
        </p:txBody>
      </p:sp>
      <p:sp>
        <p:nvSpPr>
          <p:cNvPr id="13" name="TextBox 30">
            <a:extLst>
              <a:ext uri="{FF2B5EF4-FFF2-40B4-BE49-F238E27FC236}">
                <a16:creationId xmlns="" xmlns:a16="http://schemas.microsoft.com/office/drawing/2014/main" id="{DCCF1971-8B33-437C-A718-B61F67AED414}"/>
              </a:ext>
            </a:extLst>
          </p:cNvPr>
          <p:cNvSpPr txBox="1"/>
          <p:nvPr/>
        </p:nvSpPr>
        <p:spPr>
          <a:xfrm>
            <a:off x="160518" y="795548"/>
            <a:ext cx="7694414" cy="36888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046"/>
              </a:lnSpc>
              <a:buClrTx/>
              <a:buSzTx/>
              <a:buNone/>
              <a:tabLst>
                <a:tab pos="241300" algn="l"/>
              </a:tabLst>
              <a:defRPr/>
            </a:pPr>
            <a:r>
              <a:rPr lang="zh-CN" altLang="en-US" sz="2402" dirty="0">
                <a:solidFill>
                  <a:srgbClr val="000000"/>
                </a:solidFill>
                <a:latin typeface="微软雅黑"/>
              </a:rPr>
              <a:t>拆解法：将一个多分类任务</a:t>
            </a:r>
            <a:r>
              <a:rPr lang="zh-CN" altLang="en-US" sz="2402" dirty="0">
                <a:solidFill>
                  <a:srgbClr val="FF0000"/>
                </a:solidFill>
                <a:latin typeface="微软雅黑"/>
              </a:rPr>
              <a:t>拆分</a:t>
            </a:r>
            <a:r>
              <a:rPr lang="zh-CN" altLang="en-US" sz="2402" dirty="0">
                <a:solidFill>
                  <a:srgbClr val="000000"/>
                </a:solidFill>
                <a:latin typeface="微软雅黑"/>
              </a:rPr>
              <a:t>为若干个</a:t>
            </a:r>
            <a:r>
              <a:rPr lang="zh-CN" altLang="en-US" sz="2402" dirty="0">
                <a:solidFill>
                  <a:srgbClr val="FF0000"/>
                </a:solidFill>
                <a:latin typeface="微软雅黑"/>
              </a:rPr>
              <a:t>二分类</a:t>
            </a:r>
            <a:r>
              <a:rPr lang="zh-CN" altLang="en-US" sz="2402" dirty="0">
                <a:solidFill>
                  <a:srgbClr val="000000"/>
                </a:solidFill>
                <a:latin typeface="微软雅黑"/>
              </a:rPr>
              <a:t>任务求解</a:t>
            </a:r>
          </a:p>
        </p:txBody>
      </p:sp>
      <p:sp>
        <p:nvSpPr>
          <p:cNvPr id="14" name="TextBox 31">
            <a:extLst>
              <a:ext uri="{FF2B5EF4-FFF2-40B4-BE49-F238E27FC236}">
                <a16:creationId xmlns="" xmlns:a16="http://schemas.microsoft.com/office/drawing/2014/main" id="{CEAC3561-9C4B-4322-A3CE-8665909EA46B}"/>
              </a:ext>
            </a:extLst>
          </p:cNvPr>
          <p:cNvSpPr txBox="1"/>
          <p:nvPr/>
        </p:nvSpPr>
        <p:spPr>
          <a:xfrm>
            <a:off x="4832723" y="5832818"/>
            <a:ext cx="6546114" cy="2498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8"/>
              </a:lnSpc>
              <a:buClrTx/>
              <a:buSzTx/>
              <a:buNone/>
              <a:tabLst>
                <a:tab pos="419100" algn="l"/>
              </a:tabLst>
              <a:defRPr/>
            </a:pPr>
            <a:r>
              <a:rPr lang="zh-CN" altLang="en-US" sz="2006" dirty="0">
                <a:latin typeface="黑体" panose="02010609060101010101" pitchFamily="49" charset="-122"/>
                <a:ea typeface="黑体" panose="02010609060101010101" pitchFamily="49" charset="-122"/>
              </a:rPr>
              <a:t>预测性能取决于具体数据分布，</a:t>
            </a:r>
            <a:r>
              <a:rPr lang="zh-CN" altLang="en-US" sz="2004" dirty="0">
                <a:latin typeface="黑体" panose="02010609060101010101" pitchFamily="49" charset="-122"/>
                <a:ea typeface="黑体" panose="02010609060101010101" pitchFamily="49" charset="-122"/>
              </a:rPr>
              <a:t>多数情况下两者相近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81AC0AE6-45AC-4255-813D-5243701A4763}"/>
              </a:ext>
            </a:extLst>
          </p:cNvPr>
          <p:cNvSpPr txBox="1"/>
          <p:nvPr/>
        </p:nvSpPr>
        <p:spPr>
          <a:xfrm>
            <a:off x="160518" y="204175"/>
            <a:ext cx="2249557" cy="467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09"/>
              </a:lnSpc>
              <a:tabLst>
                <a:tab pos="304800" algn="l"/>
                <a:tab pos="673100" algn="l"/>
              </a:tabLst>
              <a:defRPr/>
            </a:pPr>
            <a:r>
              <a:rPr lang="zh-CN" altLang="en-US" sz="2800" b="1" dirty="0">
                <a:latin typeface="+mn-ea"/>
                <a:cs typeface="+mj-cs"/>
              </a:rPr>
              <a:t>多分类学习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3849758A-73DC-4532-8E5D-9CD166A73D30}"/>
              </a:ext>
            </a:extLst>
          </p:cNvPr>
          <p:cNvSpPr txBox="1"/>
          <p:nvPr/>
        </p:nvSpPr>
        <p:spPr>
          <a:xfrm>
            <a:off x="160518" y="1410741"/>
            <a:ext cx="2531039" cy="129296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51F677E7-3C2E-4770-B326-B7AEC4F8335D}"/>
              </a:ext>
            </a:extLst>
          </p:cNvPr>
          <p:cNvSpPr txBox="1"/>
          <p:nvPr/>
        </p:nvSpPr>
        <p:spPr>
          <a:xfrm>
            <a:off x="6379556" y="1510291"/>
            <a:ext cx="2531039" cy="129296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6915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1">
            <a:extLst>
              <a:ext uri="{FF2B5EF4-FFF2-40B4-BE49-F238E27FC236}">
                <a16:creationId xmlns="" xmlns:a16="http://schemas.microsoft.com/office/drawing/2014/main" id="{B61C706D-14E6-4C46-BCA0-555553A632CE}"/>
              </a:ext>
            </a:extLst>
          </p:cNvPr>
          <p:cNvSpPr/>
          <p:nvPr/>
        </p:nvSpPr>
        <p:spPr>
          <a:xfrm>
            <a:off x="326897" y="2649479"/>
            <a:ext cx="2982469" cy="347473"/>
          </a:xfrm>
          <a:custGeom>
            <a:avLst/>
            <a:gdLst/>
            <a:ahLst/>
            <a:cxnLst/>
            <a:rect l="0" t="0" r="0" b="0"/>
            <a:pathLst>
              <a:path w="2982469" h="347473">
                <a:moveTo>
                  <a:pt x="0" y="347472"/>
                </a:moveTo>
                <a:lnTo>
                  <a:pt x="2982468" y="347472"/>
                </a:lnTo>
                <a:lnTo>
                  <a:pt x="29824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2">
            <a:extLst>
              <a:ext uri="{FF2B5EF4-FFF2-40B4-BE49-F238E27FC236}">
                <a16:creationId xmlns="" xmlns:a16="http://schemas.microsoft.com/office/drawing/2014/main" id="{8C017748-E224-4F11-91B6-D7FE0589FA2D}"/>
              </a:ext>
            </a:extLst>
          </p:cNvPr>
          <p:cNvSpPr/>
          <p:nvPr/>
        </p:nvSpPr>
        <p:spPr>
          <a:xfrm>
            <a:off x="326897" y="3356992"/>
            <a:ext cx="2982469" cy="454154"/>
          </a:xfrm>
          <a:custGeom>
            <a:avLst/>
            <a:gdLst/>
            <a:ahLst/>
            <a:cxnLst/>
            <a:rect l="0" t="0" r="0" b="0"/>
            <a:pathLst>
              <a:path w="2982469" h="454154">
                <a:moveTo>
                  <a:pt x="0" y="454153"/>
                </a:moveTo>
                <a:lnTo>
                  <a:pt x="2982468" y="454153"/>
                </a:lnTo>
                <a:lnTo>
                  <a:pt x="29824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ws_DF72.tmp">
            <a:extLst>
              <a:ext uri="{FF2B5EF4-FFF2-40B4-BE49-F238E27FC236}">
                <a16:creationId xmlns="" xmlns:a16="http://schemas.microsoft.com/office/drawing/2014/main" id="{F46C945A-AD3B-49BD-8739-0BB909FBCA99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500" y="1230796"/>
            <a:ext cx="3835400" cy="3073400"/>
          </a:xfrm>
          <a:prstGeom prst="rect">
            <a:avLst/>
          </a:prstGeom>
        </p:spPr>
      </p:pic>
      <p:pic>
        <p:nvPicPr>
          <p:cNvPr id="7" name="图片 6" descr="ws_DF73.tmp">
            <a:extLst>
              <a:ext uri="{FF2B5EF4-FFF2-40B4-BE49-F238E27FC236}">
                <a16:creationId xmlns="" xmlns:a16="http://schemas.microsoft.com/office/drawing/2014/main" id="{88BBB068-E6D2-4D6E-8B18-A001285D7651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53625" y="1624496"/>
            <a:ext cx="4330700" cy="2679700"/>
          </a:xfrm>
          <a:prstGeom prst="rect">
            <a:avLst/>
          </a:prstGeom>
        </p:spPr>
      </p:pic>
      <p:sp>
        <p:nvSpPr>
          <p:cNvPr id="8" name="TextBox 27">
            <a:extLst>
              <a:ext uri="{FF2B5EF4-FFF2-40B4-BE49-F238E27FC236}">
                <a16:creationId xmlns="" xmlns:a16="http://schemas.microsoft.com/office/drawing/2014/main" id="{9CCD8DB9-9AB3-46C0-9AF4-9AC26CA7AB5D}"/>
              </a:ext>
            </a:extLst>
          </p:cNvPr>
          <p:cNvSpPr txBox="1"/>
          <p:nvPr/>
        </p:nvSpPr>
        <p:spPr>
          <a:xfrm>
            <a:off x="326897" y="476664"/>
            <a:ext cx="1795363" cy="3556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800" b="1" dirty="0">
                <a:latin typeface="+mn-ea"/>
                <a:cs typeface="+mj-cs"/>
              </a:rPr>
              <a:t>纠错输出码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="" xmlns:a16="http://schemas.microsoft.com/office/drawing/2014/main" id="{D5FE9EE4-9483-4676-A739-190CCF10DE5D}"/>
              </a:ext>
            </a:extLst>
          </p:cNvPr>
          <p:cNvSpPr txBox="1"/>
          <p:nvPr/>
        </p:nvSpPr>
        <p:spPr>
          <a:xfrm>
            <a:off x="458224" y="4945815"/>
            <a:ext cx="11275552" cy="10799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35"/>
              </a:lnSpc>
              <a:buClrTx/>
              <a:buSzTx/>
              <a:buNone/>
              <a:tabLst>
                <a:tab pos="2794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•  ECOC</a:t>
            </a:r>
            <a:r>
              <a:rPr lang="zh-CN" altLang="en-US" sz="2004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编码对分类器错误有一定</a:t>
            </a:r>
            <a:r>
              <a:rPr lang="zh-CN" altLang="en-US" sz="2004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容忍</a:t>
            </a:r>
            <a:r>
              <a:rPr lang="zh-CN" altLang="en-US" sz="2004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004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修正</a:t>
            </a:r>
            <a:r>
              <a:rPr lang="zh-CN" altLang="en-US" sz="2004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能力，编码越长、纠错能力越强</a:t>
            </a:r>
            <a:endParaRPr lang="en-US" altLang="zh-CN" sz="2004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defTabSz="914400" eaLnBrk="1" fontAlgn="auto" latinLnBrk="0" hangingPunct="1">
              <a:lnSpc>
                <a:spcPts val="2435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defTabSz="914400" eaLnBrk="1" fontAlgn="auto" latinLnBrk="0" hangingPunct="1">
              <a:lnSpc>
                <a:spcPts val="2801"/>
              </a:lnSpc>
              <a:buClrTx/>
              <a:buSzTx/>
              <a:buNone/>
              <a:tabLst>
                <a:tab pos="2794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•  </a:t>
            </a:r>
            <a:r>
              <a:rPr lang="zh-CN" altLang="en-US" sz="2004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对同等长度的编码，理论上来说，任意两个类别之间的编码距离越</a:t>
            </a:r>
            <a:r>
              <a:rPr lang="zh-CN" altLang="en-US" sz="2004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远</a:t>
            </a:r>
            <a:r>
              <a:rPr lang="zh-CN" altLang="en-US" sz="2004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，则纠错能力越强</a:t>
            </a:r>
          </a:p>
        </p:txBody>
      </p:sp>
      <p:sp>
        <p:nvSpPr>
          <p:cNvPr id="12" name="TextBox 31">
            <a:extLst>
              <a:ext uri="{FF2B5EF4-FFF2-40B4-BE49-F238E27FC236}">
                <a16:creationId xmlns="" xmlns:a16="http://schemas.microsoft.com/office/drawing/2014/main" id="{C243A204-7FBB-41AC-A109-0D98615436E4}"/>
              </a:ext>
            </a:extLst>
          </p:cNvPr>
          <p:cNvSpPr txBox="1"/>
          <p:nvPr/>
        </p:nvSpPr>
        <p:spPr>
          <a:xfrm>
            <a:off x="3538634" y="2627620"/>
            <a:ext cx="745342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3" name="TextBox 32">
            <a:extLst>
              <a:ext uri="{FF2B5EF4-FFF2-40B4-BE49-F238E27FC236}">
                <a16:creationId xmlns="" xmlns:a16="http://schemas.microsoft.com/office/drawing/2014/main" id="{2DA33161-5F8C-4395-A419-5AE5D89417A4}"/>
              </a:ext>
            </a:extLst>
          </p:cNvPr>
          <p:cNvSpPr txBox="1"/>
          <p:nvPr/>
        </p:nvSpPr>
        <p:spPr>
          <a:xfrm>
            <a:off x="8050032" y="2220703"/>
            <a:ext cx="745342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18420F79-F972-4B63-A9B4-A140A3606E8D}"/>
              </a:ext>
            </a:extLst>
          </p:cNvPr>
          <p:cNvSpPr/>
          <p:nvPr/>
        </p:nvSpPr>
        <p:spPr>
          <a:xfrm>
            <a:off x="4521640" y="128306"/>
            <a:ext cx="70567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计算海明距离的一种方法，就是对两个位串进行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异或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err="1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xor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）运算，并计算出异或运算结果中</a:t>
            </a:r>
            <a:r>
              <a:rPr lang="en-US" altLang="zh-CN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的个数。例如</a:t>
            </a:r>
            <a:r>
              <a:rPr lang="en-US" altLang="zh-CN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110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011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这两个位串，对它们进行异或运算，其结果是：</a:t>
            </a:r>
            <a:r>
              <a:rPr lang="en-US" altLang="zh-CN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110⊕011=101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，异或结果中含有两个</a:t>
            </a:r>
            <a:r>
              <a:rPr lang="en-US" altLang="zh-CN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，因此</a:t>
            </a:r>
            <a:r>
              <a:rPr lang="en-US" altLang="zh-CN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110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011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之间的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海明距离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就等于</a:t>
            </a:r>
            <a:r>
              <a:rPr lang="en-US" altLang="zh-CN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b="0" i="0" dirty="0"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69F7A0CD-C1CE-45D9-93D9-0F92DCB16CC8}"/>
              </a:ext>
            </a:extLst>
          </p:cNvPr>
          <p:cNvSpPr/>
          <p:nvPr/>
        </p:nvSpPr>
        <p:spPr>
          <a:xfrm>
            <a:off x="0" y="6395325"/>
            <a:ext cx="12192000" cy="462675"/>
          </a:xfrm>
          <a:prstGeom prst="rect">
            <a:avLst/>
          </a:prstGeom>
          <a:solidFill>
            <a:srgbClr val="1738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4E972C2F-5053-42EE-B8B7-8D077E141F87}"/>
              </a:ext>
            </a:extLst>
          </p:cNvPr>
          <p:cNvSpPr txBox="1"/>
          <p:nvPr/>
        </p:nvSpPr>
        <p:spPr>
          <a:xfrm>
            <a:off x="10565674" y="6396335"/>
            <a:ext cx="162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课程</a:t>
            </a:r>
            <a:r>
              <a:rPr lang="en-US" altLang="zh-CN" sz="2400" dirty="0">
                <a:solidFill>
                  <a:schemeClr val="bg1"/>
                </a:solidFill>
              </a:rPr>
              <a:t>2-19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40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D1F4A8EA-EB32-43DC-9C01-E130BFCF216E}"/>
              </a:ext>
            </a:extLst>
          </p:cNvPr>
          <p:cNvGrpSpPr/>
          <p:nvPr/>
        </p:nvGrpSpPr>
        <p:grpSpPr>
          <a:xfrm>
            <a:off x="0" y="6395324"/>
            <a:ext cx="12192000" cy="462675"/>
            <a:chOff x="0" y="6395325"/>
            <a:chExt cx="12192000" cy="462675"/>
          </a:xfrm>
        </p:grpSpPr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EBCC08E1-7824-4BFE-88A9-00904463E426}"/>
                </a:ext>
              </a:extLst>
            </p:cNvPr>
            <p:cNvSpPr/>
            <p:nvPr/>
          </p:nvSpPr>
          <p:spPr>
            <a:xfrm>
              <a:off x="0" y="6395325"/>
              <a:ext cx="12192000" cy="462675"/>
            </a:xfrm>
            <a:prstGeom prst="rect">
              <a:avLst/>
            </a:prstGeom>
            <a:solidFill>
              <a:srgbClr val="17388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9E12DDAE-E53A-4DC4-BFAD-199E484A384A}"/>
                </a:ext>
              </a:extLst>
            </p:cNvPr>
            <p:cNvSpPr txBox="1"/>
            <p:nvPr/>
          </p:nvSpPr>
          <p:spPr>
            <a:xfrm>
              <a:off x="10565674" y="6396335"/>
              <a:ext cx="1626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</a:rPr>
                <a:t>课程</a:t>
              </a:r>
              <a:r>
                <a:rPr lang="en-US" altLang="zh-CN" sz="2400" dirty="0">
                  <a:solidFill>
                    <a:schemeClr val="bg1"/>
                  </a:solidFill>
                </a:rPr>
                <a:t>2-20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E3B04644-0FCA-4089-882F-E1A7D51E307B}"/>
              </a:ext>
            </a:extLst>
          </p:cNvPr>
          <p:cNvSpPr txBox="1"/>
          <p:nvPr/>
        </p:nvSpPr>
        <p:spPr>
          <a:xfrm>
            <a:off x="349611" y="193865"/>
            <a:ext cx="11363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作业一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使用线性模型实现餐厅利润和房屋价格的预测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15A5DE3E-BDC9-4B99-ABB1-2B3CB66139A8}"/>
              </a:ext>
            </a:extLst>
          </p:cNvPr>
          <p:cNvSpPr txBox="1"/>
          <p:nvPr/>
        </p:nvSpPr>
        <p:spPr>
          <a:xfrm>
            <a:off x="1250656" y="778640"/>
            <a:ext cx="10415376" cy="222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推荐编程环境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altLang="zh-CN" sz="2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Anaconda+Jupyter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notebook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安装教程：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sz="2400" dirty="0">
                <a:solidFill>
                  <a:srgbClr val="121212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点这</a:t>
            </a:r>
            <a:endParaRPr lang="en-US" altLang="zh-CN" sz="2400" dirty="0">
              <a:solidFill>
                <a:srgbClr val="12121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卡车利润问题为一元线性回归，房屋价格预测为多元线性回归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实现数据以及预测函数的可视化，并展示预测结果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3E1EE306-A868-41A9-BA28-D0786879A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656" y="3000402"/>
            <a:ext cx="4004924" cy="268112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6FBB4389-A2DC-47E1-A942-118361E67EE6}"/>
              </a:ext>
            </a:extLst>
          </p:cNvPr>
          <p:cNvSpPr txBox="1"/>
          <p:nvPr/>
        </p:nvSpPr>
        <p:spPr>
          <a:xfrm>
            <a:off x="2286002" y="5740806"/>
            <a:ext cx="24813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城市人口和利润关系图</a:t>
            </a:r>
            <a:endParaRPr lang="zh-CN" altLang="en-US" sz="1600" dirty="0"/>
          </a:p>
        </p:txBody>
      </p:sp>
      <p:graphicFrame>
        <p:nvGraphicFramePr>
          <p:cNvPr id="8" name="表格 9">
            <a:extLst>
              <a:ext uri="{FF2B5EF4-FFF2-40B4-BE49-F238E27FC236}">
                <a16:creationId xmlns="" xmlns:a16="http://schemas.microsoft.com/office/drawing/2014/main" id="{2212F7C7-8FF4-4B20-AEFA-7449B92F3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805655"/>
              </p:ext>
            </p:extLst>
          </p:nvPr>
        </p:nvGraphicFramePr>
        <p:xfrm>
          <a:off x="5799713" y="3080735"/>
          <a:ext cx="5579124" cy="244117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4781">
                  <a:extLst>
                    <a:ext uri="{9D8B030D-6E8A-4147-A177-3AD203B41FA5}">
                      <a16:colId xmlns="" xmlns:a16="http://schemas.microsoft.com/office/drawing/2014/main" val="858931091"/>
                    </a:ext>
                  </a:extLst>
                </a:gridCol>
                <a:gridCol w="1394781">
                  <a:extLst>
                    <a:ext uri="{9D8B030D-6E8A-4147-A177-3AD203B41FA5}">
                      <a16:colId xmlns="" xmlns:a16="http://schemas.microsoft.com/office/drawing/2014/main" val="421309576"/>
                    </a:ext>
                  </a:extLst>
                </a:gridCol>
                <a:gridCol w="1394781">
                  <a:extLst>
                    <a:ext uri="{9D8B030D-6E8A-4147-A177-3AD203B41FA5}">
                      <a16:colId xmlns="" xmlns:a16="http://schemas.microsoft.com/office/drawing/2014/main" val="725453964"/>
                    </a:ext>
                  </a:extLst>
                </a:gridCol>
                <a:gridCol w="1394781">
                  <a:extLst>
                    <a:ext uri="{9D8B030D-6E8A-4147-A177-3AD203B41FA5}">
                      <a16:colId xmlns="" xmlns:a16="http://schemas.microsoft.com/office/drawing/2014/main" val="3583419680"/>
                    </a:ext>
                  </a:extLst>
                </a:gridCol>
              </a:tblGrid>
              <a:tr h="4882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房屋序号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房屋面积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卧室数量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成交价格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42981451"/>
                  </a:ext>
                </a:extLst>
              </a:tr>
              <a:tr h="4882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399900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39400926"/>
                  </a:ext>
                </a:extLst>
              </a:tr>
              <a:tr h="4882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329900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21987635"/>
                  </a:ext>
                </a:extLst>
              </a:tr>
              <a:tr h="4882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369000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1403806"/>
                  </a:ext>
                </a:extLst>
              </a:tr>
              <a:tr h="4882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232000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85754329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491C4F8B-373F-4D50-9865-9E63C960B345}"/>
              </a:ext>
            </a:extLst>
          </p:cNvPr>
          <p:cNvSpPr txBox="1"/>
          <p:nvPr/>
        </p:nvSpPr>
        <p:spPr>
          <a:xfrm>
            <a:off x="7464344" y="5740806"/>
            <a:ext cx="22498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数据集二部分样本展示</a:t>
            </a:r>
          </a:p>
        </p:txBody>
      </p:sp>
    </p:spTree>
    <p:extLst>
      <p:ext uri="{BB962C8B-B14F-4D97-AF65-F5344CB8AC3E}">
        <p14:creationId xmlns:p14="http://schemas.microsoft.com/office/powerpoint/2010/main" val="346678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585" y="88894"/>
            <a:ext cx="10515600" cy="442270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基本形式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0416" y="583660"/>
            <a:ext cx="11256885" cy="214744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问题描述：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给定由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个属性描述的示例               ，其中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在第</a:t>
            </a:r>
            <a:r>
              <a:rPr lang="en-US" altLang="zh-CN" sz="2400" i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个属性上的取值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线性模型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Linear model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试图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学得一个通过属性的线性组合来进行预测的函数，即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其向量形式为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B51E55DA-9B0A-4C55-AE97-2EBDD0397601}"/>
              </a:ext>
            </a:extLst>
          </p:cNvPr>
          <p:cNvSpPr/>
          <p:nvPr/>
        </p:nvSpPr>
        <p:spPr>
          <a:xfrm>
            <a:off x="0" y="6395325"/>
            <a:ext cx="12192000" cy="462675"/>
          </a:xfrm>
          <a:prstGeom prst="rect">
            <a:avLst/>
          </a:prstGeom>
          <a:solidFill>
            <a:srgbClr val="1738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F855658F-F6E8-4409-ADDA-7223B33BE25A}"/>
              </a:ext>
            </a:extLst>
          </p:cNvPr>
          <p:cNvSpPr txBox="1"/>
          <p:nvPr/>
        </p:nvSpPr>
        <p:spPr>
          <a:xfrm>
            <a:off x="10565674" y="6396335"/>
            <a:ext cx="162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课程</a:t>
            </a:r>
            <a:r>
              <a:rPr lang="en-US" altLang="zh-CN" sz="2400" dirty="0">
                <a:solidFill>
                  <a:schemeClr val="bg1"/>
                </a:solidFill>
              </a:rPr>
              <a:t>2-2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B1EFC329-65B1-4B6F-BA54-29690D28D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12" y="2969634"/>
            <a:ext cx="4572396" cy="289585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E7AF0B8C-D8DB-4D51-B4C8-342CA4F6B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494" y="3068768"/>
            <a:ext cx="4233863" cy="284971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FEBC9C9C-5EE9-46D9-8F00-64D2B582DA1D}"/>
              </a:ext>
            </a:extLst>
          </p:cNvPr>
          <p:cNvSpPr txBox="1"/>
          <p:nvPr/>
        </p:nvSpPr>
        <p:spPr>
          <a:xfrm>
            <a:off x="2284022" y="5905008"/>
            <a:ext cx="70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分类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CA81B9C5-E295-4580-8E7C-25EC5F98B2DB}"/>
              </a:ext>
            </a:extLst>
          </p:cNvPr>
          <p:cNvSpPr txBox="1"/>
          <p:nvPr/>
        </p:nvSpPr>
        <p:spPr>
          <a:xfrm>
            <a:off x="9205402" y="5918483"/>
            <a:ext cx="70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回归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C022BC03-667C-44AB-B980-FBBB10D3F8B8}"/>
              </a:ext>
            </a:extLst>
          </p:cNvPr>
          <p:cNvSpPr txBox="1"/>
          <p:nvPr/>
        </p:nvSpPr>
        <p:spPr>
          <a:xfrm>
            <a:off x="2907890" y="2212201"/>
            <a:ext cx="6164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EF717015-6072-4C41-9077-163CC43536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14662"/>
              </p:ext>
            </p:extLst>
          </p:nvPr>
        </p:nvGraphicFramePr>
        <p:xfrm>
          <a:off x="5349854" y="563921"/>
          <a:ext cx="2098512" cy="455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Equation" r:id="rId5" imgW="1054080" imgH="228600" progId="Equation.DSMT4">
                  <p:embed/>
                </p:oleObj>
              </mc:Choice>
              <mc:Fallback>
                <p:oleObj name="Equation" r:id="rId5" imgW="1054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49854" y="563921"/>
                        <a:ext cx="2098512" cy="455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="" xmlns:a16="http://schemas.microsoft.com/office/drawing/2014/main" id="{4F05D5DD-89B1-4515-97D3-635AFB5B38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935977"/>
              </p:ext>
            </p:extLst>
          </p:nvPr>
        </p:nvGraphicFramePr>
        <p:xfrm>
          <a:off x="8252474" y="573247"/>
          <a:ext cx="30321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="" xmlns:a16="http://schemas.microsoft.com/office/drawing/2014/main" id="{EF717015-6072-4C41-9077-163CC43536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52474" y="573247"/>
                        <a:ext cx="303213" cy="455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="" xmlns:a16="http://schemas.microsoft.com/office/drawing/2014/main" id="{23161A11-B8F3-4D64-BF56-8467D34DF2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471824"/>
              </p:ext>
            </p:extLst>
          </p:nvPr>
        </p:nvGraphicFramePr>
        <p:xfrm>
          <a:off x="2907890" y="1502119"/>
          <a:ext cx="5217237" cy="579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Equation" r:id="rId9" imgW="2057400" imgH="228600" progId="Equation.DSMT4">
                  <p:embed/>
                </p:oleObj>
              </mc:Choice>
              <mc:Fallback>
                <p:oleObj name="Equation" r:id="rId9" imgW="2057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07890" y="1502119"/>
                        <a:ext cx="5217237" cy="5796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="" xmlns:a16="http://schemas.microsoft.com/office/drawing/2014/main" id="{D1B20C69-D631-4B29-BA76-B6B0E68069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350702"/>
              </p:ext>
            </p:extLst>
          </p:nvPr>
        </p:nvGraphicFramePr>
        <p:xfrm>
          <a:off x="4390979" y="2157946"/>
          <a:ext cx="24161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Equation" r:id="rId11" imgW="952200" imgH="228600" progId="Equation.DSMT4">
                  <p:embed/>
                </p:oleObj>
              </mc:Choice>
              <mc:Fallback>
                <p:oleObj name="Equation" r:id="rId11" imgW="95220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="" xmlns:a16="http://schemas.microsoft.com/office/drawing/2014/main" id="{23161A11-B8F3-4D64-BF56-8467D34DF2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90979" y="2157946"/>
                        <a:ext cx="2416175" cy="579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0177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63314" y="296333"/>
            <a:ext cx="2371162" cy="74898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267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参考文献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7A973B89-A926-456F-BEE9-E1BF4F555FFC}"/>
              </a:ext>
            </a:extLst>
          </p:cNvPr>
          <p:cNvSpPr txBox="1"/>
          <p:nvPr/>
        </p:nvSpPr>
        <p:spPr>
          <a:xfrm>
            <a:off x="650240" y="1371601"/>
            <a:ext cx="10891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 algn="just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E. L. </a:t>
            </a:r>
            <a:r>
              <a:rPr lang="en-US" altLang="zh-CN" sz="24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Allwein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R. E. </a:t>
            </a:r>
            <a:r>
              <a:rPr lang="en-US" altLang="zh-CN" sz="24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Schapire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and Y. Singer. Reducing Multiclass to Binary: A Unifying Approach for Margin Classifiers[J]. Journal of Machine Learning Research, 2000:113:141.</a:t>
            </a:r>
          </a:p>
          <a:p>
            <a:pPr marL="457189" indent="-457189" algn="just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K. Crammer, Y. Singer. On the Learnability and Design of Output Codes for Multiclass Problem[J]. Machine Learning, 2002:201-233.</a:t>
            </a:r>
          </a:p>
          <a:p>
            <a:pPr marL="457189" indent="-457189" algn="just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Z.H. Zhou, X. Y. Liu. On Multi-Class Cost-Sensitive Learning[C]. Proceedings of the 21th AAAI Conference on Artificial Intelligence (AAAI), 2006:567-572</a:t>
            </a:r>
          </a:p>
          <a:p>
            <a:pPr marL="457189" indent="-457189" algn="just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Z.H. Zhou, X. Y. Liu. Training Cost-Sensitive Neural Networks with Methods Addressing the Class Imbalance Problem[J]. IEEE Transactions on Knowledge and Data Engineering,2006:63-77</a:t>
            </a:r>
            <a:endParaRPr lang="zh-CN" altLang="en-US" sz="24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3F3AB44D-25EA-4221-9A80-54829FCFDA3D}"/>
              </a:ext>
            </a:extLst>
          </p:cNvPr>
          <p:cNvSpPr/>
          <p:nvPr/>
        </p:nvSpPr>
        <p:spPr>
          <a:xfrm>
            <a:off x="0" y="6395325"/>
            <a:ext cx="12192000" cy="462675"/>
          </a:xfrm>
          <a:prstGeom prst="rect">
            <a:avLst/>
          </a:prstGeom>
          <a:solidFill>
            <a:srgbClr val="1738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542C6AAA-F9D9-4E65-A42D-76CF36DA95CF}"/>
              </a:ext>
            </a:extLst>
          </p:cNvPr>
          <p:cNvSpPr txBox="1"/>
          <p:nvPr/>
        </p:nvSpPr>
        <p:spPr>
          <a:xfrm>
            <a:off x="10565674" y="6396335"/>
            <a:ext cx="162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课程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2-21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ources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www.youtube.com/watch?v=zPG4NjIkCjc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Linear regression analysis  5mins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www.youtube.com/watch?v=NUXdtN1W1FE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analysis 35mins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www.youtube.com/watch?v=eBm8Uo9yhwI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LDA 3mins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www.youtube.com/watch?v=azXCzI57Yfc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LDA 15mins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www.youtube.com/watch?v=UQtFr6z0VoI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Example of linear discriminant analysis (LDA)  6mins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www.youtube.com/watch?v=HLm6ZaHglhY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Multi-label classification 5mins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www.youtube.com/watch?v=81pL_IVOGZk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Multi-label/multi-class classification and multi-task learning 3mins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www.youtube.com/watch?v=bDdjebakjbA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Multi-label classification using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9mins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80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463" y="380717"/>
            <a:ext cx="1704513" cy="442270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latin typeface="+mn-ea"/>
                <a:ea typeface="+mn-ea"/>
              </a:rPr>
              <a:t>线性回归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1902" y="899191"/>
            <a:ext cx="10928413" cy="1938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给定数据集其中                             ，                 ，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Linear Regression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试图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学得一个线性模型以尽可能准确地预测实值输出标记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pPr marL="0" indent="0"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4144544E-22E0-425E-A88D-F72140F248C4}"/>
              </a:ext>
            </a:extLst>
          </p:cNvPr>
          <p:cNvSpPr/>
          <p:nvPr/>
        </p:nvSpPr>
        <p:spPr>
          <a:xfrm>
            <a:off x="0" y="6395325"/>
            <a:ext cx="12192000" cy="462675"/>
          </a:xfrm>
          <a:prstGeom prst="rect">
            <a:avLst/>
          </a:prstGeom>
          <a:solidFill>
            <a:srgbClr val="1738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F2A71560-0EA5-43FA-BDBF-622D2916FD0E}"/>
              </a:ext>
            </a:extLst>
          </p:cNvPr>
          <p:cNvSpPr txBox="1"/>
          <p:nvPr/>
        </p:nvSpPr>
        <p:spPr>
          <a:xfrm>
            <a:off x="10565674" y="6396335"/>
            <a:ext cx="162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课程</a:t>
            </a:r>
            <a:r>
              <a:rPr lang="en-US" altLang="zh-CN" sz="2400" dirty="0">
                <a:solidFill>
                  <a:schemeClr val="bg1"/>
                </a:solidFill>
              </a:rPr>
              <a:t>2-3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A2B3FC71-F613-451C-9B99-BEA73E6BF5C9}"/>
              </a:ext>
            </a:extLst>
          </p:cNvPr>
          <p:cNvSpPr txBox="1"/>
          <p:nvPr/>
        </p:nvSpPr>
        <p:spPr>
          <a:xfrm>
            <a:off x="761902" y="2822693"/>
            <a:ext cx="68088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一元线性回归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多元线性回归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对数线性回归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="" xmlns:a16="http://schemas.microsoft.com/office/drawing/2014/main" id="{8290C41F-5BE1-4E4D-91C4-E863F558AC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606790"/>
              </p:ext>
            </p:extLst>
          </p:nvPr>
        </p:nvGraphicFramePr>
        <p:xfrm>
          <a:off x="2935288" y="898525"/>
          <a:ext cx="45386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Equation" r:id="rId3" imgW="2095200" imgH="228600" progId="Equation.DSMT4">
                  <p:embed/>
                </p:oleObj>
              </mc:Choice>
              <mc:Fallback>
                <p:oleObj name="Equation" r:id="rId3" imgW="2095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35288" y="898525"/>
                        <a:ext cx="4538662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="" xmlns:a16="http://schemas.microsoft.com/office/drawing/2014/main" id="{EC8F71D8-F324-4F8D-87C6-EFC013EBC7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518801"/>
              </p:ext>
            </p:extLst>
          </p:nvPr>
        </p:nvGraphicFramePr>
        <p:xfrm>
          <a:off x="7534275" y="871538"/>
          <a:ext cx="2728913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Equation" r:id="rId5" imgW="1193760" imgH="228600" progId="Equation.DSMT4">
                  <p:embed/>
                </p:oleObj>
              </mc:Choice>
              <mc:Fallback>
                <p:oleObj name="Equation" r:id="rId5" imgW="1193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34275" y="871538"/>
                        <a:ext cx="2728913" cy="52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="" xmlns:a16="http://schemas.microsoft.com/office/drawing/2014/main" id="{810AD8F2-39F7-46B6-9070-37C0433D70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913477"/>
              </p:ext>
            </p:extLst>
          </p:nvPr>
        </p:nvGraphicFramePr>
        <p:xfrm>
          <a:off x="10607035" y="915415"/>
          <a:ext cx="873942" cy="46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Equation" r:id="rId7" imgW="431640" imgH="228600" progId="Equation.DSMT4">
                  <p:embed/>
                </p:oleObj>
              </mc:Choice>
              <mc:Fallback>
                <p:oleObj name="Equation" r:id="rId7" imgW="431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07035" y="915415"/>
                        <a:ext cx="873942" cy="46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154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697" y="343708"/>
            <a:ext cx="10515600" cy="442270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latin typeface="+mn-ea"/>
                <a:ea typeface="+mn-ea"/>
              </a:rPr>
              <a:t>线性回归</a:t>
            </a:r>
            <a:r>
              <a:rPr lang="en-US" altLang="zh-CN" sz="2800" b="1" dirty="0"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一元</a:t>
            </a:r>
            <a:r>
              <a:rPr lang="zh-CN" altLang="en-US" sz="2800" b="1" dirty="0">
                <a:latin typeface="+mn-ea"/>
                <a:ea typeface="+mn-ea"/>
              </a:rPr>
              <a:t>线性回归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543" y="964339"/>
            <a:ext cx="11762913" cy="514866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问题描述： 只有一个属性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，维度为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ω </a:t>
            </a: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标量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just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just"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线性回归试图学得                   </a:t>
            </a:r>
            <a:r>
              <a:rPr lang="zh-CN" altLang="en-US" sz="2000" i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使得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just">
              <a:buNone/>
            </a:pPr>
            <a:endParaRPr lang="en-US" altLang="zh-CN" sz="2000" i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just"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要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确定  和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，关键在于如何衡量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f(x)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之间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的误差：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just"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目标函数：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求解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                            最小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化的过程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称为线性回归模型的最小二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乘参数估计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38972B65-E569-4F37-AD04-DE3F4076F825}"/>
              </a:ext>
            </a:extLst>
          </p:cNvPr>
          <p:cNvSpPr/>
          <p:nvPr/>
        </p:nvSpPr>
        <p:spPr>
          <a:xfrm>
            <a:off x="0" y="6395325"/>
            <a:ext cx="12192000" cy="462675"/>
          </a:xfrm>
          <a:prstGeom prst="rect">
            <a:avLst/>
          </a:prstGeom>
          <a:solidFill>
            <a:srgbClr val="1738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58102D08-978A-4EA5-83A2-DB500723DF1C}"/>
              </a:ext>
            </a:extLst>
          </p:cNvPr>
          <p:cNvSpPr txBox="1"/>
          <p:nvPr/>
        </p:nvSpPr>
        <p:spPr>
          <a:xfrm>
            <a:off x="10565674" y="6396335"/>
            <a:ext cx="162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课程</a:t>
            </a:r>
            <a:r>
              <a:rPr lang="en-US" altLang="zh-CN" sz="2400" dirty="0">
                <a:solidFill>
                  <a:schemeClr val="bg1"/>
                </a:solidFill>
              </a:rPr>
              <a:t>2-4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="" xmlns:a16="http://schemas.microsoft.com/office/drawing/2014/main" id="{0E193638-F873-45B7-A961-40151E2C50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952756"/>
              </p:ext>
            </p:extLst>
          </p:nvPr>
        </p:nvGraphicFramePr>
        <p:xfrm>
          <a:off x="2396077" y="1725661"/>
          <a:ext cx="2317965" cy="54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Equation" r:id="rId3" imgW="1028520" imgH="241200" progId="Equation.DSMT4">
                  <p:embed/>
                </p:oleObj>
              </mc:Choice>
              <mc:Fallback>
                <p:oleObj name="Equation" r:id="rId3" imgW="1028520" imgH="2412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="" xmlns:a16="http://schemas.microsoft.com/office/drawing/2014/main" id="{D1B20C69-D631-4B29-BA76-B6B0E68069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6077" y="1725661"/>
                        <a:ext cx="2317965" cy="543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="" xmlns:a16="http://schemas.microsoft.com/office/drawing/2014/main" id="{E1E31AF2-B543-469C-BC18-2F716CF365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816598"/>
              </p:ext>
            </p:extLst>
          </p:nvPr>
        </p:nvGraphicFramePr>
        <p:xfrm>
          <a:off x="5633986" y="1740067"/>
          <a:ext cx="14605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Equation" r:id="rId5" imgW="647640" imgH="228600" progId="Equation.DSMT4">
                  <p:embed/>
                </p:oleObj>
              </mc:Choice>
              <mc:Fallback>
                <p:oleObj name="Equation" r:id="rId5" imgW="647640" imgH="2286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="" xmlns:a16="http://schemas.microsoft.com/office/drawing/2014/main" id="{0E193638-F873-45B7-A961-40151E2C50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3986" y="1740067"/>
                        <a:ext cx="14605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="" xmlns:a16="http://schemas.microsoft.com/office/drawing/2014/main" id="{67E4A81C-790E-4979-A14E-98C5B9D1DB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180209"/>
              </p:ext>
            </p:extLst>
          </p:nvPr>
        </p:nvGraphicFramePr>
        <p:xfrm>
          <a:off x="1700161" y="3042358"/>
          <a:ext cx="46672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Equation" r:id="rId7" imgW="2070000" imgH="863280" progId="Equation.DSMT4">
                  <p:embed/>
                </p:oleObj>
              </mc:Choice>
              <mc:Fallback>
                <p:oleObj name="Equation" r:id="rId7" imgW="2070000" imgH="8632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="" xmlns:a16="http://schemas.microsoft.com/office/drawing/2014/main" id="{E1E31AF2-B543-469C-BC18-2F716CF36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00161" y="3042358"/>
                        <a:ext cx="4667250" cy="194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="" xmlns:a16="http://schemas.microsoft.com/office/drawing/2014/main" id="{16C72799-1CE8-4699-9BD5-2EA2AA9641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771987"/>
              </p:ext>
            </p:extLst>
          </p:nvPr>
        </p:nvGraphicFramePr>
        <p:xfrm>
          <a:off x="1891983" y="5214620"/>
          <a:ext cx="34925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Equation" r:id="rId9" imgW="1549080" imgH="431640" progId="Equation.DSMT4">
                  <p:embed/>
                </p:oleObj>
              </mc:Choice>
              <mc:Fallback>
                <p:oleObj name="Equation" r:id="rId9" imgW="1549080" imgH="4316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="" xmlns:a16="http://schemas.microsoft.com/office/drawing/2014/main" id="{67E4A81C-790E-4979-A14E-98C5B9D1DB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91983" y="5214620"/>
                        <a:ext cx="3492500" cy="97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825264"/>
              </p:ext>
            </p:extLst>
          </p:nvPr>
        </p:nvGraphicFramePr>
        <p:xfrm>
          <a:off x="1074419" y="2618422"/>
          <a:ext cx="285749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Equation" r:id="rId11" imgW="152280" imgH="139680" progId="Equation.DSMT4">
                  <p:embed/>
                </p:oleObj>
              </mc:Choice>
              <mc:Fallback>
                <p:oleObj name="Equation" r:id="rId11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74419" y="2618422"/>
                        <a:ext cx="285749" cy="26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611768"/>
              </p:ext>
            </p:extLst>
          </p:nvPr>
        </p:nvGraphicFramePr>
        <p:xfrm>
          <a:off x="822959" y="5574982"/>
          <a:ext cx="285749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Equation" r:id="rId13" imgW="152280" imgH="139680" progId="Equation.DSMT4">
                  <p:embed/>
                </p:oleObj>
              </mc:Choice>
              <mc:Fallback>
                <p:oleObj name="Equation" r:id="rId13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22959" y="5574982"/>
                        <a:ext cx="285749" cy="26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594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3783" y="741408"/>
            <a:ext cx="9951868" cy="11474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                                                    分别对</a:t>
            </a:r>
            <a:r>
              <a:rPr lang="en-US" altLang="zh-CN" sz="22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求导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并令其各自导数等于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可解得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94A8A047-CE35-4AAF-B724-E828002998E7}"/>
              </a:ext>
            </a:extLst>
          </p:cNvPr>
          <p:cNvSpPr/>
          <p:nvPr/>
        </p:nvSpPr>
        <p:spPr>
          <a:xfrm>
            <a:off x="0" y="6395325"/>
            <a:ext cx="12192000" cy="462675"/>
          </a:xfrm>
          <a:prstGeom prst="rect">
            <a:avLst/>
          </a:prstGeom>
          <a:solidFill>
            <a:srgbClr val="1738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BBFD9E94-27AB-4C31-81E1-99779F1FABF0}"/>
              </a:ext>
            </a:extLst>
          </p:cNvPr>
          <p:cNvSpPr txBox="1"/>
          <p:nvPr/>
        </p:nvSpPr>
        <p:spPr>
          <a:xfrm>
            <a:off x="10565674" y="6396335"/>
            <a:ext cx="162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课程</a:t>
            </a:r>
            <a:r>
              <a:rPr lang="en-US" altLang="zh-CN" sz="2400" dirty="0">
                <a:solidFill>
                  <a:schemeClr val="bg1"/>
                </a:solidFill>
              </a:rPr>
              <a:t>2-5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="" xmlns:a16="http://schemas.microsoft.com/office/drawing/2014/main" id="{0B0B24DD-84A4-4C94-AD04-57D7A50E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97" y="343708"/>
            <a:ext cx="10515600" cy="442270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latin typeface="+mn-ea"/>
                <a:ea typeface="+mn-ea"/>
              </a:rPr>
              <a:t>线性回归</a:t>
            </a:r>
            <a:r>
              <a:rPr lang="en-US" altLang="zh-CN" sz="2800" b="1" dirty="0"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一元</a:t>
            </a:r>
            <a:r>
              <a:rPr lang="zh-CN" altLang="en-US" sz="2800" b="1" dirty="0">
                <a:latin typeface="+mn-ea"/>
                <a:ea typeface="+mn-ea"/>
              </a:rPr>
              <a:t>线性回归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="" xmlns:a16="http://schemas.microsoft.com/office/drawing/2014/main" id="{D7F6E595-BD4F-4935-8934-7FDBAA57EF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362188"/>
              </p:ext>
            </p:extLst>
          </p:nvPr>
        </p:nvGraphicFramePr>
        <p:xfrm>
          <a:off x="1044575" y="835025"/>
          <a:ext cx="349408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Equation" r:id="rId3" imgW="1549080" imgH="431640" progId="Equation.DSMT4">
                  <p:embed/>
                </p:oleObj>
              </mc:Choice>
              <mc:Fallback>
                <p:oleObj name="Equation" r:id="rId3" imgW="1549080" imgH="4316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="" xmlns:a16="http://schemas.microsoft.com/office/drawing/2014/main" id="{16C72799-1CE8-4699-9BD5-2EA2AA9641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4575" y="835025"/>
                        <a:ext cx="3494088" cy="97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="" xmlns:a16="http://schemas.microsoft.com/office/drawing/2014/main" id="{ABAB042B-419B-48F7-82C9-98D6FD48D7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070039"/>
              </p:ext>
            </p:extLst>
          </p:nvPr>
        </p:nvGraphicFramePr>
        <p:xfrm>
          <a:off x="1376407" y="2496448"/>
          <a:ext cx="3444952" cy="204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Equation" r:id="rId5" imgW="1409400" imgH="838080" progId="Equation.DSMT4">
                  <p:embed/>
                </p:oleObj>
              </mc:Choice>
              <mc:Fallback>
                <p:oleObj name="Equation" r:id="rId5" imgW="1409400" imgH="83808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="" xmlns:a16="http://schemas.microsoft.com/office/drawing/2014/main" id="{D7F6E595-BD4F-4935-8934-7FDBAA57EF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6407" y="2496448"/>
                        <a:ext cx="3444952" cy="204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="" xmlns:a16="http://schemas.microsoft.com/office/drawing/2014/main" id="{373647F6-AB0A-473F-8E96-650FC3379E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087937"/>
              </p:ext>
            </p:extLst>
          </p:nvPr>
        </p:nvGraphicFramePr>
        <p:xfrm>
          <a:off x="6496467" y="2991810"/>
          <a:ext cx="2917825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Equation" r:id="rId7" imgW="1193760" imgH="431640" progId="Equation.DSMT4">
                  <p:embed/>
                </p:oleObj>
              </mc:Choice>
              <mc:Fallback>
                <p:oleObj name="Equation" r:id="rId7" imgW="1193760" imgH="4316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="" xmlns:a16="http://schemas.microsoft.com/office/drawing/2014/main" id="{ABAB042B-419B-48F7-82C9-98D6FD48D7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96467" y="2991810"/>
                        <a:ext cx="2917825" cy="1052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07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614" y="845084"/>
            <a:ext cx="12120664" cy="1386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更一般的情形是对于数据集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D,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样本由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个属性描述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构建线性模型：                     </a:t>
            </a:r>
            <a:r>
              <a:rPr lang="zh-CN" altLang="en-US" sz="2000" i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使得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7D6574E-102E-4657-A62F-DAA91C1A9963}"/>
              </a:ext>
            </a:extLst>
          </p:cNvPr>
          <p:cNvSpPr/>
          <p:nvPr/>
        </p:nvSpPr>
        <p:spPr>
          <a:xfrm>
            <a:off x="0" y="6395325"/>
            <a:ext cx="12192000" cy="462675"/>
          </a:xfrm>
          <a:prstGeom prst="rect">
            <a:avLst/>
          </a:prstGeom>
          <a:solidFill>
            <a:srgbClr val="1738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BC3CC6B-5521-4ADD-833E-D94C32F4BEDE}"/>
              </a:ext>
            </a:extLst>
          </p:cNvPr>
          <p:cNvSpPr txBox="1"/>
          <p:nvPr/>
        </p:nvSpPr>
        <p:spPr>
          <a:xfrm>
            <a:off x="10565674" y="6396335"/>
            <a:ext cx="162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课程</a:t>
            </a:r>
            <a:r>
              <a:rPr lang="en-US" altLang="zh-CN" sz="2400" dirty="0">
                <a:solidFill>
                  <a:schemeClr val="bg1"/>
                </a:solidFill>
              </a:rPr>
              <a:t>2-6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="" xmlns:a16="http://schemas.microsoft.com/office/drawing/2014/main" id="{D1904881-FEF7-46EC-B9D8-906EFA72FB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679353"/>
              </p:ext>
            </p:extLst>
          </p:nvPr>
        </p:nvGraphicFramePr>
        <p:xfrm>
          <a:off x="658456" y="2477624"/>
          <a:ext cx="3093554" cy="306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name="Equation" r:id="rId3" imgW="1307880" imgH="1295280" progId="Equation.DSMT4">
                  <p:embed/>
                </p:oleObj>
              </mc:Choice>
              <mc:Fallback>
                <p:oleObj name="Equation" r:id="rId3" imgW="1307880" imgH="1295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8456" y="2477624"/>
                        <a:ext cx="3093554" cy="3063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="" xmlns:a16="http://schemas.microsoft.com/office/drawing/2014/main" id="{86174C92-E7C0-4F22-83A1-77D8B5E92D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064144"/>
              </p:ext>
            </p:extLst>
          </p:nvPr>
        </p:nvGraphicFramePr>
        <p:xfrm>
          <a:off x="4945063" y="2400300"/>
          <a:ext cx="5551487" cy="329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Equation" r:id="rId5" imgW="2184120" imgH="1295280" progId="Equation.DSMT4">
                  <p:embed/>
                </p:oleObj>
              </mc:Choice>
              <mc:Fallback>
                <p:oleObj name="Equation" r:id="rId5" imgW="2184120" imgH="1295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45063" y="2400300"/>
                        <a:ext cx="5551487" cy="329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="" xmlns:a16="http://schemas.microsoft.com/office/drawing/2014/main" id="{4CF84BAA-6DFD-4266-BE0E-EDD23FC0A9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593863"/>
              </p:ext>
            </p:extLst>
          </p:nvPr>
        </p:nvGraphicFramePr>
        <p:xfrm>
          <a:off x="2381885" y="1532255"/>
          <a:ext cx="24050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Equation" r:id="rId7" imgW="1066680" imgH="241200" progId="Equation.DSMT4">
                  <p:embed/>
                </p:oleObj>
              </mc:Choice>
              <mc:Fallback>
                <p:oleObj name="Equation" r:id="rId7" imgW="1066680" imgH="2412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="" xmlns:a16="http://schemas.microsoft.com/office/drawing/2014/main" id="{0E193638-F873-45B7-A961-40151E2C50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81885" y="1532255"/>
                        <a:ext cx="2405063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="" xmlns:a16="http://schemas.microsoft.com/office/drawing/2014/main" id="{AE603933-D5D9-4D44-A0CD-6A6A8C328E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934073"/>
              </p:ext>
            </p:extLst>
          </p:nvPr>
        </p:nvGraphicFramePr>
        <p:xfrm>
          <a:off x="5948363" y="1554163"/>
          <a:ext cx="15462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" name="Equation" r:id="rId9" imgW="685800" imgH="228600" progId="Equation.DSMT4">
                  <p:embed/>
                </p:oleObj>
              </mc:Choice>
              <mc:Fallback>
                <p:oleObj name="Equation" r:id="rId9" imgW="685800" imgH="2286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="" xmlns:a16="http://schemas.microsoft.com/office/drawing/2014/main" id="{E1E31AF2-B543-469C-BC18-2F716CF36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48363" y="1554163"/>
                        <a:ext cx="15462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标题 1">
            <a:extLst>
              <a:ext uri="{FF2B5EF4-FFF2-40B4-BE49-F238E27FC236}">
                <a16:creationId xmlns="" xmlns:a16="http://schemas.microsoft.com/office/drawing/2014/main" id="{47CA2465-0E65-43C8-8FAB-700274BA5FE7}"/>
              </a:ext>
            </a:extLst>
          </p:cNvPr>
          <p:cNvSpPr txBox="1">
            <a:spLocks/>
          </p:cNvSpPr>
          <p:nvPr/>
        </p:nvSpPr>
        <p:spPr>
          <a:xfrm>
            <a:off x="239697" y="343708"/>
            <a:ext cx="10515600" cy="442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+mn-ea"/>
                <a:ea typeface="+mn-ea"/>
              </a:rPr>
              <a:t>线性回归</a:t>
            </a:r>
            <a:r>
              <a:rPr lang="en-US" altLang="zh-CN" sz="2800" b="1" dirty="0"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多元</a:t>
            </a:r>
            <a:r>
              <a:rPr lang="zh-CN" altLang="en-US" sz="2800" b="1" dirty="0">
                <a:latin typeface="+mn-ea"/>
                <a:ea typeface="+mn-ea"/>
              </a:rPr>
              <a:t>线性回归</a:t>
            </a:r>
          </a:p>
        </p:txBody>
      </p:sp>
    </p:spTree>
    <p:extLst>
      <p:ext uri="{BB962C8B-B14F-4D97-AF65-F5344CB8AC3E}">
        <p14:creationId xmlns:p14="http://schemas.microsoft.com/office/powerpoint/2010/main" val="122276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77797" y="2527074"/>
            <a:ext cx="100320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标记写为向量形式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2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,y</a:t>
            </a:r>
            <a:r>
              <a:rPr lang="en-US" altLang="zh-CN" sz="22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,…,</a:t>
            </a:r>
            <a:r>
              <a:rPr lang="en-US" altLang="zh-CN" sz="2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200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与一元线性回归求解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类似，有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令                         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求导得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2000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满秩或正定，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2000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不满秩，则   有多个解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593EC6FD-067F-4A40-8212-34C81680FF9A}"/>
              </a:ext>
            </a:extLst>
          </p:cNvPr>
          <p:cNvSpPr/>
          <p:nvPr/>
        </p:nvSpPr>
        <p:spPr>
          <a:xfrm>
            <a:off x="0" y="6395325"/>
            <a:ext cx="12192000" cy="462675"/>
          </a:xfrm>
          <a:prstGeom prst="rect">
            <a:avLst/>
          </a:prstGeom>
          <a:solidFill>
            <a:srgbClr val="1738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4925CB4B-4619-405D-B1FC-45550043840C}"/>
              </a:ext>
            </a:extLst>
          </p:cNvPr>
          <p:cNvSpPr txBox="1"/>
          <p:nvPr/>
        </p:nvSpPr>
        <p:spPr>
          <a:xfrm>
            <a:off x="10565674" y="6396335"/>
            <a:ext cx="162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课程</a:t>
            </a:r>
            <a:r>
              <a:rPr lang="en-US" altLang="zh-CN" sz="2400" dirty="0">
                <a:solidFill>
                  <a:schemeClr val="bg1"/>
                </a:solidFill>
              </a:rPr>
              <a:t>2-7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="" xmlns:a16="http://schemas.microsoft.com/office/drawing/2014/main" id="{5FE21B09-13C8-4001-BECB-6C67EDEB9869}"/>
              </a:ext>
            </a:extLst>
          </p:cNvPr>
          <p:cNvSpPr txBox="1">
            <a:spLocks/>
          </p:cNvSpPr>
          <p:nvPr/>
        </p:nvSpPr>
        <p:spPr>
          <a:xfrm>
            <a:off x="239697" y="343708"/>
            <a:ext cx="10515600" cy="442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+mn-ea"/>
                <a:ea typeface="+mn-ea"/>
              </a:rPr>
              <a:t>线性回归</a:t>
            </a:r>
            <a:r>
              <a:rPr lang="en-US" altLang="zh-CN" sz="2800" b="1" dirty="0"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多元</a:t>
            </a:r>
            <a:r>
              <a:rPr lang="zh-CN" altLang="en-US" sz="2800" b="1" dirty="0">
                <a:latin typeface="+mn-ea"/>
                <a:ea typeface="+mn-ea"/>
              </a:rPr>
              <a:t>线性回归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="" xmlns:a16="http://schemas.microsoft.com/office/drawing/2014/main" id="{E22DECA8-8DB7-4739-A5D4-543C92106A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412237"/>
              </p:ext>
            </p:extLst>
          </p:nvPr>
        </p:nvGraphicFramePr>
        <p:xfrm>
          <a:off x="2469821" y="5760990"/>
          <a:ext cx="3429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6" name="Equation" r:id="rId3" imgW="152280" imgH="190440" progId="Equation.DSMT4">
                  <p:embed/>
                </p:oleObj>
              </mc:Choice>
              <mc:Fallback>
                <p:oleObj name="Equation" r:id="rId3" imgW="152280" imgH="1904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="" xmlns:a16="http://schemas.microsoft.com/office/drawing/2014/main" id="{AE603933-D5D9-4D44-A0CD-6A6A8C328E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9821" y="5760990"/>
                        <a:ext cx="34290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="" xmlns:a16="http://schemas.microsoft.com/office/drawing/2014/main" id="{DE4ECDBE-E54C-4605-A388-ED95BF647F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330104"/>
              </p:ext>
            </p:extLst>
          </p:nvPr>
        </p:nvGraphicFramePr>
        <p:xfrm>
          <a:off x="627063" y="4243388"/>
          <a:ext cx="30226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7" name="Equation" r:id="rId5" imgW="1562040" imgH="241200" progId="Equation.DSMT4">
                  <p:embed/>
                </p:oleObj>
              </mc:Choice>
              <mc:Fallback>
                <p:oleObj name="Equation" r:id="rId5" imgW="1562040" imgH="2412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="" xmlns:a16="http://schemas.microsoft.com/office/drawing/2014/main" id="{E22DECA8-8DB7-4739-A5D4-543C92106A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7063" y="4243388"/>
                        <a:ext cx="3022600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="" xmlns:a16="http://schemas.microsoft.com/office/drawing/2014/main" id="{FFB015EC-6657-4C0F-BD2E-1E91B181EB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170543"/>
              </p:ext>
            </p:extLst>
          </p:nvPr>
        </p:nvGraphicFramePr>
        <p:xfrm>
          <a:off x="5443538" y="4095750"/>
          <a:ext cx="2557462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8" name="Equation" r:id="rId7" imgW="1320480" imgH="393480" progId="Equation.DSMT4">
                  <p:embed/>
                </p:oleObj>
              </mc:Choice>
              <mc:Fallback>
                <p:oleObj name="Equation" r:id="rId7" imgW="1320480" imgH="39348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="" xmlns:a16="http://schemas.microsoft.com/office/drawing/2014/main" id="{DE4ECDBE-E54C-4605-A388-ED95BF647F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43538" y="4095750"/>
                        <a:ext cx="2557462" cy="763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="" xmlns:a16="http://schemas.microsoft.com/office/drawing/2014/main" id="{79568C0F-BC1E-49C6-AA76-47138B1E82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940862"/>
              </p:ext>
            </p:extLst>
          </p:nvPr>
        </p:nvGraphicFramePr>
        <p:xfrm>
          <a:off x="3777767" y="3230869"/>
          <a:ext cx="4636466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" name="Equation" r:id="rId9" imgW="2006280" imgH="330120" progId="Equation.DSMT4">
                  <p:embed/>
                </p:oleObj>
              </mc:Choice>
              <mc:Fallback>
                <p:oleObj name="Equation" r:id="rId9" imgW="2006280" imgH="33012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="" xmlns:a16="http://schemas.microsoft.com/office/drawing/2014/main" id="{FFB015EC-6657-4C0F-BD2E-1E91B181EB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77767" y="3230869"/>
                        <a:ext cx="4636466" cy="763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="" xmlns:a16="http://schemas.microsoft.com/office/drawing/2014/main" id="{73375E60-E36F-4156-B483-2150729CC3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319396"/>
              </p:ext>
            </p:extLst>
          </p:nvPr>
        </p:nvGraphicFramePr>
        <p:xfrm>
          <a:off x="1378268" y="702310"/>
          <a:ext cx="8777287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0" name="Equation" r:id="rId11" imgW="4533840" imgH="1143000" progId="Equation.DSMT4">
                  <p:embed/>
                </p:oleObj>
              </mc:Choice>
              <mc:Fallback>
                <p:oleObj name="Equation" r:id="rId11" imgW="4533840" imgH="11430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="" xmlns:a16="http://schemas.microsoft.com/office/drawing/2014/main" id="{FFB015EC-6657-4C0F-BD2E-1E91B181EB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78268" y="702310"/>
                        <a:ext cx="8777287" cy="221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="" xmlns:a16="http://schemas.microsoft.com/office/drawing/2014/main" id="{039966CE-6BD7-457D-A659-2D29347E9D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267068"/>
              </p:ext>
            </p:extLst>
          </p:nvPr>
        </p:nvGraphicFramePr>
        <p:xfrm>
          <a:off x="3042920" y="5086350"/>
          <a:ext cx="27876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1" name="Equation" r:id="rId13" imgW="1206360" imgH="228600" progId="Equation.DSMT4">
                  <p:embed/>
                </p:oleObj>
              </mc:Choice>
              <mc:Fallback>
                <p:oleObj name="Equation" r:id="rId13" imgW="1206360" imgH="2286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="" xmlns:a16="http://schemas.microsoft.com/office/drawing/2014/main" id="{79568C0F-BC1E-49C6-AA76-47138B1E82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42920" y="5086350"/>
                        <a:ext cx="2787650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5153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299" y="302359"/>
            <a:ext cx="4299313" cy="442270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线性回归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对数线性回归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52587" y="1113207"/>
            <a:ext cx="1203473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对于一般线性模型，若希望线性模型的预测值逼近真实标记，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则得到线性回归模型：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若令预测值逼近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的变形式，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R="0" lvl="0" indent="0" fontAlgn="auto">
              <a:lnSpc>
                <a:spcPts val="2392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则得到对数线性回归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log-linear regression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实际是在用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逼近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828" y="2199345"/>
            <a:ext cx="4748981" cy="394946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8891F497-DC52-4DEC-A0E7-A3A4F7ED2246}"/>
              </a:ext>
            </a:extLst>
          </p:cNvPr>
          <p:cNvSpPr/>
          <p:nvPr/>
        </p:nvSpPr>
        <p:spPr>
          <a:xfrm>
            <a:off x="0" y="6395325"/>
            <a:ext cx="12192000" cy="462675"/>
          </a:xfrm>
          <a:prstGeom prst="rect">
            <a:avLst/>
          </a:prstGeom>
          <a:solidFill>
            <a:srgbClr val="1738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1A3A4F22-B7E4-4B68-9811-790ADC0208DC}"/>
              </a:ext>
            </a:extLst>
          </p:cNvPr>
          <p:cNvSpPr txBox="1"/>
          <p:nvPr/>
        </p:nvSpPr>
        <p:spPr>
          <a:xfrm>
            <a:off x="10565674" y="6396335"/>
            <a:ext cx="162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课程</a:t>
            </a:r>
            <a:r>
              <a:rPr lang="en-US" altLang="zh-CN" sz="2400" dirty="0">
                <a:solidFill>
                  <a:schemeClr val="bg1"/>
                </a:solidFill>
              </a:rPr>
              <a:t>2-8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="" xmlns:a16="http://schemas.microsoft.com/office/drawing/2014/main" id="{C991EEA4-88E6-40C7-AB54-C3FB1AFD7A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522391"/>
              </p:ext>
            </p:extLst>
          </p:nvPr>
        </p:nvGraphicFramePr>
        <p:xfrm>
          <a:off x="3935413" y="1504950"/>
          <a:ext cx="195738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Equation" r:id="rId4" imgW="761760" imgH="228600" progId="Equation.DSMT4">
                  <p:embed/>
                </p:oleObj>
              </mc:Choice>
              <mc:Fallback>
                <p:oleObj name="Equation" r:id="rId4" imgW="761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5413" y="1504950"/>
                        <a:ext cx="1957387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="" xmlns:a16="http://schemas.microsoft.com/office/drawing/2014/main" id="{00F43982-3F61-4DE6-81B4-6251530039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580322"/>
              </p:ext>
            </p:extLst>
          </p:nvPr>
        </p:nvGraphicFramePr>
        <p:xfrm>
          <a:off x="4418330" y="2203214"/>
          <a:ext cx="23177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Equation" r:id="rId6" imgW="901440" imgH="228600" progId="Equation.DSMT4">
                  <p:embed/>
                </p:oleObj>
              </mc:Choice>
              <mc:Fallback>
                <p:oleObj name="Equation" r:id="rId6" imgW="901440" imgH="2286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="" xmlns:a16="http://schemas.microsoft.com/office/drawing/2014/main" id="{C991EEA4-88E6-40C7-AB54-C3FB1AFD7A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18330" y="2203214"/>
                        <a:ext cx="2317750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="" xmlns:a16="http://schemas.microsoft.com/office/drawing/2014/main" id="{203E57C0-79A0-4975-A5E0-5D3FCC68A0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489834"/>
              </p:ext>
            </p:extLst>
          </p:nvPr>
        </p:nvGraphicFramePr>
        <p:xfrm>
          <a:off x="1890078" y="3880391"/>
          <a:ext cx="97948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name="Equation" r:id="rId8" imgW="380880" imgH="228600" progId="Equation.DSMT4">
                  <p:embed/>
                </p:oleObj>
              </mc:Choice>
              <mc:Fallback>
                <p:oleObj name="Equation" r:id="rId8" imgW="380880" imgH="2286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="" xmlns:a16="http://schemas.microsoft.com/office/drawing/2014/main" id="{C991EEA4-88E6-40C7-AB54-C3FB1AFD7A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90078" y="3880391"/>
                        <a:ext cx="979487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169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5124" y="353059"/>
            <a:ext cx="10515600" cy="442270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线性回归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广义线性模型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88620" y="914831"/>
            <a:ext cx="1136142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更一般地，考虑所有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的衍生物的情形，就得到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了“广义的线性模型”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Generalized 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linear model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其中，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称为联系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函数（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Link function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一般形式为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8891F497-DC52-4DEC-A0E7-A3A4F7ED2246}"/>
              </a:ext>
            </a:extLst>
          </p:cNvPr>
          <p:cNvSpPr/>
          <p:nvPr/>
        </p:nvSpPr>
        <p:spPr>
          <a:xfrm>
            <a:off x="0" y="6395325"/>
            <a:ext cx="12192000" cy="462675"/>
          </a:xfrm>
          <a:prstGeom prst="rect">
            <a:avLst/>
          </a:prstGeom>
          <a:solidFill>
            <a:srgbClr val="1738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1A3A4F22-B7E4-4B68-9811-790ADC0208DC}"/>
              </a:ext>
            </a:extLst>
          </p:cNvPr>
          <p:cNvSpPr txBox="1"/>
          <p:nvPr/>
        </p:nvSpPr>
        <p:spPr>
          <a:xfrm>
            <a:off x="10565674" y="6396335"/>
            <a:ext cx="162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2-9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TextBox 30">
            <a:extLst>
              <a:ext uri="{FF2B5EF4-FFF2-40B4-BE49-F238E27FC236}">
                <a16:creationId xmlns="" xmlns:a16="http://schemas.microsoft.com/office/drawing/2014/main" id="{AE539D0B-5674-49E0-AECC-65F035A768B5}"/>
              </a:ext>
            </a:extLst>
          </p:cNvPr>
          <p:cNvSpPr txBox="1"/>
          <p:nvPr/>
        </p:nvSpPr>
        <p:spPr>
          <a:xfrm>
            <a:off x="2543821" y="3315837"/>
            <a:ext cx="2314736" cy="2949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单调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可微的</a:t>
            </a:r>
            <a:r>
              <a:rPr lang="zh-CN" altLang="en-US" sz="2000" b="1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联系</a:t>
            </a:r>
            <a:r>
              <a:rPr lang="zh-CN" altLang="en-US" sz="20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D637017D-AC38-45D8-8C19-87CBD65479D3}"/>
              </a:ext>
            </a:extLst>
          </p:cNvPr>
          <p:cNvSpPr txBox="1"/>
          <p:nvPr/>
        </p:nvSpPr>
        <p:spPr>
          <a:xfrm>
            <a:off x="1058780" y="4095879"/>
            <a:ext cx="7330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对数线性回归是广义线性模型在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时的特例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="" xmlns:a16="http://schemas.microsoft.com/office/drawing/2014/main" id="{8878017A-F077-41FC-BD7F-ACB8210EC9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925880"/>
              </p:ext>
            </p:extLst>
          </p:nvPr>
        </p:nvGraphicFramePr>
        <p:xfrm>
          <a:off x="3552508" y="4649153"/>
          <a:ext cx="219233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name="Equation" r:id="rId3" imgW="901440" imgH="228600" progId="Equation.DSMT4">
                  <p:embed/>
                </p:oleObj>
              </mc:Choice>
              <mc:Fallback>
                <p:oleObj name="Equation" r:id="rId3" imgW="901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52508" y="4649153"/>
                        <a:ext cx="2192337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="" xmlns:a16="http://schemas.microsoft.com/office/drawing/2014/main" id="{2383E906-9BFF-4EC5-82BF-5AFEDE8C4C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294595"/>
              </p:ext>
            </p:extLst>
          </p:nvPr>
        </p:nvGraphicFramePr>
        <p:xfrm>
          <a:off x="4778945" y="4116893"/>
          <a:ext cx="1450220" cy="437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0" name="Equation" r:id="rId5" imgW="672840" imgH="203040" progId="Equation.DSMT4">
                  <p:embed/>
                </p:oleObj>
              </mc:Choice>
              <mc:Fallback>
                <p:oleObj name="Equation" r:id="rId5" imgW="672840" imgH="2030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="" xmlns:a16="http://schemas.microsoft.com/office/drawing/2014/main" id="{8878017A-F077-41FC-BD7F-ACB8210EC9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78945" y="4116893"/>
                        <a:ext cx="1450220" cy="4374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8E50EAE4-4E7D-47FE-9520-792243CD197C}"/>
              </a:ext>
            </a:extLst>
          </p:cNvPr>
          <p:cNvGrpSpPr/>
          <p:nvPr/>
        </p:nvGrpSpPr>
        <p:grpSpPr>
          <a:xfrm>
            <a:off x="3164895" y="2103438"/>
            <a:ext cx="2325688" cy="1074370"/>
            <a:chOff x="6898173" y="2226004"/>
            <a:chExt cx="2325688" cy="1074370"/>
          </a:xfrm>
        </p:grpSpPr>
        <p:graphicFrame>
          <p:nvGraphicFramePr>
            <p:cNvPr id="17" name="对象 16">
              <a:extLst>
                <a:ext uri="{FF2B5EF4-FFF2-40B4-BE49-F238E27FC236}">
                  <a16:creationId xmlns="" xmlns:a16="http://schemas.microsoft.com/office/drawing/2014/main" id="{DCAE955D-856A-4E1C-A401-792706EA6F0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0274249"/>
                </p:ext>
              </p:extLst>
            </p:nvPr>
          </p:nvGraphicFramePr>
          <p:xfrm>
            <a:off x="6898173" y="2226004"/>
            <a:ext cx="2325688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1" name="Equation" r:id="rId7" imgW="1079280" imgH="228600" progId="Equation.DSMT4">
                    <p:embed/>
                  </p:oleObj>
                </mc:Choice>
                <mc:Fallback>
                  <p:oleObj name="Equation" r:id="rId7" imgW="1079280" imgH="228600" progId="Equation.DSMT4">
                    <p:embed/>
                    <p:pic>
                      <p:nvPicPr>
                        <p:cNvPr id="12" name="对象 11">
                          <a:extLst>
                            <a:ext uri="{FF2B5EF4-FFF2-40B4-BE49-F238E27FC236}">
                              <a16:creationId xmlns="" xmlns:a16="http://schemas.microsoft.com/office/drawing/2014/main" id="{2383E906-9BFF-4EC5-82BF-5AFEDE8C4CE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898173" y="2226004"/>
                          <a:ext cx="2325688" cy="492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C50A7890-AA2A-401A-859B-B2E1C35BEACE}"/>
                </a:ext>
              </a:extLst>
            </p:cNvPr>
            <p:cNvCxnSpPr/>
            <p:nvPr/>
          </p:nvCxnSpPr>
          <p:spPr>
            <a:xfrm>
              <a:off x="7420248" y="2717403"/>
              <a:ext cx="543669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="" xmlns:a16="http://schemas.microsoft.com/office/drawing/2014/main" id="{E7F52C83-3C52-461F-8E98-2C8C526568F5}"/>
                </a:ext>
              </a:extLst>
            </p:cNvPr>
            <p:cNvCxnSpPr/>
            <p:nvPr/>
          </p:nvCxnSpPr>
          <p:spPr>
            <a:xfrm>
              <a:off x="7692082" y="2717403"/>
              <a:ext cx="0" cy="58297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1563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1163</Words>
  <Application>Microsoft Office PowerPoint</Application>
  <PresentationFormat>Custom</PresentationFormat>
  <Paragraphs>220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Office 主题​​</vt:lpstr>
      <vt:lpstr>Equation</vt:lpstr>
      <vt:lpstr>MathType 6.0 Equation</vt:lpstr>
      <vt:lpstr>PowerPoint Presentation</vt:lpstr>
      <vt:lpstr>基本形式</vt:lpstr>
      <vt:lpstr>线性回归</vt:lpstr>
      <vt:lpstr>线性回归-一元线性回归</vt:lpstr>
      <vt:lpstr>线性回归-一元线性回归</vt:lpstr>
      <vt:lpstr>PowerPoint Presentation</vt:lpstr>
      <vt:lpstr>PowerPoint Presentation</vt:lpstr>
      <vt:lpstr>线性回归-对数线性回归</vt:lpstr>
      <vt:lpstr>线性回归-广义线性模型</vt:lpstr>
      <vt:lpstr>对数几率回归</vt:lpstr>
      <vt:lpstr>对数几率回归</vt:lpstr>
      <vt:lpstr>PowerPoint Presentation</vt:lpstr>
      <vt:lpstr>求解方式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潘 震</dc:creator>
  <cp:lastModifiedBy>Windows 用户</cp:lastModifiedBy>
  <cp:revision>188</cp:revision>
  <dcterms:created xsi:type="dcterms:W3CDTF">2021-08-09T06:20:10Z</dcterms:created>
  <dcterms:modified xsi:type="dcterms:W3CDTF">2021-10-13T10:24:05Z</dcterms:modified>
</cp:coreProperties>
</file>