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76" r:id="rId3"/>
    <p:sldId id="272" r:id="rId4"/>
    <p:sldId id="273" r:id="rId5"/>
    <p:sldId id="274" r:id="rId6"/>
    <p:sldId id="275" r:id="rId7"/>
    <p:sldId id="257" r:id="rId8"/>
    <p:sldId id="258" r:id="rId9"/>
    <p:sldId id="259" r:id="rId10"/>
    <p:sldId id="260" r:id="rId11"/>
    <p:sldId id="262" r:id="rId12"/>
    <p:sldId id="261" r:id="rId13"/>
    <p:sldId id="263" r:id="rId14"/>
    <p:sldId id="264" r:id="rId15"/>
    <p:sldId id="265" r:id="rId16"/>
    <p:sldId id="277" r:id="rId17"/>
    <p:sldId id="266" r:id="rId18"/>
    <p:sldId id="267" r:id="rId19"/>
    <p:sldId id="269" r:id="rId20"/>
    <p:sldId id="271" r:id="rId21"/>
    <p:sldId id="268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" TargetMode="External"/><Relationship Id="rId7" Type="http://schemas.openxmlformats.org/officeDocument/2006/relationships/hyperlink" Target="https://packetstormsecurity.com/" TargetMode="External"/><Relationship Id="rId2" Type="http://schemas.openxmlformats.org/officeDocument/2006/relationships/hyperlink" Target="https://cve.mitr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uldb.com/" TargetMode="External"/><Relationship Id="rId5" Type="http://schemas.openxmlformats.org/officeDocument/2006/relationships/hyperlink" Target="https://www.cvedetails.com/" TargetMode="External"/><Relationship Id="rId4" Type="http://schemas.openxmlformats.org/officeDocument/2006/relationships/hyperlink" Target="https://www.cisa.gov/known-exploited-vulnerabilities-catalo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topten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we.mitre.org/data/definitions/400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8166-6AFB-78CC-2C43-54AF8D6C8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Programmation </a:t>
            </a:r>
            <a:r>
              <a:rPr lang="fr-BE" dirty="0" err="1"/>
              <a:t>sÉcurisée</a:t>
            </a:r>
            <a:endParaRPr lang="fr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63459-D167-86F6-3115-C1CC8BB7E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Introduction aux vulnérabilités</a:t>
            </a:r>
          </a:p>
        </p:txBody>
      </p:sp>
    </p:spTree>
    <p:extLst>
      <p:ext uri="{BB962C8B-B14F-4D97-AF65-F5344CB8AC3E}">
        <p14:creationId xmlns:p14="http://schemas.microsoft.com/office/powerpoint/2010/main" val="2117534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D6490-ED7A-BC9F-32D8-372EB39CD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13B9-DFCE-90C1-F4DB-C7E0CA7E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78" y="366815"/>
            <a:ext cx="10796953" cy="1188720"/>
          </a:xfrm>
        </p:spPr>
        <p:txBody>
          <a:bodyPr/>
          <a:lstStyle/>
          <a:p>
            <a:r>
              <a:rPr lang="fr-BE" dirty="0"/>
              <a:t>CVE : Common </a:t>
            </a:r>
            <a:r>
              <a:rPr lang="fr-BE" dirty="0" err="1"/>
              <a:t>Vulnerabilities</a:t>
            </a:r>
            <a:r>
              <a:rPr lang="fr-BE" dirty="0"/>
              <a:t> and </a:t>
            </a:r>
            <a:r>
              <a:rPr lang="fr-BE" dirty="0" err="1"/>
              <a:t>Exposures</a:t>
            </a:r>
            <a:r>
              <a:rPr lang="fr-BE" dirty="0"/>
              <a:t> #1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4BA874B-7802-17B1-94B6-B7ABA4D771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8488" y="1859149"/>
            <a:ext cx="1079634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BE" b="1" dirty="0"/>
              <a:t>Différence avec CWE</a:t>
            </a:r>
            <a:r>
              <a:rPr lang="fr-BE" dirty="0"/>
              <a:t> : Le CVE identifie des instances spécifiques de vulnérabilités (ex: faille dans Windows 10 v.2004), tandis que le CWE catégorise les types génériques de faiblesses (ex: débordement de tampon)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fr-BE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fr-BE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Définition</a:t>
            </a:r>
            <a:r>
              <a:rPr kumimoji="0" lang="fr-BE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Un dictionnaire de référence standardisé des vulnérabilités de sécurité connues et publiquement divulguées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fr-BE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fr-BE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Objectif principal</a:t>
            </a:r>
            <a:r>
              <a:rPr kumimoji="0" lang="fr-BE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Fournir un système d'identification unique pour les vulnérabilités spécifiques découvertes dans les logiciels et matériels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fr-BE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fr-BE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Utilisations pratiques </a:t>
            </a:r>
            <a:r>
              <a:rPr kumimoji="0" lang="fr-BE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fr-BE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BE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Identification précise : Chaque vulnérabilité reçoit un identifiant unique (format CVE-ANNÉE-NUMÉRO)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BE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Communication standardisée - Permet aux organisations de partager des informations sur les mêmes vulnérabilités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BE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Suivi des correctifs : Facilite le suivi de l'état de correction des failles connues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BE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Base de connaissance : Catalogue historique des vulnérabilités découvertes</a:t>
            </a:r>
          </a:p>
        </p:txBody>
      </p:sp>
    </p:spTree>
    <p:extLst>
      <p:ext uri="{BB962C8B-B14F-4D97-AF65-F5344CB8AC3E}">
        <p14:creationId xmlns:p14="http://schemas.microsoft.com/office/powerpoint/2010/main" val="398835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49699-F0E7-CF1D-ABC1-49B7E3391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F873-3769-7CF0-D44A-470F55387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78" y="366815"/>
            <a:ext cx="10796953" cy="1188720"/>
          </a:xfrm>
        </p:spPr>
        <p:txBody>
          <a:bodyPr/>
          <a:lstStyle/>
          <a:p>
            <a:r>
              <a:rPr lang="fr-BE" dirty="0"/>
              <a:t>CVE : Common </a:t>
            </a:r>
            <a:r>
              <a:rPr lang="fr-BE" dirty="0" err="1"/>
              <a:t>Vulnerabilities</a:t>
            </a:r>
            <a:r>
              <a:rPr lang="fr-BE" dirty="0"/>
              <a:t> and </a:t>
            </a:r>
            <a:r>
              <a:rPr lang="fr-BE" dirty="0" err="1"/>
              <a:t>Exposures</a:t>
            </a:r>
            <a:r>
              <a:rPr lang="fr-BE" dirty="0"/>
              <a:t> #2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B5E9EF8-F8BC-B8C1-5CA0-EE5399F7DE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8488" y="2274648"/>
            <a:ext cx="1079634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fr-BE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Applications concrètes 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fr-BE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BE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Gestion des vulnérabilités : Priorisation des correctifs selon les vulnérabilités affectant réellement l'infrastructure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BE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Bulletins de sécurité : Publication structurée des alertes de sécurité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BE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Analyses de sécurité : Vérification systématique de la présence de vulnérabilités connues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BE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Conformité : Documentation des risques connus pour les audits de sécurité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fr-BE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fr-BE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Gouvernance</a:t>
            </a:r>
            <a:r>
              <a:rPr kumimoji="0" lang="fr-BE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: Créé et maintenu par MITRE Corporation avec le financement de la CISA (</a:t>
            </a:r>
            <a:r>
              <a:rPr kumimoji="0" lang="fr-BE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Cybersecurity</a:t>
            </a:r>
            <a:r>
              <a:rPr kumimoji="0" lang="fr-BE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Infrastructure Security Agency)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fr-BE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fr-BE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Écosystème</a:t>
            </a:r>
            <a:r>
              <a:rPr kumimoji="0" lang="fr-BE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: S'intègre avec d'autres standards comme CVSS pour la gravité et CWE pour la catégorisation des types de failles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7442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03FD6-4597-7197-351B-E880394B1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2FEE8-389D-3202-AD48-D09BA0BF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78" y="366815"/>
            <a:ext cx="10796953" cy="1188720"/>
          </a:xfrm>
        </p:spPr>
        <p:txBody>
          <a:bodyPr/>
          <a:lstStyle/>
          <a:p>
            <a:r>
              <a:rPr lang="fr-BE" dirty="0"/>
              <a:t>CVE : Common </a:t>
            </a:r>
            <a:r>
              <a:rPr lang="fr-BE" dirty="0" err="1"/>
              <a:t>Vulnerabilities</a:t>
            </a:r>
            <a:r>
              <a:rPr lang="fr-BE" dirty="0"/>
              <a:t> and </a:t>
            </a:r>
            <a:r>
              <a:rPr lang="fr-BE" dirty="0" err="1"/>
              <a:t>Exposures</a:t>
            </a:r>
            <a:r>
              <a:rPr lang="fr-BE" dirty="0"/>
              <a:t> #3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3392B3-ED79-F186-AB19-E621C6358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022" y="1706441"/>
            <a:ext cx="8173956" cy="4904374"/>
          </a:xfrm>
        </p:spPr>
      </p:pic>
    </p:spTree>
    <p:extLst>
      <p:ext uri="{BB962C8B-B14F-4D97-AF65-F5344CB8AC3E}">
        <p14:creationId xmlns:p14="http://schemas.microsoft.com/office/powerpoint/2010/main" val="318475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8485C-FC67-DFEB-5882-D34DAA8E6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CECD-96C7-9258-C269-DB687CCD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78" y="366815"/>
            <a:ext cx="10796953" cy="1188720"/>
          </a:xfrm>
        </p:spPr>
        <p:txBody>
          <a:bodyPr/>
          <a:lstStyle/>
          <a:p>
            <a:r>
              <a:rPr lang="fr-BE" dirty="0"/>
              <a:t>CVE : Common </a:t>
            </a:r>
            <a:r>
              <a:rPr lang="fr-BE" dirty="0" err="1"/>
              <a:t>Vulnerabilities</a:t>
            </a:r>
            <a:r>
              <a:rPr lang="fr-BE" dirty="0"/>
              <a:t> and </a:t>
            </a:r>
            <a:r>
              <a:rPr lang="fr-BE" dirty="0" err="1"/>
              <a:t>Exposures</a:t>
            </a:r>
            <a:r>
              <a:rPr lang="fr-BE" dirty="0"/>
              <a:t> #4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B4C8B5D-2C0E-71A5-35EA-7009C06D40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8488" y="2315684"/>
            <a:ext cx="10796343" cy="3611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fr-BE" b="1" dirty="0"/>
              <a:t>Sites officiels et bases de données CVE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BE" dirty="0"/>
              <a:t>Base de données officielle CVE du MITRE: </a:t>
            </a:r>
            <a:r>
              <a:rPr lang="fr-BE" dirty="0">
                <a:hlinkClick r:id="rId2"/>
              </a:rPr>
              <a:t>https://cve.mitre.org/</a:t>
            </a:r>
            <a:endParaRPr lang="fr-BE" dirty="0"/>
          </a:p>
          <a:p>
            <a:pPr>
              <a:buFont typeface="Arial" panose="020B0604020202020204" pitchFamily="34" charset="0"/>
              <a:buChar char="•"/>
            </a:pPr>
            <a:r>
              <a:rPr lang="fr-BE" dirty="0"/>
              <a:t>National </a:t>
            </a:r>
            <a:r>
              <a:rPr lang="fr-BE" dirty="0" err="1"/>
              <a:t>Vulnerability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(NVD): </a:t>
            </a:r>
            <a:r>
              <a:rPr lang="fr-BE" dirty="0">
                <a:hlinkClick r:id="rId3"/>
              </a:rPr>
              <a:t>https://nvd.nist.gov/</a:t>
            </a:r>
            <a:endParaRPr lang="fr-BE" dirty="0"/>
          </a:p>
          <a:p>
            <a:pPr>
              <a:buFont typeface="Arial" panose="020B0604020202020204" pitchFamily="34" charset="0"/>
              <a:buChar char="•"/>
            </a:pPr>
            <a:r>
              <a:rPr lang="fr-BE" dirty="0"/>
              <a:t>CISA </a:t>
            </a:r>
            <a:r>
              <a:rPr lang="fr-BE" dirty="0" err="1"/>
              <a:t>Known</a:t>
            </a:r>
            <a:r>
              <a:rPr lang="fr-BE" dirty="0"/>
              <a:t> </a:t>
            </a:r>
            <a:r>
              <a:rPr lang="fr-BE" dirty="0" err="1"/>
              <a:t>Exploited</a:t>
            </a:r>
            <a:r>
              <a:rPr lang="fr-BE" dirty="0"/>
              <a:t> </a:t>
            </a:r>
            <a:r>
              <a:rPr lang="fr-BE" dirty="0" err="1"/>
              <a:t>Vulnerabilities</a:t>
            </a:r>
            <a:r>
              <a:rPr lang="fr-BE" dirty="0"/>
              <a:t> </a:t>
            </a:r>
            <a:r>
              <a:rPr lang="fr-BE" dirty="0" err="1"/>
              <a:t>Catalog</a:t>
            </a:r>
            <a:r>
              <a:rPr lang="fr-BE" dirty="0"/>
              <a:t>: </a:t>
            </a:r>
            <a:r>
              <a:rPr lang="fr-BE" dirty="0">
                <a:hlinkClick r:id="rId4"/>
              </a:rPr>
              <a:t>https://www.cisa.gov/known-exploited-vulnerabilities-catalog</a:t>
            </a:r>
            <a:endParaRPr lang="fr-BE" dirty="0"/>
          </a:p>
          <a:p>
            <a:pPr marL="0" indent="0">
              <a:buNone/>
            </a:pPr>
            <a:endParaRPr lang="fr-BE" b="1" dirty="0"/>
          </a:p>
          <a:p>
            <a:pPr marL="0" indent="0">
              <a:buNone/>
            </a:pPr>
            <a:r>
              <a:rPr lang="fr-BE" b="1" dirty="0"/>
              <a:t>Alertes et agrégateurs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BE" dirty="0"/>
              <a:t>CVE Details: </a:t>
            </a:r>
            <a:r>
              <a:rPr lang="fr-BE" dirty="0">
                <a:hlinkClick r:id="rId5"/>
              </a:rPr>
              <a:t>https://www.cvedetails.com/</a:t>
            </a:r>
            <a:endParaRPr lang="fr-BE" dirty="0"/>
          </a:p>
          <a:p>
            <a:pPr>
              <a:buFont typeface="Arial" panose="020B0604020202020204" pitchFamily="34" charset="0"/>
              <a:buChar char="•"/>
            </a:pPr>
            <a:r>
              <a:rPr lang="fr-BE" dirty="0" err="1"/>
              <a:t>VulDB</a:t>
            </a:r>
            <a:r>
              <a:rPr lang="fr-BE" dirty="0"/>
              <a:t>: </a:t>
            </a:r>
            <a:r>
              <a:rPr lang="fr-BE" dirty="0">
                <a:hlinkClick r:id="rId6"/>
              </a:rPr>
              <a:t>https://vuldb.com/</a:t>
            </a:r>
            <a:endParaRPr lang="fr-BE" dirty="0"/>
          </a:p>
          <a:p>
            <a:pPr>
              <a:buFont typeface="Arial" panose="020B0604020202020204" pitchFamily="34" charset="0"/>
              <a:buChar char="•"/>
            </a:pPr>
            <a:r>
              <a:rPr lang="fr-BE" dirty="0" err="1"/>
              <a:t>Packet</a:t>
            </a:r>
            <a:r>
              <a:rPr lang="fr-BE" dirty="0"/>
              <a:t> Storm Security: </a:t>
            </a:r>
            <a:r>
              <a:rPr lang="fr-BE" dirty="0">
                <a:hlinkClick r:id="rId7"/>
              </a:rPr>
              <a:t>https://packetstormsecurity.com/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24787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A8BAF-28E2-824A-3555-F03A57C0E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537C-0439-1BEA-037C-D0DE10EB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78" y="366815"/>
            <a:ext cx="10796953" cy="1188720"/>
          </a:xfrm>
        </p:spPr>
        <p:txBody>
          <a:bodyPr/>
          <a:lstStyle/>
          <a:p>
            <a:r>
              <a:rPr lang="fr-BE" dirty="0"/>
              <a:t>CVE : Common </a:t>
            </a:r>
            <a:r>
              <a:rPr lang="fr-BE" dirty="0" err="1"/>
              <a:t>Vulnerabilities</a:t>
            </a:r>
            <a:r>
              <a:rPr lang="fr-BE" dirty="0"/>
              <a:t> and </a:t>
            </a:r>
            <a:r>
              <a:rPr lang="fr-BE" dirty="0" err="1"/>
              <a:t>Exposures</a:t>
            </a:r>
            <a:r>
              <a:rPr lang="fr-BE" dirty="0"/>
              <a:t> #5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5797402-69FE-004E-3ED0-B825C42B4A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8488" y="2923542"/>
            <a:ext cx="10796343" cy="2395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fr-BE" b="1" dirty="0"/>
              <a:t>Extensions Rider pour la sécurité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BE" b="1" dirty="0"/>
              <a:t>Security Code Scan</a:t>
            </a:r>
            <a:r>
              <a:rPr lang="fr-BE" dirty="0"/>
              <a:t> - Analyse statique de code pour les vulnérabilités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BE" b="1" dirty="0" err="1"/>
              <a:t>Snyk</a:t>
            </a:r>
            <a:r>
              <a:rPr lang="fr-BE" b="1" dirty="0"/>
              <a:t> Security Scanner</a:t>
            </a:r>
            <a:r>
              <a:rPr lang="fr-BE" dirty="0"/>
              <a:t> - Détecte les vulnérabilités dans les dépendances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BE" b="1" dirty="0"/>
              <a:t>OWASP </a:t>
            </a:r>
            <a:r>
              <a:rPr lang="fr-BE" b="1" dirty="0" err="1"/>
              <a:t>Dependency</a:t>
            </a:r>
            <a:r>
              <a:rPr lang="fr-BE" b="1" dirty="0"/>
              <a:t> Checker</a:t>
            </a:r>
            <a:r>
              <a:rPr lang="fr-BE" dirty="0"/>
              <a:t> - Vérifie les dépendances pour les CVE connues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BE" b="1" dirty="0" err="1"/>
              <a:t>SonarLint</a:t>
            </a:r>
            <a:r>
              <a:rPr lang="fr-BE" dirty="0"/>
              <a:t> - Analyse de code incluant des vérifications de sécurité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BE" b="1" dirty="0" err="1"/>
              <a:t>DevSkim</a:t>
            </a:r>
            <a:r>
              <a:rPr lang="fr-BE" dirty="0"/>
              <a:t> - Identifie les problèmes de sécurité courants</a:t>
            </a:r>
          </a:p>
        </p:txBody>
      </p:sp>
    </p:spTree>
    <p:extLst>
      <p:ext uri="{BB962C8B-B14F-4D97-AF65-F5344CB8AC3E}">
        <p14:creationId xmlns:p14="http://schemas.microsoft.com/office/powerpoint/2010/main" val="374677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83131-72A3-D7CF-62FF-81CE46EF8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nyk Security Plugin for JetBrains IDEs | JetBrains Marketplace">
            <a:extLst>
              <a:ext uri="{FF2B5EF4-FFF2-40B4-BE49-F238E27FC236}">
                <a16:creationId xmlns:a16="http://schemas.microsoft.com/office/drawing/2014/main" id="{BDE6FC22-B2ED-1156-6627-5FFB39BF2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0" y="102118"/>
            <a:ext cx="10646020" cy="665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205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5E55D-F5B6-1EF1-92AE-F1C1142E5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42BA-4BB0-0B04-6583-6E86575A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78" y="366815"/>
            <a:ext cx="10796953" cy="1188720"/>
          </a:xfrm>
        </p:spPr>
        <p:txBody>
          <a:bodyPr/>
          <a:lstStyle/>
          <a:p>
            <a:r>
              <a:rPr lang="fr-BE" dirty="0"/>
              <a:t>CVSS : Common </a:t>
            </a:r>
            <a:r>
              <a:rPr lang="fr-BE" dirty="0" err="1"/>
              <a:t>Vulnerability</a:t>
            </a:r>
            <a:r>
              <a:rPr lang="fr-BE" dirty="0"/>
              <a:t> </a:t>
            </a:r>
            <a:r>
              <a:rPr lang="fr-BE" dirty="0" err="1"/>
              <a:t>scoring</a:t>
            </a:r>
            <a:r>
              <a:rPr lang="fr-BE" dirty="0"/>
              <a:t> system</a:t>
            </a:r>
          </a:p>
        </p:txBody>
      </p:sp>
      <p:pic>
        <p:nvPicPr>
          <p:cNvPr id="13314" name="Picture 2" descr="Score CVSS | Common Vulnerability Scoring System">
            <a:extLst>
              <a:ext uri="{FF2B5EF4-FFF2-40B4-BE49-F238E27FC236}">
                <a16:creationId xmlns:a16="http://schemas.microsoft.com/office/drawing/2014/main" id="{CCBDEDF6-5E59-6899-AEC8-FA4ED7AFD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870" y="1917383"/>
            <a:ext cx="4644390" cy="407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59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F5EB1-5D6B-D2BE-AA73-83591D626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57B0-2DCA-A912-060D-84CD6A50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78" y="366815"/>
            <a:ext cx="10796953" cy="1188720"/>
          </a:xfrm>
        </p:spPr>
        <p:txBody>
          <a:bodyPr/>
          <a:lstStyle/>
          <a:p>
            <a:r>
              <a:rPr lang="fr-BE" dirty="0">
                <a:latin typeface="+mn-lt"/>
              </a:rPr>
              <a:t>SAST – </a:t>
            </a:r>
            <a:r>
              <a:rPr lang="fr-BE" dirty="0" err="1">
                <a:latin typeface="+mn-lt"/>
              </a:rPr>
              <a:t>Static</a:t>
            </a:r>
            <a:r>
              <a:rPr lang="fr-BE" dirty="0">
                <a:latin typeface="+mn-lt"/>
              </a:rPr>
              <a:t> Application Security testing</a:t>
            </a:r>
            <a:br>
              <a:rPr lang="fr-BE" dirty="0">
                <a:latin typeface="+mn-lt"/>
              </a:rPr>
            </a:br>
            <a:r>
              <a:rPr lang="fr-BE" dirty="0">
                <a:latin typeface="+mn-lt"/>
              </a:rPr>
              <a:t>cas d’usage : </a:t>
            </a:r>
            <a:r>
              <a:rPr lang="fr-BE" dirty="0" err="1">
                <a:latin typeface="+mn-lt"/>
              </a:rPr>
              <a:t>sonarqube</a:t>
            </a:r>
            <a:r>
              <a:rPr lang="fr-BE" dirty="0">
                <a:latin typeface="+mn-lt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2E6A0C3-5C37-9AFD-C222-EEE716B382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7878" y="1788379"/>
            <a:ext cx="1079695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Définition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Plateformes d'analyse statique de code qui examinent le code source sans l'exécuter pour identifier problèmes de qualité et vulnérabilités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Objectif principal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Améliorer continuellement la qualité du code et la sécurité des applications pendant tout le cycle de développement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Utilisation pratique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Détection automatisée des défauts - Bugs, vulnérabilités, code dupliqué, dette technique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Mesure de qualité - Métriques objectives sur la maintenabilité et fiabilité du code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Intégration continue - S'intègre aux pipelines CI/CD pour bloquer les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builds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problématiques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Suivi d'évolution - Visualisation des tendances de qualité au fil du temps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Fonctionnalités clés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Analyse multicritère - Couvre sécurité, fiabilité, maintenabilité, complexité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Règles configurables - Adaptation aux standards de codage spécifiques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Visualisation - Tableaux de bord et rapports détaillés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Intégration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DevSecOps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S'insère dans les workflows de développement modernes</a:t>
            </a:r>
          </a:p>
        </p:txBody>
      </p:sp>
    </p:spTree>
    <p:extLst>
      <p:ext uri="{BB962C8B-B14F-4D97-AF65-F5344CB8AC3E}">
        <p14:creationId xmlns:p14="http://schemas.microsoft.com/office/powerpoint/2010/main" val="706522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28F30-B074-A8AF-E699-C633B4BA7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D2F1-EED3-DCE2-996B-FC36D936D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78" y="366815"/>
            <a:ext cx="10796953" cy="1188720"/>
          </a:xfrm>
        </p:spPr>
        <p:txBody>
          <a:bodyPr/>
          <a:lstStyle/>
          <a:p>
            <a:r>
              <a:rPr lang="fr-BE" dirty="0">
                <a:latin typeface="+mn-lt"/>
              </a:rPr>
              <a:t>SAST – </a:t>
            </a:r>
            <a:r>
              <a:rPr lang="fr-BE" dirty="0" err="1">
                <a:latin typeface="+mn-lt"/>
              </a:rPr>
              <a:t>Static</a:t>
            </a:r>
            <a:r>
              <a:rPr lang="fr-BE" dirty="0">
                <a:latin typeface="+mn-lt"/>
              </a:rPr>
              <a:t> Application Security testing #2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3E188B-6063-FFE4-1AE5-3327E085E1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7877" y="1784024"/>
            <a:ext cx="1079695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Principaux outils similaires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SonarQube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Solution complète, open-source avec version commerciale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Checkmarx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Spécialisé dans l'analyse de sécurité des applications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Veracode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Plateforme d'analyse de sécurité cloud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Fortify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Suite d'outils de sécurité applicative de Micro Focus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Coverity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Plateforme d'analyse de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Synopsys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focalisée sur la fiabilité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Bénéfices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Détection précoce - Identification des problèmes avant la production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Standardisation - Application cohérente des bonnes pratiques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Éducation - Sensibilisation des développeurs aux problèmes courants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Prévention - Réduction des coûts de correction et maintenance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Intégration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Compatible avec la plupart des langages de programmation, IDE et systèmes de contrôle de versions </a:t>
            </a:r>
          </a:p>
        </p:txBody>
      </p:sp>
    </p:spTree>
    <p:extLst>
      <p:ext uri="{BB962C8B-B14F-4D97-AF65-F5344CB8AC3E}">
        <p14:creationId xmlns:p14="http://schemas.microsoft.com/office/powerpoint/2010/main" val="3859036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46712-E47B-79F3-5439-100BCEEFC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50733E7E-AF90-969A-EFA2-CA423B023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4300"/>
            <a:ext cx="10391775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59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202D-CB87-E9F5-7DBE-B039DB85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des matières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D3C51-5645-AD17-AA87-42EF7ADAD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OWASP</a:t>
            </a:r>
          </a:p>
          <a:p>
            <a:r>
              <a:rPr lang="fr-BE" dirty="0"/>
              <a:t>CWE</a:t>
            </a:r>
          </a:p>
          <a:p>
            <a:r>
              <a:rPr lang="fr-BE" dirty="0"/>
              <a:t>CVE</a:t>
            </a:r>
          </a:p>
          <a:p>
            <a:r>
              <a:rPr lang="fr-BE" dirty="0"/>
              <a:t>CVSS</a:t>
            </a:r>
          </a:p>
          <a:p>
            <a:r>
              <a:rPr lang="fr-BE" dirty="0"/>
              <a:t>SAST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7096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35627-AB82-A6C9-DEAA-7772AA200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0B7C29AD-EB74-1C49-B781-0C1E4DB6D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0"/>
            <a:ext cx="7094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288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91A15-1EF8-4A4D-8F2A-5BD1B3062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1AC73235-F64E-132F-6C20-26E329804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0"/>
            <a:ext cx="10934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656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A3218-7A8A-C840-8726-B70723158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111F824B-11FA-4614-2FEA-B66FA79CF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0"/>
            <a:ext cx="120443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96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E73C4-CC54-B663-9A1E-9AE6FAC73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993D-7B3A-5058-E38A-1CE562CB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78" y="366815"/>
            <a:ext cx="10796953" cy="1188720"/>
          </a:xfrm>
        </p:spPr>
        <p:txBody>
          <a:bodyPr/>
          <a:lstStyle/>
          <a:p>
            <a:r>
              <a:rPr lang="fr-BE" dirty="0">
                <a:latin typeface="+mn-lt"/>
              </a:rPr>
              <a:t>OWASP #1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81FA51F-7C53-63AE-D690-F7E345C43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78" y="1842398"/>
            <a:ext cx="1079695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Définition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Organisation internationale à but non lucratif dédiée à l'amélioration de la sécurité des logiciels, particulièrement des applications web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Objectif principal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Rendre visible les problèmes de sécurité applicative et fournir des ressources pour les adresser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Utilisation pratique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Référence de standards : Établit des bonnes pratiques de sécurité reconnues mondialement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Documentation : Fournit des guides, méthodologies et outils gratuits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Sensibilisation : Éduque la communauté sur les risques de sécurité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Évaluation des risques : Aide à identifier et prioriser les menaces </a:t>
            </a:r>
          </a:p>
        </p:txBody>
      </p:sp>
    </p:spTree>
    <p:extLst>
      <p:ext uri="{BB962C8B-B14F-4D97-AF65-F5344CB8AC3E}">
        <p14:creationId xmlns:p14="http://schemas.microsoft.com/office/powerpoint/2010/main" val="19817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57777-8BDB-6FB5-3B98-05FA9D97D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B954-D423-83B7-BB59-747AC65E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78" y="366815"/>
            <a:ext cx="10796953" cy="1188720"/>
          </a:xfrm>
        </p:spPr>
        <p:txBody>
          <a:bodyPr/>
          <a:lstStyle/>
          <a:p>
            <a:r>
              <a:rPr lang="fr-BE" dirty="0">
                <a:latin typeface="+mn-lt"/>
              </a:rPr>
              <a:t>OWASP #2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81E740F-A704-38FA-8DE1-0F5EEA26C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78" y="2065917"/>
            <a:ext cx="1079695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Ressources clés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OWASP Top 10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Liste des 10 risques de sécurité les plus critiques pour les applications web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OWASP ASVS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Standard de vérification de sécurité des applications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OWASP Testing Guide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Méthodologies de test de sécurité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OWASP ZAP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Proxy d'interception pour tester la sécurité des applications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OWASP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Dependency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-Check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Outil d'analyse des dépendances vulnérables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 concrètes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Développement sécurisé - Guide les équipes de développement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Audit de sécurité - Base pour les évaluations de sécurité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Formation - Matériel pédagogique pour les professionnels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Conformité - Référence pour les exigences réglementaires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Benchmark - Comparaison des pratiques de sécurité </a:t>
            </a:r>
          </a:p>
        </p:txBody>
      </p:sp>
    </p:spTree>
    <p:extLst>
      <p:ext uri="{BB962C8B-B14F-4D97-AF65-F5344CB8AC3E}">
        <p14:creationId xmlns:p14="http://schemas.microsoft.com/office/powerpoint/2010/main" val="116341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DE5F1-0409-4EA7-2F7A-2AA3F2B02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DFCC-04C0-2208-4D67-2E0A80D3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78" y="366815"/>
            <a:ext cx="10796953" cy="1188720"/>
          </a:xfrm>
        </p:spPr>
        <p:txBody>
          <a:bodyPr/>
          <a:lstStyle/>
          <a:p>
            <a:r>
              <a:rPr lang="fr-BE" dirty="0">
                <a:latin typeface="+mn-lt"/>
              </a:rPr>
              <a:t>OWASP #3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F02A5DC-DB6F-7E50-0D97-39F0DA2FA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78" y="1827042"/>
            <a:ext cx="1079695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Catégorie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L'OWASP n'est pas un logiciel mais une fondation qui produit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 référentiels de sécurité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 outils open-source (comme OWASP ZAP)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 méthodologies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 projets communautaires de sécurité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Différence avec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SonarQube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L'OWASP définit les standards et bonnes pratiques que des outils comme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SonarQube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peuvent implémenter dans leurs règles d'analyse </a:t>
            </a:r>
          </a:p>
        </p:txBody>
      </p:sp>
    </p:spTree>
    <p:extLst>
      <p:ext uri="{BB962C8B-B14F-4D97-AF65-F5344CB8AC3E}">
        <p14:creationId xmlns:p14="http://schemas.microsoft.com/office/powerpoint/2010/main" val="262152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F0F12-C954-C766-C8B0-C6DA3739F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680B-EE40-5D8F-86BF-1FFB5148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78" y="366815"/>
            <a:ext cx="10796953" cy="1188720"/>
          </a:xfrm>
        </p:spPr>
        <p:txBody>
          <a:bodyPr/>
          <a:lstStyle/>
          <a:p>
            <a:r>
              <a:rPr lang="fr-BE" dirty="0">
                <a:latin typeface="+mn-lt"/>
              </a:rPr>
              <a:t>OWASP #3</a:t>
            </a:r>
          </a:p>
        </p:txBody>
      </p:sp>
      <p:pic>
        <p:nvPicPr>
          <p:cNvPr id="12290" name="Picture 2" descr="Mapping">
            <a:extLst>
              <a:ext uri="{FF2B5EF4-FFF2-40B4-BE49-F238E27FC236}">
                <a16:creationId xmlns:a16="http://schemas.microsoft.com/office/drawing/2014/main" id="{F9C6B8ED-C2A1-EE2E-E83B-E5390DA63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200275"/>
            <a:ext cx="89154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1D26538-A096-DDD5-729A-AB76A29D2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443" y="4933133"/>
            <a:ext cx="76698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OWASP Top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2025 : ~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2025 -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https://www.owasptopten.org/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2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F035-1D42-9A3F-BA18-448325B8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78" y="366815"/>
            <a:ext cx="10796953" cy="1188720"/>
          </a:xfrm>
        </p:spPr>
        <p:txBody>
          <a:bodyPr/>
          <a:lstStyle/>
          <a:p>
            <a:r>
              <a:rPr lang="fr-BE" dirty="0"/>
              <a:t>CWE : Common </a:t>
            </a:r>
            <a:r>
              <a:rPr lang="fr-BE" dirty="0" err="1"/>
              <a:t>weakness</a:t>
            </a:r>
            <a:r>
              <a:rPr lang="fr-BE" dirty="0"/>
              <a:t> </a:t>
            </a:r>
            <a:r>
              <a:rPr lang="fr-BE" dirty="0" err="1"/>
              <a:t>enumeration</a:t>
            </a:r>
            <a:r>
              <a:rPr lang="fr-BE" dirty="0"/>
              <a:t> #1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59BCD93-C13F-3160-9EDA-00F78B0E3B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8488" y="2261287"/>
            <a:ext cx="1094722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Définition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Une liste catégorisée et standardisée des faiblesses logicielles et de sécurité courantes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Objectif principal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Fournir un langage commun pour décrire les vulnérabilités de sécurité informatique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Utilisation pratique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Référence standard pour identifier et documenter les vulnérabilités </a:t>
            </a:r>
          </a:p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pour les analyses de risques et de sécurité </a:t>
            </a:r>
          </a:p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 pour développer des outils de détection automatique de failles </a:t>
            </a:r>
          </a:p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Guide pour les tests de pénétration et audits de sécurité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70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B383D-7176-2103-7B67-405F7A2C4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4813-E9D2-9F2E-7D0D-02B7FA5F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78" y="366815"/>
            <a:ext cx="10796953" cy="1188720"/>
          </a:xfrm>
        </p:spPr>
        <p:txBody>
          <a:bodyPr/>
          <a:lstStyle/>
          <a:p>
            <a:r>
              <a:rPr lang="fr-BE" dirty="0"/>
              <a:t>CWE : Common </a:t>
            </a:r>
            <a:r>
              <a:rPr lang="fr-BE" dirty="0" err="1"/>
              <a:t>weakness</a:t>
            </a:r>
            <a:r>
              <a:rPr lang="fr-BE" dirty="0"/>
              <a:t> </a:t>
            </a:r>
            <a:r>
              <a:rPr lang="fr-BE" dirty="0" err="1"/>
              <a:t>enumeration</a:t>
            </a:r>
            <a:r>
              <a:rPr lang="fr-BE" dirty="0"/>
              <a:t> #2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34A10BB-17B7-315C-3965-0EFBFC1DE9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8488" y="2168954"/>
            <a:ext cx="10796343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Applications concrètes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Développement sécurisé - Guide les développeurs sur les erreurs à éviter </a:t>
            </a:r>
          </a:p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Éducation - Matériel d'apprentissage pour la formation en cybersécurité </a:t>
            </a:r>
          </a:p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des vulnérabilités - Complète les systèmes comme CVE (Common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Vulnerabilities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Exposures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Évaluation de produits - Aide à l'évaluation structurée de la sécurité des applications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Gouvernance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Maintenu par MITRE Corporation avec le soutien de la communauté de sécurité informatique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Intégration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S'intègre avec d'autres standards comme CVSS (Common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Vulnerability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System) pour évaluer la gravité des failles </a:t>
            </a:r>
          </a:p>
        </p:txBody>
      </p:sp>
    </p:spTree>
    <p:extLst>
      <p:ext uri="{BB962C8B-B14F-4D97-AF65-F5344CB8AC3E}">
        <p14:creationId xmlns:p14="http://schemas.microsoft.com/office/powerpoint/2010/main" val="10970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F873F-62D3-742C-A9D0-605730A8C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6506-40A0-9BD4-0D62-EBB97FF6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78" y="366815"/>
            <a:ext cx="10796953" cy="1188720"/>
          </a:xfrm>
        </p:spPr>
        <p:txBody>
          <a:bodyPr/>
          <a:lstStyle/>
          <a:p>
            <a:r>
              <a:rPr lang="fr-BE" dirty="0"/>
              <a:t>CWE : Common </a:t>
            </a:r>
            <a:r>
              <a:rPr lang="fr-BE" dirty="0" err="1"/>
              <a:t>weakness</a:t>
            </a:r>
            <a:r>
              <a:rPr lang="fr-BE" dirty="0"/>
              <a:t> </a:t>
            </a:r>
            <a:r>
              <a:rPr lang="fr-BE" dirty="0" err="1"/>
              <a:t>enumeration</a:t>
            </a:r>
            <a:r>
              <a:rPr lang="fr-BE" dirty="0"/>
              <a:t> #3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9D5D512-FE68-2FAA-EDD8-90888A3E9B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8488" y="1751426"/>
            <a:ext cx="10796343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Quelques exemples :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https://cwe.mitre.org/data/definitions/400.html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BE" altLang="fr-F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CWE-20 : Validation d'entrée incorrecte - Manque de validation ou validation inadéquate des données entrantes</a:t>
            </a:r>
            <a:br>
              <a:rPr kumimoji="0" lang="fr-BE" altLang="fr-F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BE" altLang="fr-F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BE" altLang="fr-F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CWE-22 : Traversée de chemin (Path </a:t>
            </a:r>
            <a:r>
              <a:rPr kumimoji="0" lang="fr-BE" altLang="fr-F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Traversal</a:t>
            </a:r>
            <a:r>
              <a:rPr kumimoji="0" lang="fr-BE" altLang="fr-F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- Accès non autorisé à des fichiers ou répertoires en manipulant les chemins</a:t>
            </a:r>
            <a:br>
              <a:rPr kumimoji="0" lang="fr-BE" altLang="fr-F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BE" altLang="fr-F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BE" altLang="fr-F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CWE-78 : Injection de commande OS - Insertion de commandes système d'exploitation malveillantes</a:t>
            </a:r>
            <a:br>
              <a:rPr kumimoji="0" lang="fr-BE" altLang="fr-F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BE" altLang="fr-F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BE" altLang="fr-F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CWE-79 : Cross-Site Scripting (XSS) - Injection de scripts malveillants exécutés dans le navigateur de l'utilisateur</a:t>
            </a:r>
            <a:br>
              <a:rPr kumimoji="0" lang="fr-BE" altLang="fr-F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BE" altLang="fr-F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BE" altLang="fr-F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CWE-89 : Injection SQL - Manipulation des requêtes de base de données via des entrées non </a:t>
            </a:r>
            <a:r>
              <a:rPr kumimoji="0" lang="fr-BE" altLang="fr-F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sanitisées</a:t>
            </a:r>
            <a:br>
              <a:rPr kumimoji="0" lang="fr-BE" altLang="fr-F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BE" altLang="fr-F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BE" altLang="fr-F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CWE-119 : Manipulation incorrecte de buffer - Débordements de buffer et accès mémoire non contrôlés</a:t>
            </a:r>
            <a:br>
              <a:rPr kumimoji="0" lang="fr-BE" altLang="fr-F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BE" altLang="fr-F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BE" altLang="fr-F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CWE-200 : Divulgation d'information - Exposition de données sensibles à des utilisateurs non autorisés</a:t>
            </a:r>
            <a:br>
              <a:rPr kumimoji="0" lang="fr-BE" altLang="fr-F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BE" altLang="fr-F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BE" altLang="fr-F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CWE-250 : Manquements dans le contrôle des privilèges - Élévation ou abus de privilèges</a:t>
            </a:r>
            <a:br>
              <a:rPr kumimoji="0" lang="fr-BE" altLang="fr-F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BE" altLang="fr-F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BE" altLang="fr-F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CWE-287 : Authentification incorrecte - Défauts dans les mécanismes de vérification d'identité</a:t>
            </a:r>
            <a:br>
              <a:rPr kumimoji="0" lang="fr-BE" altLang="fr-F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BE" altLang="fr-F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BE" altLang="fr-F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CWE-306 : Absence d'authentification - Manque total de contrôle d'accès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89532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1010</TotalTime>
  <Words>1316</Words>
  <Application>Microsoft Office PowerPoint</Application>
  <PresentationFormat>Widescreen</PresentationFormat>
  <Paragraphs>153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Parcel</vt:lpstr>
      <vt:lpstr>Programmation sÉcurisée</vt:lpstr>
      <vt:lpstr>Table des matières</vt:lpstr>
      <vt:lpstr>OWASP #1</vt:lpstr>
      <vt:lpstr>OWASP #2</vt:lpstr>
      <vt:lpstr>OWASP #3</vt:lpstr>
      <vt:lpstr>OWASP #3</vt:lpstr>
      <vt:lpstr>CWE : Common weakness enumeration #1</vt:lpstr>
      <vt:lpstr>CWE : Common weakness enumeration #2</vt:lpstr>
      <vt:lpstr>CWE : Common weakness enumeration #3</vt:lpstr>
      <vt:lpstr>CVE : Common Vulnerabilities and Exposures #1</vt:lpstr>
      <vt:lpstr>CVE : Common Vulnerabilities and Exposures #2</vt:lpstr>
      <vt:lpstr>CVE : Common Vulnerabilities and Exposures #3</vt:lpstr>
      <vt:lpstr>CVE : Common Vulnerabilities and Exposures #4</vt:lpstr>
      <vt:lpstr>CVE : Common Vulnerabilities and Exposures #5</vt:lpstr>
      <vt:lpstr>PowerPoint Presentation</vt:lpstr>
      <vt:lpstr>CVSS : Common Vulnerability scoring system</vt:lpstr>
      <vt:lpstr>SAST – Static Application Security testing cas d’usage : sonarqube </vt:lpstr>
      <vt:lpstr>SAST – Static Application Security testing #2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Ludwig Lebrun</dc:creator>
  <cp:lastModifiedBy>Ludwig Lebrun</cp:lastModifiedBy>
  <cp:revision>2</cp:revision>
  <dcterms:created xsi:type="dcterms:W3CDTF">2025-02-19T17:02:22Z</dcterms:created>
  <dcterms:modified xsi:type="dcterms:W3CDTF">2025-02-20T09:53:09Z</dcterms:modified>
</cp:coreProperties>
</file>