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3"/>
  </p:notesMasterIdLst>
  <p:handoutMasterIdLst>
    <p:handoutMasterId r:id="rId14"/>
  </p:handout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rtl="0">
      <a:defRPr lang="el-G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A16007-DCF9-0893-05AC-7910B570D332}" v="430" dt="2024-05-30T18:56:17.026"/>
    <p1510:client id="{1BD9ED43-BFB1-97AB-12A4-58A23D075A87}" v="1069" dt="2024-05-31T20:49:58.4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3" autoAdjust="0"/>
    <p:restoredTop sz="94660"/>
  </p:normalViewPr>
  <p:slideViewPr>
    <p:cSldViewPr snapToGrid="0">
      <p:cViewPr varScale="1">
        <p:scale>
          <a:sx n="113" d="100"/>
          <a:sy n="113" d="100"/>
        </p:scale>
        <p:origin x="276" y="114"/>
      </p:cViewPr>
      <p:guideLst/>
    </p:cSldViewPr>
  </p:slideViewPr>
  <p:notesTextViewPr>
    <p:cViewPr>
      <p:scale>
        <a:sx n="1" d="1"/>
        <a:sy n="1" d="1"/>
      </p:scale>
      <p:origin x="0" y="0"/>
    </p:cViewPr>
  </p:notesTextViewPr>
  <p:notesViewPr>
    <p:cSldViewPr snapToGrid="0">
      <p:cViewPr varScale="1">
        <p:scale>
          <a:sx n="86" d="100"/>
          <a:sy n="86" d="100"/>
        </p:scale>
        <p:origin x="385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a:extLst>
              <a:ext uri="{FF2B5EF4-FFF2-40B4-BE49-F238E27FC236}">
                <a16:creationId xmlns:a16="http://schemas.microsoft.com/office/drawing/2014/main" id="{FFF30D76-03BF-4DB6-B32D-198014848B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a:extLst>
              <a:ext uri="{FF2B5EF4-FFF2-40B4-BE49-F238E27FC236}">
                <a16:creationId xmlns:a16="http://schemas.microsoft.com/office/drawing/2014/main" id="{65838FC9-46E4-42E2-9B1A-6286DA07CA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623409-57EF-431C-94C5-1C9CD63CE654}" type="datetime1">
              <a:rPr lang="el-GR" smtClean="0"/>
              <a:t>31/5/2024</a:t>
            </a:fld>
            <a:endParaRPr lang="el-GR" dirty="0"/>
          </a:p>
        </p:txBody>
      </p:sp>
      <p:sp>
        <p:nvSpPr>
          <p:cNvPr id="4" name="Θέση υποσέλιδου 3">
            <a:extLst>
              <a:ext uri="{FF2B5EF4-FFF2-40B4-BE49-F238E27FC236}">
                <a16:creationId xmlns:a16="http://schemas.microsoft.com/office/drawing/2014/main" id="{30A7392A-1733-478A-9071-96569A8E9C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5" name="Θέση αριθμού διαφάνειας 4">
            <a:extLst>
              <a:ext uri="{FF2B5EF4-FFF2-40B4-BE49-F238E27FC236}">
                <a16:creationId xmlns:a16="http://schemas.microsoft.com/office/drawing/2014/main" id="{46A02787-2BF9-424C-B50C-840F65DBEB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696F43-CCF5-46AC-B3C0-20E90FDF4CF2}" type="slidenum">
              <a:rPr lang="el-GR" smtClean="0"/>
              <a:t>‹#›</a:t>
            </a:fld>
            <a:endParaRPr lang="el-GR"/>
          </a:p>
        </p:txBody>
      </p:sp>
    </p:spTree>
    <p:extLst>
      <p:ext uri="{BB962C8B-B14F-4D97-AF65-F5344CB8AC3E}">
        <p14:creationId xmlns:p14="http://schemas.microsoft.com/office/powerpoint/2010/main" val="98033734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noProof="0"/>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BB66C-C455-41A1-B359-855C81F9C810}" type="datetime1">
              <a:rPr lang="el-GR" smtClean="0"/>
              <a:pPr/>
              <a:t>31/5/2024</a:t>
            </a:fld>
            <a:endParaRPr lang="el-GR" dirty="0"/>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noProof="0"/>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noProof="0"/>
              <a:t>Στυλ κειμένου υποδείγματος</a:t>
            </a:r>
          </a:p>
          <a:p>
            <a:pPr lvl="1"/>
            <a:r>
              <a:rPr lang="el-GR" noProof="0"/>
              <a:t>Δεύτερο επίπεδο</a:t>
            </a:r>
          </a:p>
          <a:p>
            <a:pPr lvl="2"/>
            <a:r>
              <a:rPr lang="el-GR" noProof="0"/>
              <a:t>Τρίτο επίπεδο</a:t>
            </a:r>
          </a:p>
          <a:p>
            <a:pPr lvl="3"/>
            <a:r>
              <a:rPr lang="el-GR" noProof="0"/>
              <a:t>Τέταρτο επίπεδο</a:t>
            </a:r>
          </a:p>
          <a:p>
            <a:pPr lvl="4"/>
            <a:r>
              <a:rPr lang="el-GR" noProof="0"/>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noProof="0"/>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BA2D5-977B-4164-B170-E8F7E76A916A}" type="slidenum">
              <a:rPr lang="el-GR" noProof="0" smtClean="0"/>
              <a:t>‹#›</a:t>
            </a:fld>
            <a:endParaRPr lang="el-GR" noProof="0"/>
          </a:p>
        </p:txBody>
      </p:sp>
    </p:spTree>
    <p:extLst>
      <p:ext uri="{BB962C8B-B14F-4D97-AF65-F5344CB8AC3E}">
        <p14:creationId xmlns:p14="http://schemas.microsoft.com/office/powerpoint/2010/main" val="2647389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endParaRPr lang="el-GR"/>
          </a:p>
        </p:txBody>
      </p:sp>
      <p:sp>
        <p:nvSpPr>
          <p:cNvPr id="4" name="Θέση αριθμού διαφάνειας 3"/>
          <p:cNvSpPr>
            <a:spLocks noGrp="1"/>
          </p:cNvSpPr>
          <p:nvPr>
            <p:ph type="sldNum" sz="quarter" idx="5"/>
          </p:nvPr>
        </p:nvSpPr>
        <p:spPr/>
        <p:txBody>
          <a:bodyPr/>
          <a:lstStyle/>
          <a:p>
            <a:fld id="{71DBA2D5-977B-4164-B170-E8F7E76A916A}" type="slidenum">
              <a:rPr lang="el-GR" smtClean="0"/>
              <a:t>1</a:t>
            </a:fld>
            <a:endParaRPr lang="el-GR"/>
          </a:p>
        </p:txBody>
      </p:sp>
    </p:spTree>
    <p:extLst>
      <p:ext uri="{BB962C8B-B14F-4D97-AF65-F5344CB8AC3E}">
        <p14:creationId xmlns:p14="http://schemas.microsoft.com/office/powerpoint/2010/main" val="2529428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bg>
      <p:bgPr>
        <a:solidFill>
          <a:schemeClr val="accent2"/>
        </a:solidFill>
        <a:effectLst/>
      </p:bgPr>
    </p:bg>
    <p:spTree>
      <p:nvGrpSpPr>
        <p:cNvPr id="1" name=""/>
        <p:cNvGrpSpPr/>
        <p:nvPr/>
      </p:nvGrpSpPr>
      <p:grpSpPr>
        <a:xfrm>
          <a:off x="0" y="0"/>
          <a:ext cx="0" cy="0"/>
          <a:chOff x="0" y="0"/>
          <a:chExt cx="0" cy="0"/>
        </a:xfrm>
      </p:grpSpPr>
      <p:sp>
        <p:nvSpPr>
          <p:cNvPr id="2" name="Τίτλος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l-GR" noProof="0"/>
              <a:t>Κάντε κλικ για να επεξεργαστείτε τον τίτλο υποδείγματος</a:t>
            </a:r>
          </a:p>
        </p:txBody>
      </p:sp>
      <p:sp>
        <p:nvSpPr>
          <p:cNvPr id="3" name="Υπότιτλος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l-GR" noProof="0"/>
              <a:t>Κάντε κλικ για να επεξεργαστείτε τον υπότιτλο του υποδείγματος</a:t>
            </a:r>
          </a:p>
        </p:txBody>
      </p:sp>
      <p:sp>
        <p:nvSpPr>
          <p:cNvPr id="7" name="Θέση ημερομηνίας 6"/>
          <p:cNvSpPr>
            <a:spLocks noGrp="1"/>
          </p:cNvSpPr>
          <p:nvPr>
            <p:ph type="dt" sz="half" idx="10"/>
          </p:nvPr>
        </p:nvSpPr>
        <p:spPr/>
        <p:txBody>
          <a:bodyPr rtlCol="0"/>
          <a:lstStyle/>
          <a:p>
            <a:pPr rtl="0"/>
            <a:fld id="{73FA94B1-B05B-4D38-9F70-284A984C5D94}" type="datetime1">
              <a:rPr lang="el-GR" noProof="0" smtClean="0"/>
              <a:t>31/5/2024</a:t>
            </a:fld>
            <a:endParaRPr lang="el-GR" noProof="0"/>
          </a:p>
        </p:txBody>
      </p:sp>
      <p:sp>
        <p:nvSpPr>
          <p:cNvPr id="8" name="Θέση υποσέλιδου 7"/>
          <p:cNvSpPr>
            <a:spLocks noGrp="1"/>
          </p:cNvSpPr>
          <p:nvPr>
            <p:ph type="ftr" sz="quarter" idx="11"/>
          </p:nvPr>
        </p:nvSpPr>
        <p:spPr/>
        <p:txBody>
          <a:bodyPr rtlCol="0"/>
          <a:lstStyle/>
          <a:p>
            <a:pPr rtl="0"/>
            <a:endParaRPr lang="el-GR" noProof="0"/>
          </a:p>
        </p:txBody>
      </p:sp>
      <p:sp>
        <p:nvSpPr>
          <p:cNvPr id="9" name="Θέση αριθμού διαφάνειας 8"/>
          <p:cNvSpPr>
            <a:spLocks noGrp="1"/>
          </p:cNvSpPr>
          <p:nvPr>
            <p:ph type="sldNum" sz="quarter" idx="12"/>
          </p:nvPr>
        </p:nvSpPr>
        <p:spPr/>
        <p:txBody>
          <a:bodyPr rtlCol="0"/>
          <a:lstStyle/>
          <a:p>
            <a:pPr rtl="0"/>
            <a:fld id="{8A7A6979-0714-4377-B894-6BE4C2D6E202}" type="slidenum">
              <a:rPr lang="el-GR" noProof="0" smtClean="0"/>
              <a:pPr/>
              <a:t>‹#›</a:t>
            </a:fld>
            <a:endParaRPr lang="el-GR"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noProof="0"/>
              <a:t>Κάντε κλικ για να επεξεργαστείτε τον τίτλο υποδείγματος</a:t>
            </a:r>
          </a:p>
        </p:txBody>
      </p:sp>
      <p:sp>
        <p:nvSpPr>
          <p:cNvPr id="3" name="Σύμβολο κράτησης θέσης κατακόρυφου κειμένου 2"/>
          <p:cNvSpPr>
            <a:spLocks noGrp="1"/>
          </p:cNvSpPr>
          <p:nvPr>
            <p:ph type="body" orient="vert" idx="1"/>
          </p:nvPr>
        </p:nvSpPr>
        <p:spPr/>
        <p:txBody>
          <a:bodyPr vert="eaVert" rtlCol="0"/>
          <a:lstStyle/>
          <a:p>
            <a:pPr lvl="0" rtl="0"/>
            <a:r>
              <a:rPr lang="el-GR" noProof="0"/>
              <a:t>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ημερομηνίας 3"/>
          <p:cNvSpPr>
            <a:spLocks noGrp="1"/>
          </p:cNvSpPr>
          <p:nvPr>
            <p:ph type="dt" sz="half" idx="10"/>
          </p:nvPr>
        </p:nvSpPr>
        <p:spPr/>
        <p:txBody>
          <a:bodyPr rtlCol="0"/>
          <a:lstStyle/>
          <a:p>
            <a:pPr rtl="0"/>
            <a:fld id="{7B39D065-AFE4-421A-AB93-7D0B24BC9722}" type="datetime1">
              <a:rPr lang="el-GR" noProof="0" smtClean="0"/>
              <a:t>31/5/2024</a:t>
            </a:fld>
            <a:endParaRPr lang="el-GR" noProof="0"/>
          </a:p>
        </p:txBody>
      </p:sp>
      <p:sp>
        <p:nvSpPr>
          <p:cNvPr id="5" name="Θέση υποσέλιδου 4"/>
          <p:cNvSpPr>
            <a:spLocks noGrp="1"/>
          </p:cNvSpPr>
          <p:nvPr>
            <p:ph type="ftr" sz="quarter" idx="11"/>
          </p:nvPr>
        </p:nvSpPr>
        <p:spPr/>
        <p:txBody>
          <a:bodyPr rtlCol="0"/>
          <a:lstStyle/>
          <a:p>
            <a:pPr rtl="0"/>
            <a:endParaRPr lang="el-GR" noProof="0"/>
          </a:p>
        </p:txBody>
      </p:sp>
      <p:sp>
        <p:nvSpPr>
          <p:cNvPr id="6" name="Θέση αριθμού διαφάνειας 5"/>
          <p:cNvSpPr>
            <a:spLocks noGrp="1"/>
          </p:cNvSpPr>
          <p:nvPr>
            <p:ph type="sldNum" sz="quarter" idx="12"/>
          </p:nvPr>
        </p:nvSpPr>
        <p:spPr/>
        <p:txBody>
          <a:bodyPr rtlCol="0"/>
          <a:lstStyle/>
          <a:p>
            <a:pPr rtl="0"/>
            <a:fld id="{8A7A6979-0714-4377-B894-6BE4C2D6E202}" type="slidenum">
              <a:rPr lang="el-GR" noProof="0" smtClean="0"/>
              <a:t>‹#›</a:t>
            </a:fld>
            <a:endParaRPr lang="el-G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653112" y="937260"/>
            <a:ext cx="1298608" cy="4983480"/>
          </a:xfrm>
        </p:spPr>
        <p:txBody>
          <a:bodyPr vert="eaVert" rtlCol="0"/>
          <a:lstStyle/>
          <a:p>
            <a:pPr rtl="0"/>
            <a:r>
              <a:rPr lang="el-GR" noProof="0"/>
              <a:t>Κάντε κλικ για να επεξεργαστείτε τον τίτλο υποδείγματος</a:t>
            </a:r>
          </a:p>
        </p:txBody>
      </p:sp>
      <p:sp>
        <p:nvSpPr>
          <p:cNvPr id="3" name="Σύμβολο κράτησης θέσης κατακόρυφου κειμένου 2"/>
          <p:cNvSpPr>
            <a:spLocks noGrp="1"/>
          </p:cNvSpPr>
          <p:nvPr>
            <p:ph type="body" orient="vert" idx="1"/>
          </p:nvPr>
        </p:nvSpPr>
        <p:spPr>
          <a:xfrm>
            <a:off x="2231136" y="937260"/>
            <a:ext cx="6198489" cy="4983480"/>
          </a:xfrm>
        </p:spPr>
        <p:txBody>
          <a:bodyPr vert="eaVert" rtlCol="0"/>
          <a:lstStyle/>
          <a:p>
            <a:pPr lvl="0" rtl="0"/>
            <a:r>
              <a:rPr lang="el-GR" noProof="0"/>
              <a:t>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ημερομηνίας 3"/>
          <p:cNvSpPr>
            <a:spLocks noGrp="1"/>
          </p:cNvSpPr>
          <p:nvPr>
            <p:ph type="dt" sz="half" idx="10"/>
          </p:nvPr>
        </p:nvSpPr>
        <p:spPr/>
        <p:txBody>
          <a:bodyPr rtlCol="0"/>
          <a:lstStyle/>
          <a:p>
            <a:pPr rtl="0"/>
            <a:fld id="{4DBACCA2-8C34-49E1-B74E-779E1A11D251}" type="datetime1">
              <a:rPr lang="el-GR" noProof="0" smtClean="0"/>
              <a:t>31/5/2024</a:t>
            </a:fld>
            <a:endParaRPr lang="el-GR" noProof="0"/>
          </a:p>
        </p:txBody>
      </p:sp>
      <p:sp>
        <p:nvSpPr>
          <p:cNvPr id="5" name="Θέση υποσέλιδου 4"/>
          <p:cNvSpPr>
            <a:spLocks noGrp="1"/>
          </p:cNvSpPr>
          <p:nvPr>
            <p:ph type="ftr" sz="quarter" idx="11"/>
          </p:nvPr>
        </p:nvSpPr>
        <p:spPr/>
        <p:txBody>
          <a:bodyPr rtlCol="0"/>
          <a:lstStyle/>
          <a:p>
            <a:pPr rtl="0"/>
            <a:endParaRPr lang="el-GR" noProof="0"/>
          </a:p>
        </p:txBody>
      </p:sp>
      <p:sp>
        <p:nvSpPr>
          <p:cNvPr id="6" name="Θέση αριθμού διαφάνειας 5"/>
          <p:cNvSpPr>
            <a:spLocks noGrp="1"/>
          </p:cNvSpPr>
          <p:nvPr>
            <p:ph type="sldNum" sz="quarter" idx="12"/>
          </p:nvPr>
        </p:nvSpPr>
        <p:spPr/>
        <p:txBody>
          <a:bodyPr rtlCol="0"/>
          <a:lstStyle/>
          <a:p>
            <a:pPr rtl="0"/>
            <a:fld id="{8A7A6979-0714-4377-B894-6BE4C2D6E202}" type="slidenum">
              <a:rPr lang="el-GR" noProof="0" smtClean="0"/>
              <a:t>‹#›</a:t>
            </a:fld>
            <a:endParaRPr lang="el-G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noProof="0"/>
              <a:t>Κάντε κλικ για να επεξεργαστείτε τον τίτλο υποδείγματος</a:t>
            </a:r>
          </a:p>
        </p:txBody>
      </p:sp>
      <p:sp>
        <p:nvSpPr>
          <p:cNvPr id="3" name="Θέση περιεχομένου 2"/>
          <p:cNvSpPr>
            <a:spLocks noGrp="1"/>
          </p:cNvSpPr>
          <p:nvPr>
            <p:ph idx="1"/>
          </p:nvPr>
        </p:nvSpPr>
        <p:spPr/>
        <p:txBody>
          <a:bodyPr rtlCol="0"/>
          <a:lstStyle/>
          <a:p>
            <a:pPr lvl="0" rtl="0"/>
            <a:r>
              <a:rPr lang="el-GR" noProof="0"/>
              <a:t>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7" name="Θέση ημερομηνίας 6"/>
          <p:cNvSpPr>
            <a:spLocks noGrp="1"/>
          </p:cNvSpPr>
          <p:nvPr>
            <p:ph type="dt" sz="half" idx="10"/>
          </p:nvPr>
        </p:nvSpPr>
        <p:spPr/>
        <p:txBody>
          <a:bodyPr rtlCol="0"/>
          <a:lstStyle/>
          <a:p>
            <a:pPr rtl="0"/>
            <a:fld id="{4D7B2BC9-9C6B-4C38-A040-63E3E3B99C20}" type="datetime1">
              <a:rPr lang="el-GR" noProof="0" smtClean="0"/>
              <a:t>31/5/2024</a:t>
            </a:fld>
            <a:endParaRPr lang="el-GR" noProof="0"/>
          </a:p>
        </p:txBody>
      </p:sp>
      <p:sp>
        <p:nvSpPr>
          <p:cNvPr id="8" name="Θέση υποσέλιδου 7"/>
          <p:cNvSpPr>
            <a:spLocks noGrp="1"/>
          </p:cNvSpPr>
          <p:nvPr>
            <p:ph type="ftr" sz="quarter" idx="11"/>
          </p:nvPr>
        </p:nvSpPr>
        <p:spPr/>
        <p:txBody>
          <a:bodyPr rtlCol="0"/>
          <a:lstStyle/>
          <a:p>
            <a:pPr rtl="0"/>
            <a:endParaRPr lang="el-GR" noProof="0"/>
          </a:p>
        </p:txBody>
      </p:sp>
      <p:sp>
        <p:nvSpPr>
          <p:cNvPr id="9" name="Θέση αριθμού διαφάνειας 8"/>
          <p:cNvSpPr>
            <a:spLocks noGrp="1"/>
          </p:cNvSpPr>
          <p:nvPr>
            <p:ph type="sldNum" sz="quarter" idx="12"/>
          </p:nvPr>
        </p:nvSpPr>
        <p:spPr/>
        <p:txBody>
          <a:bodyPr rtlCol="0"/>
          <a:lstStyle/>
          <a:p>
            <a:pPr rtl="0"/>
            <a:fld id="{8A7A6979-0714-4377-B894-6BE4C2D6E202}" type="slidenum">
              <a:rPr lang="el-GR" noProof="0" smtClean="0"/>
              <a:pPr/>
              <a:t>‹#›</a:t>
            </a:fld>
            <a:endParaRPr lang="el-G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Pr>
        <a:solidFill>
          <a:schemeClr val="accent1"/>
        </a:solidFill>
        <a:effectLst/>
      </p:bgPr>
    </p:bg>
    <p:spTree>
      <p:nvGrpSpPr>
        <p:cNvPr id="1" name=""/>
        <p:cNvGrpSpPr/>
        <p:nvPr/>
      </p:nvGrpSpPr>
      <p:grpSpPr>
        <a:xfrm>
          <a:off x="0" y="0"/>
          <a:ext cx="0" cy="0"/>
          <a:chOff x="0" y="0"/>
          <a:chExt cx="0" cy="0"/>
        </a:xfrm>
      </p:grpSpPr>
      <p:sp>
        <p:nvSpPr>
          <p:cNvPr id="2" name="Τίτλος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l-GR" noProof="0"/>
              <a:t>Κάντε κλικ για να επεξεργαστείτε τον τίτλο υποδείγματος</a:t>
            </a:r>
          </a:p>
        </p:txBody>
      </p:sp>
      <p:sp>
        <p:nvSpPr>
          <p:cNvPr id="3" name="Θέση κειμένου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l-GR" noProof="0"/>
              <a:t>Στυλ κειμένου υποδείγματος</a:t>
            </a:r>
          </a:p>
        </p:txBody>
      </p:sp>
      <p:sp>
        <p:nvSpPr>
          <p:cNvPr id="7" name="Θέση ημερομηνίας 6"/>
          <p:cNvSpPr>
            <a:spLocks noGrp="1"/>
          </p:cNvSpPr>
          <p:nvPr>
            <p:ph type="dt" sz="half" idx="10"/>
          </p:nvPr>
        </p:nvSpPr>
        <p:spPr/>
        <p:txBody>
          <a:bodyPr rtlCol="0"/>
          <a:lstStyle/>
          <a:p>
            <a:pPr rtl="0"/>
            <a:fld id="{0A5F8E08-7379-499C-A745-CB40746F7F5B}" type="datetime1">
              <a:rPr lang="el-GR" noProof="0" smtClean="0"/>
              <a:t>31/5/2024</a:t>
            </a:fld>
            <a:endParaRPr lang="el-GR" noProof="0"/>
          </a:p>
        </p:txBody>
      </p:sp>
      <p:sp>
        <p:nvSpPr>
          <p:cNvPr id="8" name="Θέση υποσέλιδου 7"/>
          <p:cNvSpPr>
            <a:spLocks noGrp="1"/>
          </p:cNvSpPr>
          <p:nvPr>
            <p:ph type="ftr" sz="quarter" idx="11"/>
          </p:nvPr>
        </p:nvSpPr>
        <p:spPr/>
        <p:txBody>
          <a:bodyPr rtlCol="0"/>
          <a:lstStyle/>
          <a:p>
            <a:pPr rtl="0"/>
            <a:endParaRPr lang="el-GR" noProof="0"/>
          </a:p>
        </p:txBody>
      </p:sp>
      <p:sp>
        <p:nvSpPr>
          <p:cNvPr id="9" name="Θέση αριθμού διαφάνειας 8"/>
          <p:cNvSpPr>
            <a:spLocks noGrp="1"/>
          </p:cNvSpPr>
          <p:nvPr>
            <p:ph type="sldNum" sz="quarter" idx="12"/>
          </p:nvPr>
        </p:nvSpPr>
        <p:spPr/>
        <p:txBody>
          <a:bodyPr rtlCol="0"/>
          <a:lstStyle/>
          <a:p>
            <a:pPr rtl="0"/>
            <a:fld id="{8A7A6979-0714-4377-B894-6BE4C2D6E202}" type="slidenum">
              <a:rPr lang="el-GR" noProof="0" smtClean="0"/>
              <a:pPr/>
              <a:t>‹#›</a:t>
            </a:fld>
            <a:endParaRPr lang="el-GR" noProof="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noProof="0"/>
              <a:t>Κάντε κλικ για να επεξεργαστείτε τον τίτλο υποδείγματος</a:t>
            </a:r>
          </a:p>
        </p:txBody>
      </p:sp>
      <p:sp>
        <p:nvSpPr>
          <p:cNvPr id="3" name="Θέση περιεχομένου 2"/>
          <p:cNvSpPr>
            <a:spLocks noGrp="1"/>
          </p:cNvSpPr>
          <p:nvPr>
            <p:ph sz="half" idx="1"/>
          </p:nvPr>
        </p:nvSpPr>
        <p:spPr>
          <a:xfrm>
            <a:off x="1581912" y="2638044"/>
            <a:ext cx="4271771" cy="3101982"/>
          </a:xfrm>
        </p:spPr>
        <p:txBody>
          <a:bodyPr rtlCol="0"/>
          <a:lstStyle/>
          <a:p>
            <a:pPr lvl="0" rtl="0"/>
            <a:r>
              <a:rPr lang="el-GR" noProof="0"/>
              <a:t>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περιεχομένου 3"/>
          <p:cNvSpPr>
            <a:spLocks noGrp="1"/>
          </p:cNvSpPr>
          <p:nvPr>
            <p:ph sz="half" idx="2"/>
          </p:nvPr>
        </p:nvSpPr>
        <p:spPr>
          <a:xfrm>
            <a:off x="6338315" y="2638044"/>
            <a:ext cx="4270247" cy="3101982"/>
          </a:xfrm>
        </p:spPr>
        <p:txBody>
          <a:bodyPr rtlCol="0"/>
          <a:lstStyle/>
          <a:p>
            <a:pPr lvl="0" rtl="0"/>
            <a:r>
              <a:rPr lang="el-GR" noProof="0"/>
              <a:t>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8" name="Θέση ημερομηνίας 7"/>
          <p:cNvSpPr>
            <a:spLocks noGrp="1"/>
          </p:cNvSpPr>
          <p:nvPr>
            <p:ph type="dt" sz="half" idx="10"/>
          </p:nvPr>
        </p:nvSpPr>
        <p:spPr/>
        <p:txBody>
          <a:bodyPr rtlCol="0"/>
          <a:lstStyle/>
          <a:p>
            <a:pPr rtl="0"/>
            <a:fld id="{E67AD5B8-B899-4EF5-8038-FC4D2BA6C6CC}" type="datetime1">
              <a:rPr lang="el-GR" noProof="0" smtClean="0"/>
              <a:t>31/5/2024</a:t>
            </a:fld>
            <a:endParaRPr lang="el-GR" noProof="0"/>
          </a:p>
        </p:txBody>
      </p:sp>
      <p:sp>
        <p:nvSpPr>
          <p:cNvPr id="9" name="Θέση υποσέλιδου 8"/>
          <p:cNvSpPr>
            <a:spLocks noGrp="1"/>
          </p:cNvSpPr>
          <p:nvPr>
            <p:ph type="ftr" sz="quarter" idx="11"/>
          </p:nvPr>
        </p:nvSpPr>
        <p:spPr/>
        <p:txBody>
          <a:bodyPr rtlCol="0"/>
          <a:lstStyle/>
          <a:p>
            <a:pPr rtl="0"/>
            <a:endParaRPr lang="el-GR" noProof="0"/>
          </a:p>
        </p:txBody>
      </p:sp>
      <p:sp>
        <p:nvSpPr>
          <p:cNvPr id="10" name="Θέση αριθμού διαφάνειας 9"/>
          <p:cNvSpPr>
            <a:spLocks noGrp="1"/>
          </p:cNvSpPr>
          <p:nvPr>
            <p:ph type="sldNum" sz="quarter" idx="12"/>
          </p:nvPr>
        </p:nvSpPr>
        <p:spPr/>
        <p:txBody>
          <a:bodyPr rtlCol="0"/>
          <a:lstStyle/>
          <a:p>
            <a:pPr rtl="0"/>
            <a:fld id="{8A7A6979-0714-4377-B894-6BE4C2D6E202}" type="slidenum">
              <a:rPr lang="el-GR" noProof="0" smtClean="0"/>
              <a:t>‹#›</a:t>
            </a:fld>
            <a:endParaRPr lang="el-G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3" name="Θέση κειμένου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κειμένου υποδείγματος</a:t>
            </a:r>
          </a:p>
        </p:txBody>
      </p:sp>
      <p:sp>
        <p:nvSpPr>
          <p:cNvPr id="4" name="Θέση περιεχομένου 3"/>
          <p:cNvSpPr>
            <a:spLocks noGrp="1"/>
          </p:cNvSpPr>
          <p:nvPr>
            <p:ph sz="half" idx="2"/>
          </p:nvPr>
        </p:nvSpPr>
        <p:spPr>
          <a:xfrm>
            <a:off x="1583436" y="3143250"/>
            <a:ext cx="4270248" cy="2596776"/>
          </a:xfrm>
        </p:spPr>
        <p:txBody>
          <a:bodyPr rtlCol="0"/>
          <a:lstStyle/>
          <a:p>
            <a:pPr lvl="0" rtl="0"/>
            <a:r>
              <a:rPr lang="el-GR" noProof="0"/>
              <a:t>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6" name="Θέση περιεχομένου 5"/>
          <p:cNvSpPr>
            <a:spLocks noGrp="1"/>
          </p:cNvSpPr>
          <p:nvPr>
            <p:ph sz="quarter" idx="4"/>
          </p:nvPr>
        </p:nvSpPr>
        <p:spPr>
          <a:xfrm>
            <a:off x="6338316" y="3143250"/>
            <a:ext cx="4253484" cy="2596776"/>
          </a:xfrm>
        </p:spPr>
        <p:txBody>
          <a:bodyPr rtlCol="0"/>
          <a:lstStyle>
            <a:lvl5pPr>
              <a:defRPr/>
            </a:lvl5pPr>
          </a:lstStyle>
          <a:p>
            <a:pPr lvl="0" rtl="0"/>
            <a:r>
              <a:rPr lang="el-GR" noProof="0"/>
              <a:t>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11" name="Θέση κειμένου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l-GR" noProof="0"/>
              <a:t>Στυλ κειμένου υποδείγματος</a:t>
            </a:r>
          </a:p>
        </p:txBody>
      </p:sp>
      <p:sp>
        <p:nvSpPr>
          <p:cNvPr id="7" name="Θέση ημερομηνίας 6"/>
          <p:cNvSpPr>
            <a:spLocks noGrp="1"/>
          </p:cNvSpPr>
          <p:nvPr>
            <p:ph type="dt" sz="half" idx="10"/>
          </p:nvPr>
        </p:nvSpPr>
        <p:spPr/>
        <p:txBody>
          <a:bodyPr rtlCol="0"/>
          <a:lstStyle/>
          <a:p>
            <a:pPr rtl="0"/>
            <a:fld id="{CB69FB20-06A5-4377-A802-0DB64B76854B}" type="datetime1">
              <a:rPr lang="el-GR" noProof="0" smtClean="0"/>
              <a:t>31/5/2024</a:t>
            </a:fld>
            <a:endParaRPr lang="el-GR" noProof="0"/>
          </a:p>
        </p:txBody>
      </p:sp>
      <p:sp>
        <p:nvSpPr>
          <p:cNvPr id="8" name="Θέση υποσέλιδου 7"/>
          <p:cNvSpPr>
            <a:spLocks noGrp="1"/>
          </p:cNvSpPr>
          <p:nvPr>
            <p:ph type="ftr" sz="quarter" idx="11"/>
          </p:nvPr>
        </p:nvSpPr>
        <p:spPr/>
        <p:txBody>
          <a:bodyPr rtlCol="0"/>
          <a:lstStyle/>
          <a:p>
            <a:pPr rtl="0"/>
            <a:endParaRPr lang="el-GR" noProof="0"/>
          </a:p>
        </p:txBody>
      </p:sp>
      <p:sp>
        <p:nvSpPr>
          <p:cNvPr id="9" name="Θέση αριθμού διαφάνειας 8"/>
          <p:cNvSpPr>
            <a:spLocks noGrp="1"/>
          </p:cNvSpPr>
          <p:nvPr>
            <p:ph type="sldNum" sz="quarter" idx="12"/>
          </p:nvPr>
        </p:nvSpPr>
        <p:spPr/>
        <p:txBody>
          <a:bodyPr rtlCol="0"/>
          <a:lstStyle/>
          <a:p>
            <a:pPr rtl="0"/>
            <a:fld id="{8A7A6979-0714-4377-B894-6BE4C2D6E202}" type="slidenum">
              <a:rPr lang="el-GR" noProof="0" smtClean="0"/>
              <a:t>‹#›</a:t>
            </a:fld>
            <a:endParaRPr lang="el-GR" noProof="0"/>
          </a:p>
        </p:txBody>
      </p:sp>
      <p:sp>
        <p:nvSpPr>
          <p:cNvPr id="10" name="Τίτλος 9"/>
          <p:cNvSpPr>
            <a:spLocks noGrp="1"/>
          </p:cNvSpPr>
          <p:nvPr>
            <p:ph type="title"/>
          </p:nvPr>
        </p:nvSpPr>
        <p:spPr/>
        <p:txBody>
          <a:bodyPr rtlCol="0"/>
          <a:lstStyle/>
          <a:p>
            <a:pPr rtl="0"/>
            <a:r>
              <a:rPr lang="el-GR" noProof="0"/>
              <a:t>Κάντε κλικ για να επεξεργαστείτε τον τίτλο υποδείγματος</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rtlCol="0"/>
          <a:lstStyle/>
          <a:p>
            <a:pPr rtl="0"/>
            <a:r>
              <a:rPr lang="el-GR" noProof="0"/>
              <a:t>Κάντε κλικ για να επεξεργαστείτε τον τίτλο υποδείγματος</a:t>
            </a:r>
          </a:p>
        </p:txBody>
      </p:sp>
      <p:sp>
        <p:nvSpPr>
          <p:cNvPr id="3" name="Θέση ημερομηνίας 2"/>
          <p:cNvSpPr>
            <a:spLocks noGrp="1"/>
          </p:cNvSpPr>
          <p:nvPr>
            <p:ph type="dt" sz="half" idx="10"/>
          </p:nvPr>
        </p:nvSpPr>
        <p:spPr/>
        <p:txBody>
          <a:bodyPr rtlCol="0"/>
          <a:lstStyle/>
          <a:p>
            <a:pPr rtl="0"/>
            <a:fld id="{EF4B1635-FFE2-4125-998C-E1B6020AA42F}" type="datetime1">
              <a:rPr lang="el-GR" noProof="0" smtClean="0"/>
              <a:t>31/5/2024</a:t>
            </a:fld>
            <a:endParaRPr lang="el-GR" noProof="0"/>
          </a:p>
        </p:txBody>
      </p:sp>
      <p:sp>
        <p:nvSpPr>
          <p:cNvPr id="4" name="Θέση υποσέλιδου 3"/>
          <p:cNvSpPr>
            <a:spLocks noGrp="1"/>
          </p:cNvSpPr>
          <p:nvPr>
            <p:ph type="ftr" sz="quarter" idx="11"/>
          </p:nvPr>
        </p:nvSpPr>
        <p:spPr/>
        <p:txBody>
          <a:bodyPr rtlCol="0"/>
          <a:lstStyle/>
          <a:p>
            <a:pPr rtl="0"/>
            <a:endParaRPr lang="el-GR" noProof="0"/>
          </a:p>
        </p:txBody>
      </p:sp>
      <p:sp>
        <p:nvSpPr>
          <p:cNvPr id="5" name="Θέση αριθμού διαφάνειας 4"/>
          <p:cNvSpPr>
            <a:spLocks noGrp="1"/>
          </p:cNvSpPr>
          <p:nvPr>
            <p:ph type="sldNum" sz="quarter" idx="12"/>
          </p:nvPr>
        </p:nvSpPr>
        <p:spPr/>
        <p:txBody>
          <a:bodyPr rtlCol="0"/>
          <a:lstStyle/>
          <a:p>
            <a:pPr rtl="0"/>
            <a:fld id="{8A7A6979-0714-4377-B894-6BE4C2D6E202}" type="slidenum">
              <a:rPr lang="el-GR" noProof="0" smtClean="0"/>
              <a:t>‹#›</a:t>
            </a:fld>
            <a:endParaRPr lang="el-G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rtlCol="0"/>
          <a:lstStyle/>
          <a:p>
            <a:pPr rtl="0"/>
            <a:fld id="{D03A65D6-E2C3-4A30-BC10-BE8938221F57}" type="datetime1">
              <a:rPr lang="el-GR" noProof="0" smtClean="0"/>
              <a:t>31/5/2024</a:t>
            </a:fld>
            <a:endParaRPr lang="el-GR" noProof="0"/>
          </a:p>
        </p:txBody>
      </p:sp>
      <p:sp>
        <p:nvSpPr>
          <p:cNvPr id="3" name="Θέση υποσέλιδου 2"/>
          <p:cNvSpPr>
            <a:spLocks noGrp="1"/>
          </p:cNvSpPr>
          <p:nvPr>
            <p:ph type="ftr" sz="quarter" idx="11"/>
          </p:nvPr>
        </p:nvSpPr>
        <p:spPr/>
        <p:txBody>
          <a:bodyPr rtlCol="0"/>
          <a:lstStyle/>
          <a:p>
            <a:pPr rtl="0"/>
            <a:endParaRPr lang="el-GR" noProof="0"/>
          </a:p>
        </p:txBody>
      </p:sp>
      <p:sp>
        <p:nvSpPr>
          <p:cNvPr id="4" name="Θέση αριθμού διαφάνειας 3"/>
          <p:cNvSpPr>
            <a:spLocks noGrp="1"/>
          </p:cNvSpPr>
          <p:nvPr>
            <p:ph type="sldNum" sz="quarter" idx="12"/>
          </p:nvPr>
        </p:nvSpPr>
        <p:spPr/>
        <p:txBody>
          <a:bodyPr rtlCol="0"/>
          <a:lstStyle/>
          <a:p>
            <a:pPr rtl="0"/>
            <a:fld id="{8A7A6979-0714-4377-B894-6BE4C2D6E202}" type="slidenum">
              <a:rPr lang="el-GR" noProof="0" smtClean="0"/>
              <a:t>‹#›</a:t>
            </a:fld>
            <a:endParaRPr lang="el-G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6" name="Ορθογώνιο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l-GR" noProof="0"/>
              <a:t>Κάντε κλικ για να επεξεργαστείτε τον τίτλο υποδείγματος</a:t>
            </a:r>
          </a:p>
        </p:txBody>
      </p:sp>
      <p:sp>
        <p:nvSpPr>
          <p:cNvPr id="3" name="Θέση περιεχομένου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l-GR" noProof="0"/>
              <a:t>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κειμένου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0"/>
              <a:t>Στυλ κειμένου υποδείγματος</a:t>
            </a:r>
          </a:p>
        </p:txBody>
      </p:sp>
      <p:sp>
        <p:nvSpPr>
          <p:cNvPr id="9" name="Θέση ημερομηνίας 8"/>
          <p:cNvSpPr>
            <a:spLocks noGrp="1"/>
          </p:cNvSpPr>
          <p:nvPr>
            <p:ph type="dt" sz="half" idx="10"/>
          </p:nvPr>
        </p:nvSpPr>
        <p:spPr/>
        <p:txBody>
          <a:bodyPr rtlCol="0"/>
          <a:lstStyle/>
          <a:p>
            <a:pPr rtl="0"/>
            <a:fld id="{ED7A24E3-9091-44DC-8D46-451483B7D7F0}" type="datetime1">
              <a:rPr lang="el-GR" noProof="0" smtClean="0"/>
              <a:t>31/5/2024</a:t>
            </a:fld>
            <a:endParaRPr lang="el-GR" noProof="0"/>
          </a:p>
        </p:txBody>
      </p:sp>
      <p:sp>
        <p:nvSpPr>
          <p:cNvPr id="10" name="Θέση υποσέλιδου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l-GR" noProof="0"/>
          </a:p>
        </p:txBody>
      </p:sp>
      <p:sp>
        <p:nvSpPr>
          <p:cNvPr id="11" name="Θέση αριθμού διαφάνειας 10"/>
          <p:cNvSpPr>
            <a:spLocks noGrp="1"/>
          </p:cNvSpPr>
          <p:nvPr>
            <p:ph type="sldNum" sz="quarter" idx="12"/>
          </p:nvPr>
        </p:nvSpPr>
        <p:spPr/>
        <p:txBody>
          <a:bodyPr rtlCol="0"/>
          <a:lstStyle/>
          <a:p>
            <a:pPr rtl="0"/>
            <a:fld id="{8A7A6979-0714-4377-B894-6BE4C2D6E202}" type="slidenum">
              <a:rPr lang="el-GR" noProof="0" smtClean="0"/>
              <a:t>‹#›</a:t>
            </a:fld>
            <a:endParaRPr lang="el-G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18" name="Ορθογώνιο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Τίτλος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l-GR" noProof="0"/>
              <a:t>Κάντε κλικ για να επεξεργαστείτε τον τίτλο υποδείγματος</a:t>
            </a:r>
          </a:p>
        </p:txBody>
      </p:sp>
      <p:sp>
        <p:nvSpPr>
          <p:cNvPr id="3" name="Θέση εικόνας 2"/>
          <p:cNvSpPr>
            <a:spLocks noGrp="1" noChangeAspect="1"/>
          </p:cNvSpPr>
          <p:nvPr>
            <p:ph type="pic" idx="1" hasCustomPrompt="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l-GR" noProof="0"/>
              <a:t>Κάντε κλικ στο εικονίδιο για να προσθέσετε μια εικόνα</a:t>
            </a:r>
          </a:p>
        </p:txBody>
      </p:sp>
      <p:sp>
        <p:nvSpPr>
          <p:cNvPr id="4" name="Θέση κειμένου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l-GR" noProof="0"/>
              <a:t>Στυλ κειμένου υποδείγματος</a:t>
            </a:r>
          </a:p>
        </p:txBody>
      </p:sp>
      <p:sp>
        <p:nvSpPr>
          <p:cNvPr id="8" name="Θέση ημερομηνίας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D0541896-D123-4BD8-9AEA-D4724B067343}" type="datetime1">
              <a:rPr lang="el-GR" noProof="0" smtClean="0"/>
              <a:t>31/5/2024</a:t>
            </a:fld>
            <a:endParaRPr lang="el-GR" noProof="0"/>
          </a:p>
        </p:txBody>
      </p:sp>
      <p:sp>
        <p:nvSpPr>
          <p:cNvPr id="9" name="Θέση υποσέλιδου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l-GR" noProof="0"/>
          </a:p>
        </p:txBody>
      </p:sp>
      <p:sp>
        <p:nvSpPr>
          <p:cNvPr id="10" name="Θέση αριθμού διαφάνειας 9"/>
          <p:cNvSpPr>
            <a:spLocks noGrp="1"/>
          </p:cNvSpPr>
          <p:nvPr>
            <p:ph type="sldNum" sz="quarter" idx="12"/>
          </p:nvPr>
        </p:nvSpPr>
        <p:spPr/>
        <p:txBody>
          <a:bodyPr rtlCol="0"/>
          <a:lstStyle/>
          <a:p>
            <a:pPr rtl="0"/>
            <a:fld id="{8A7A6979-0714-4377-B894-6BE4C2D6E202}" type="slidenum">
              <a:rPr lang="el-GR" noProof="0" smtClean="0"/>
              <a:t>‹#›</a:t>
            </a:fld>
            <a:endParaRPr lang="el-G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Θέση τίτλου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l-GR" noProof="0"/>
              <a:t>Κάντε κλικ για να επεξεργαστείτε τον τίτλο υποδείγματος</a:t>
            </a:r>
          </a:p>
        </p:txBody>
      </p:sp>
      <p:sp>
        <p:nvSpPr>
          <p:cNvPr id="3" name="Θέση κειμένου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l-GR" noProof="0"/>
              <a:t>Επεξεργασία στυλ κειμένου υποδείγματος</a:t>
            </a:r>
          </a:p>
          <a:p>
            <a:pPr lvl="1" rtl="0"/>
            <a:r>
              <a:rPr lang="el-GR" noProof="0"/>
              <a:t>Δεύτερου επιπέδου</a:t>
            </a:r>
          </a:p>
          <a:p>
            <a:pPr lvl="2" rtl="0"/>
            <a:r>
              <a:rPr lang="el-GR" noProof="0"/>
              <a:t>Τρίτου επιπέδου</a:t>
            </a:r>
          </a:p>
          <a:p>
            <a:pPr lvl="3" rtl="0"/>
            <a:r>
              <a:rPr lang="el-GR" noProof="0"/>
              <a:t>Τέταρτου επιπέδου</a:t>
            </a:r>
          </a:p>
          <a:p>
            <a:pPr lvl="4" rtl="0"/>
            <a:r>
              <a:rPr lang="el-GR" noProof="0"/>
              <a:t>Πέμπτου επιπέδου</a:t>
            </a:r>
          </a:p>
        </p:txBody>
      </p:sp>
      <p:sp>
        <p:nvSpPr>
          <p:cNvPr id="4" name="Θέση ημερομηνίας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latin typeface="Calibri" panose="020F0502020204030204" pitchFamily="34" charset="0"/>
              </a:defRPr>
            </a:lvl1pPr>
          </a:lstStyle>
          <a:p>
            <a:fld id="{91AF859F-757B-4CCD-809D-3D6A76E604F0}" type="datetime1">
              <a:rPr lang="el-GR" noProof="0" smtClean="0"/>
              <a:t>31/5/2024</a:t>
            </a:fld>
            <a:endParaRPr lang="el-GR" noProof="0"/>
          </a:p>
        </p:txBody>
      </p:sp>
      <p:sp>
        <p:nvSpPr>
          <p:cNvPr id="5" name="Θέση υποσέλιδου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latin typeface="Calibri" panose="020F0502020204030204" pitchFamily="34" charset="0"/>
              </a:defRPr>
            </a:lvl1pPr>
          </a:lstStyle>
          <a:p>
            <a:endParaRPr lang="el-GR" noProof="0"/>
          </a:p>
        </p:txBody>
      </p:sp>
      <p:sp>
        <p:nvSpPr>
          <p:cNvPr id="6" name="Θέση αριθμού διαφάνειας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latin typeface="Calibri" panose="020F0502020204030204" pitchFamily="34" charset="0"/>
              </a:defRPr>
            </a:lvl1pPr>
          </a:lstStyle>
          <a:p>
            <a:fld id="{8A7A6979-0714-4377-B894-6BE4C2D6E202}" type="slidenum">
              <a:rPr lang="el-GR" noProof="0" smtClean="0"/>
              <a:pPr/>
              <a:t>‹#›</a:t>
            </a:fld>
            <a:endParaRPr lang="el-GR" noProof="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Calibri" panose="020F0502020204030204" pitchFamily="34" charset="0"/>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rtlCol="0">
            <a:normAutofit fontScale="90000"/>
          </a:bodyPr>
          <a:lstStyle/>
          <a:p>
            <a:r>
              <a:rPr lang="el-GR" dirty="0" err="1">
                <a:latin typeface="Calibri"/>
                <a:cs typeface="Calibri"/>
              </a:rPr>
              <a:t>Appstore</a:t>
            </a:r>
            <a:r>
              <a:rPr lang="el-GR" dirty="0">
                <a:latin typeface="Calibri"/>
                <a:cs typeface="Calibri"/>
              </a:rPr>
              <a:t> </a:t>
            </a:r>
            <a:r>
              <a:rPr lang="el-GR" dirty="0" err="1">
                <a:latin typeface="Calibri"/>
                <a:cs typeface="Calibri"/>
              </a:rPr>
              <a:t>project</a:t>
            </a:r>
            <a:r>
              <a:rPr lang="el-GR" dirty="0">
                <a:latin typeface="Calibri"/>
                <a:cs typeface="Calibri"/>
              </a:rPr>
              <a:t> </a:t>
            </a:r>
            <a:r>
              <a:rPr lang="el-GR" dirty="0" err="1">
                <a:latin typeface="Calibri"/>
                <a:cs typeface="Calibri"/>
              </a:rPr>
              <a:t>μηχ.πληροφορικησ</a:t>
            </a:r>
            <a:br>
              <a:rPr lang="el-GR" dirty="0">
                <a:latin typeface="Calibri"/>
                <a:cs typeface="Calibri"/>
              </a:rPr>
            </a:br>
            <a:r>
              <a:rPr lang="el-GR" dirty="0" err="1">
                <a:latin typeface="Calibri"/>
                <a:cs typeface="Calibri"/>
              </a:rPr>
              <a:t>ψωμασ</a:t>
            </a:r>
            <a:r>
              <a:rPr lang="el-GR" dirty="0">
                <a:latin typeface="Calibri"/>
                <a:cs typeface="Calibri"/>
              </a:rPr>
              <a:t> </a:t>
            </a:r>
            <a:r>
              <a:rPr lang="el-GR" dirty="0" err="1">
                <a:latin typeface="Calibri"/>
                <a:cs typeface="Calibri"/>
              </a:rPr>
              <a:t>δημητριοσ</a:t>
            </a:r>
            <a:br>
              <a:rPr lang="el-GR" dirty="0">
                <a:latin typeface="Calibri"/>
                <a:cs typeface="Calibri"/>
              </a:rPr>
            </a:br>
            <a:r>
              <a:rPr lang="el-GR" dirty="0">
                <a:latin typeface="Calibri"/>
                <a:cs typeface="Calibri"/>
              </a:rPr>
              <a:t>tp4507 </a:t>
            </a:r>
            <a:endParaRPr lang="el-GR" dirty="0"/>
          </a:p>
        </p:txBody>
      </p:sp>
      <p:sp>
        <p:nvSpPr>
          <p:cNvPr id="3" name="Υπότιτλος 2"/>
          <p:cNvSpPr>
            <a:spLocks noGrp="1"/>
          </p:cNvSpPr>
          <p:nvPr>
            <p:ph type="subTitle" idx="1"/>
          </p:nvPr>
        </p:nvSpPr>
        <p:spPr/>
        <p:txBody>
          <a:bodyPr vert="horz" lIns="91440" tIns="45720" rIns="91440" bIns="45720" rtlCol="0" anchor="t">
            <a:normAutofit/>
          </a:bodyPr>
          <a:lstStyle/>
          <a:p>
            <a:r>
              <a:rPr lang="el-GR" dirty="0">
                <a:latin typeface="Calibri"/>
                <a:cs typeface="Calibri"/>
              </a:rPr>
              <a:t>ΕΠΕΞΗΓΗΣΗ ΚΑΙ ΣΧΟΛΙΑΣΜΟΣ ΜΕΡΩΝ/ΒΗΜΑΤΩΝ ΥΛΟΠΟΙΗΣΗΣ ΤΟΥ ΠΡΟΤΖΕΚΤ.</a:t>
            </a:r>
            <a:endParaRPr lang="el-GR" dirty="0"/>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29C4330-EF01-E9F6-FC47-C416C4FC75F9}"/>
              </a:ext>
            </a:extLst>
          </p:cNvPr>
          <p:cNvSpPr>
            <a:spLocks noGrp="1"/>
          </p:cNvSpPr>
          <p:nvPr>
            <p:ph type="title"/>
          </p:nvPr>
        </p:nvSpPr>
        <p:spPr/>
        <p:txBody>
          <a:bodyPr/>
          <a:lstStyle/>
          <a:p>
            <a:r>
              <a:rPr lang="el-GR" dirty="0">
                <a:cs typeface="Calibri"/>
              </a:rPr>
              <a:t>ΜΕΡΟΣ Β</a:t>
            </a:r>
            <a:endParaRPr lang="el-GR" dirty="0"/>
          </a:p>
        </p:txBody>
      </p:sp>
      <p:sp>
        <p:nvSpPr>
          <p:cNvPr id="3" name="Θέση περιεχομένου 2">
            <a:extLst>
              <a:ext uri="{FF2B5EF4-FFF2-40B4-BE49-F238E27FC236}">
                <a16:creationId xmlns:a16="http://schemas.microsoft.com/office/drawing/2014/main" id="{D9C03E96-8425-D69D-1AF4-EF54E0030DFF}"/>
              </a:ext>
            </a:extLst>
          </p:cNvPr>
          <p:cNvSpPr>
            <a:spLocks noGrp="1"/>
          </p:cNvSpPr>
          <p:nvPr>
            <p:ph idx="1"/>
          </p:nvPr>
        </p:nvSpPr>
        <p:spPr/>
        <p:txBody>
          <a:bodyPr vert="horz" lIns="91440" tIns="45720" rIns="91440" bIns="45720" rtlCol="0" anchor="t">
            <a:normAutofit/>
          </a:bodyPr>
          <a:lstStyle/>
          <a:p>
            <a:pPr marL="0" indent="0">
              <a:buNone/>
            </a:pPr>
            <a:r>
              <a:rPr lang="el-GR" dirty="0">
                <a:latin typeface="Calibri"/>
                <a:cs typeface="Calibri"/>
              </a:rPr>
              <a:t>ΕΠΕΙΤΑ ΕΚΑΝΑΝ ΤΑ ΚΑΤΑΛΛΗΛΑ QUERIES, ΑΚΟΛΟΥΘΩΝΤΑΣ ΕΠΙΣΗΣ ΤΙΣ ΔΙΑΦΑΝΕΙΕΣ 5,6,7 ΒΑΣΗ ΤΩΝ ΖΗΤΟΥΜΕΝΩΝ.</a:t>
            </a:r>
            <a:endParaRPr lang="el-GR" dirty="0"/>
          </a:p>
        </p:txBody>
      </p:sp>
    </p:spTree>
    <p:extLst>
      <p:ext uri="{BB962C8B-B14F-4D97-AF65-F5344CB8AC3E}">
        <p14:creationId xmlns:p14="http://schemas.microsoft.com/office/powerpoint/2010/main" val="2620039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6F531E3-41EA-0D62-27F5-AE1296E571ED}"/>
              </a:ext>
            </a:extLst>
          </p:cNvPr>
          <p:cNvSpPr>
            <a:spLocks noGrp="1"/>
          </p:cNvSpPr>
          <p:nvPr>
            <p:ph type="title"/>
          </p:nvPr>
        </p:nvSpPr>
        <p:spPr/>
        <p:txBody>
          <a:bodyPr/>
          <a:lstStyle/>
          <a:p>
            <a:r>
              <a:rPr lang="el-GR" dirty="0">
                <a:latin typeface="Calibri"/>
                <a:cs typeface="Calibri"/>
              </a:rPr>
              <a:t>ΜΕΡΟΣ Γ </a:t>
            </a:r>
            <a:endParaRPr lang="el-GR" dirty="0"/>
          </a:p>
        </p:txBody>
      </p:sp>
      <p:sp>
        <p:nvSpPr>
          <p:cNvPr id="3" name="Θέση περιεχομένου 2">
            <a:extLst>
              <a:ext uri="{FF2B5EF4-FFF2-40B4-BE49-F238E27FC236}">
                <a16:creationId xmlns:a16="http://schemas.microsoft.com/office/drawing/2014/main" id="{E715AD67-CBEC-1F50-98DF-9161BE120E7C}"/>
              </a:ext>
            </a:extLst>
          </p:cNvPr>
          <p:cNvSpPr>
            <a:spLocks noGrp="1"/>
          </p:cNvSpPr>
          <p:nvPr>
            <p:ph idx="1"/>
          </p:nvPr>
        </p:nvSpPr>
        <p:spPr/>
        <p:txBody>
          <a:bodyPr vert="horz" lIns="91440" tIns="45720" rIns="91440" bIns="45720" rtlCol="0" anchor="t">
            <a:normAutofit/>
          </a:bodyPr>
          <a:lstStyle/>
          <a:p>
            <a:pPr marL="0" indent="0">
              <a:buNone/>
            </a:pPr>
            <a:r>
              <a:rPr lang="el-GR" dirty="0">
                <a:latin typeface="Calibri"/>
                <a:cs typeface="Calibri"/>
              </a:rPr>
              <a:t>ΣΕ ΑΥΤΌ ΤΟ ΒΗΜΑ ΑΦΑΙΡΕΣΑ ΤΟ COMPOSITE DATA TYPE RATING ΚΑΙ ΕΦΤΙΑΞΑ ΤΟΝ TABLE ΓΙΑ ΤΟ JSON.</a:t>
            </a:r>
          </a:p>
          <a:p>
            <a:pPr marL="0" indent="0">
              <a:buNone/>
            </a:pPr>
            <a:r>
              <a:rPr lang="el-GR" dirty="0">
                <a:latin typeface="Calibri"/>
                <a:cs typeface="Calibri"/>
              </a:rPr>
              <a:t>ΕΠΙΣΗΣ ΕΚΑΝΑ ΤΑ QUERIES ΚΑΙ INSERTS ΜΕ ΒΑΣΗ ΤΗΝ ΣΩΣΤΗ ΣΥΝΤΑΞΗ, ΌΠΩΣ ΦΑΙΝΟΝΤΑΙ ΑΝΑΦΟΡΙΚΑ ΚΑΙ ΣΤΗΝ ΔΙΑΦΑΝΕΙΑ 7.</a:t>
            </a:r>
            <a:endParaRPr lang="el-GR" dirty="0"/>
          </a:p>
        </p:txBody>
      </p:sp>
    </p:spTree>
    <p:extLst>
      <p:ext uri="{BB962C8B-B14F-4D97-AF65-F5344CB8AC3E}">
        <p14:creationId xmlns:p14="http://schemas.microsoft.com/office/powerpoint/2010/main" val="1215273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C39E91-09F9-7B0A-2551-E00E5A72C016}"/>
              </a:ext>
            </a:extLst>
          </p:cNvPr>
          <p:cNvSpPr>
            <a:spLocks noGrp="1"/>
          </p:cNvSpPr>
          <p:nvPr>
            <p:ph type="title"/>
          </p:nvPr>
        </p:nvSpPr>
        <p:spPr/>
        <p:txBody>
          <a:bodyPr/>
          <a:lstStyle/>
          <a:p>
            <a:r>
              <a:rPr lang="el-GR" dirty="0">
                <a:latin typeface="Calibri"/>
                <a:cs typeface="Calibri"/>
              </a:rPr>
              <a:t>ΜΕΡΟΣ Α</a:t>
            </a:r>
            <a:endParaRPr lang="el-GR" dirty="0"/>
          </a:p>
        </p:txBody>
      </p:sp>
      <p:sp>
        <p:nvSpPr>
          <p:cNvPr id="3" name="Θέση περιεχομένου 2">
            <a:extLst>
              <a:ext uri="{FF2B5EF4-FFF2-40B4-BE49-F238E27FC236}">
                <a16:creationId xmlns:a16="http://schemas.microsoft.com/office/drawing/2014/main" id="{B23F427C-B6DF-171C-186A-885C23FEBCA2}"/>
              </a:ext>
            </a:extLst>
          </p:cNvPr>
          <p:cNvSpPr>
            <a:spLocks noGrp="1"/>
          </p:cNvSpPr>
          <p:nvPr>
            <p:ph idx="1"/>
          </p:nvPr>
        </p:nvSpPr>
        <p:spPr/>
        <p:txBody>
          <a:bodyPr vert="horz" lIns="91440" tIns="45720" rIns="91440" bIns="45720" rtlCol="0" anchor="t">
            <a:normAutofit/>
          </a:bodyPr>
          <a:lstStyle/>
          <a:p>
            <a:r>
              <a:rPr lang="el-GR" dirty="0">
                <a:latin typeface="Calibri"/>
                <a:cs typeface="Calibri"/>
              </a:rPr>
              <a:t>ΚΑΤΑΡΧΗΝ, ΕΠΕΛΕΞΑ ΑΥΤΌ ΤΟ ΠΡΟΤΖΕΚΤ ΚΑΘΩΣ ΔΟΥΛΕΥΩ ΙΔΗ ΣΕ ΕΤΑΙΡΙΑ ΕΠΙΣΚΕΥΩΝ ΗΛΕΚΤΡΟΝΙΚΩΝ ΣΥΣΚΕΥΩΝ, ΕΧΟΝΤΑΣ ΣΥΝΕΧΗ ΕΠΙΚΟΙΝΩΝΙΑ ΜΕ VENDORS ΚΑΙ ΠΕΛΑΤΕΣ ΣΑΝ ΕΝΔΙΑΜΕΣΟΣ, ΟΠΟΤΕ ΥΠΑΡΧΕΙ ΙΔΗ ΜΙΑ ΚΑΤΑΝΟΗΣΗ.</a:t>
            </a:r>
          </a:p>
          <a:p>
            <a:r>
              <a:rPr lang="el-GR" dirty="0">
                <a:latin typeface="Calibri"/>
                <a:cs typeface="Calibri"/>
              </a:rPr>
              <a:t>ΣΕ ΓΕΝΙΚΕΣ ΓΡΑΜΜΕΣ, ΠΑΡΑΤΗΡΟΥΜΕ ΣΤΟ ΠΡΟΤΖΕΚΤ ΌΤΙ ΜΑΣ ΕΧΕΙ ΔΩΘΕΙ ΙΔΗ Η ΒΕΛΤΙΣΤΗ ΑΠΟΣΥΝΘΕΣΗ ΜΕ ΟΛΟΚΛΗΡΩΜΕΝΑ ΤΑ ΒΗΜΑΤΑ ΓΙΑ ΤΗΝ ΕΥΡΕΣΗ ΤΗΣ ΒΕΛΤΙΣΤΗΣ ΑΠΟΣΥΝΘΕΣΗΣ ΑΠΌ ΤΟ ΚΑΘΟΛΙΚΟ ΣΧΗΜΑ. ΠΡΟΧΩΡΑΜΕ ΓΙΑ ΤΗΝ ΥΛΟΠΟΙΗΣΗ ΤΟΥ ΜΕΡΟΥΣ Α, ΒΑΖΟΝΤΑΣ ΤΑ ΚΑΤΑΛΛΗΛΑ ΚΛΕΙΔΙΑ ΚΑΙ ΠΕΡΙΟΡΙΣΜΟΥΣ ΑΚΕΡΑΙΟΤΗΤΑΣ, ΒΑΣΗ ΑΠΟΣΠΑΣΜΑΤΩΝ ΑΠΌ ΤΗΝ ΠΕΡΙΓΡΑΦΗ. ΜΕ ΤΟΝ ΙΔΙΟ ΤΡΟΠΟ, ΘΑ ΒΡΙΣΚΑΜΕ ΤΙΣ ΣΥΝΑΡΤΗΣΙΑΚΕΣ ΕΞΑΡΤΗΣΕΙΣ.</a:t>
            </a:r>
            <a:endParaRPr lang="el-GR" dirty="0"/>
          </a:p>
        </p:txBody>
      </p:sp>
    </p:spTree>
    <p:extLst>
      <p:ext uri="{BB962C8B-B14F-4D97-AF65-F5344CB8AC3E}">
        <p14:creationId xmlns:p14="http://schemas.microsoft.com/office/powerpoint/2010/main" val="4046567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4F464F3-4DB7-114F-2135-A1E2658E61F8}"/>
              </a:ext>
            </a:extLst>
          </p:cNvPr>
          <p:cNvSpPr>
            <a:spLocks noGrp="1"/>
          </p:cNvSpPr>
          <p:nvPr>
            <p:ph type="title"/>
          </p:nvPr>
        </p:nvSpPr>
        <p:spPr>
          <a:xfrm>
            <a:off x="1980478" y="2166"/>
            <a:ext cx="7729728" cy="1188720"/>
          </a:xfrm>
        </p:spPr>
        <p:txBody>
          <a:bodyPr/>
          <a:lstStyle/>
          <a:p>
            <a:r>
              <a:rPr lang="el-GR" dirty="0">
                <a:latin typeface="Calibri"/>
                <a:cs typeface="Calibri"/>
              </a:rPr>
              <a:t>ΜΕΡΟΣ Α  </a:t>
            </a:r>
            <a:endParaRPr lang="el-GR" dirty="0"/>
          </a:p>
        </p:txBody>
      </p:sp>
      <p:sp>
        <p:nvSpPr>
          <p:cNvPr id="3" name="Θέση περιεχομένου 2">
            <a:extLst>
              <a:ext uri="{FF2B5EF4-FFF2-40B4-BE49-F238E27FC236}">
                <a16:creationId xmlns:a16="http://schemas.microsoft.com/office/drawing/2014/main" id="{505CD509-1988-2533-F4B8-900C6E4BC435}"/>
              </a:ext>
            </a:extLst>
          </p:cNvPr>
          <p:cNvSpPr>
            <a:spLocks noGrp="1"/>
          </p:cNvSpPr>
          <p:nvPr>
            <p:ph idx="1"/>
          </p:nvPr>
        </p:nvSpPr>
        <p:spPr>
          <a:xfrm>
            <a:off x="2110820" y="1424860"/>
            <a:ext cx="7729728" cy="3101983"/>
          </a:xfrm>
        </p:spPr>
        <p:txBody>
          <a:bodyPr vert="horz" lIns="91440" tIns="45720" rIns="91440" bIns="45720" rtlCol="0" anchor="t">
            <a:normAutofit/>
          </a:bodyPr>
          <a:lstStyle/>
          <a:p>
            <a:pPr marL="0" indent="0">
              <a:buNone/>
            </a:pPr>
            <a:r>
              <a:rPr lang="el-GR" dirty="0">
                <a:latin typeface="Calibri"/>
                <a:cs typeface="Calibri"/>
              </a:rPr>
              <a:t>ΚΑΤΑΡΧΗΝ ΟΠΟΥ ΒΛΕΠΟΥΜΕ "ΜΟΝΑΔΙΚΟΤΗΤΑ" ΘΕΩΡΟΥΜΕ ΌΤΙ ΥΦΙΣΤΑΤΑΙ ΚΛΕΙΔΙ ΣΤΑ MAIN TABLES. ΕΤΣΙ ΥΛΟΠΟΙΗΣΑΜΕ ΤΑ ΠΡΩΤΕΥΟΝ ΚΛΕΙΔΙΑ. ΓΝΩΡΙΣΜΑΤΑ ΤΑ ΟΠΟΙΑ ΥΠΑΡΧΟΥΝ ΣΕ ΚΑΠΟΙΟΝ ΑΛΛΟΝ ΠΙΝΑΚΑ, ΤΑ ΔΗΛΩΣΑΜΕ ΣΑΝ FOREING KEY ΜΕ REFERENCE ΌΠΩΣ ΓΝΩΡΙΖΟΥΜΕ ΤΟΣΟ ΚΑΙΡΟ.</a:t>
            </a:r>
            <a:endParaRPr lang="el-GR" dirty="0"/>
          </a:p>
        </p:txBody>
      </p:sp>
      <p:pic>
        <p:nvPicPr>
          <p:cNvPr id="4" name="Εικόνα 3" descr="Εικόνα που περιέχει κείμενο, γραμματοσειρά, γραμμή, στιγμιότυπο οθόνης&#10;&#10;Περιγραφή που δημιουργήθηκε αυτόματα">
            <a:extLst>
              <a:ext uri="{FF2B5EF4-FFF2-40B4-BE49-F238E27FC236}">
                <a16:creationId xmlns:a16="http://schemas.microsoft.com/office/drawing/2014/main" id="{70D9CD00-F62F-A586-5AA1-94516DCFFC15}"/>
              </a:ext>
            </a:extLst>
          </p:cNvPr>
          <p:cNvPicPr>
            <a:picLocks noChangeAspect="1"/>
          </p:cNvPicPr>
          <p:nvPr/>
        </p:nvPicPr>
        <p:blipFill>
          <a:blip r:embed="rId2"/>
          <a:stretch>
            <a:fillRect/>
          </a:stretch>
        </p:blipFill>
        <p:spPr>
          <a:xfrm>
            <a:off x="320842" y="2845055"/>
            <a:ext cx="6096000" cy="405889"/>
          </a:xfrm>
          <a:prstGeom prst="rect">
            <a:avLst/>
          </a:prstGeom>
        </p:spPr>
      </p:pic>
      <p:pic>
        <p:nvPicPr>
          <p:cNvPr id="6" name="Εικόνα 5">
            <a:extLst>
              <a:ext uri="{FF2B5EF4-FFF2-40B4-BE49-F238E27FC236}">
                <a16:creationId xmlns:a16="http://schemas.microsoft.com/office/drawing/2014/main" id="{A08AF2EB-0465-BB1F-F3EF-9228A5822E68}"/>
              </a:ext>
            </a:extLst>
          </p:cNvPr>
          <p:cNvPicPr>
            <a:picLocks noChangeAspect="1"/>
          </p:cNvPicPr>
          <p:nvPr/>
        </p:nvPicPr>
        <p:blipFill>
          <a:blip r:embed="rId3"/>
          <a:stretch>
            <a:fillRect/>
          </a:stretch>
        </p:blipFill>
        <p:spPr>
          <a:xfrm>
            <a:off x="237373" y="3281363"/>
            <a:ext cx="4638675" cy="295275"/>
          </a:xfrm>
          <a:prstGeom prst="rect">
            <a:avLst/>
          </a:prstGeom>
        </p:spPr>
      </p:pic>
      <p:pic>
        <p:nvPicPr>
          <p:cNvPr id="7" name="Εικόνα 6" descr="Εικόνα που περιέχει κείμενο, γραμματοσειρά, στιγμιότυπο οθόνης, γραμμή&#10;&#10;Περιγραφή που δημιουργήθηκε αυτόματα">
            <a:extLst>
              <a:ext uri="{FF2B5EF4-FFF2-40B4-BE49-F238E27FC236}">
                <a16:creationId xmlns:a16="http://schemas.microsoft.com/office/drawing/2014/main" id="{1B2327F4-C938-0259-8736-9B18B7F5D567}"/>
              </a:ext>
            </a:extLst>
          </p:cNvPr>
          <p:cNvPicPr>
            <a:picLocks noChangeAspect="1"/>
          </p:cNvPicPr>
          <p:nvPr/>
        </p:nvPicPr>
        <p:blipFill>
          <a:blip r:embed="rId4"/>
          <a:stretch>
            <a:fillRect/>
          </a:stretch>
        </p:blipFill>
        <p:spPr>
          <a:xfrm>
            <a:off x="0" y="4666669"/>
            <a:ext cx="6316578" cy="291923"/>
          </a:xfrm>
          <a:prstGeom prst="rect">
            <a:avLst/>
          </a:prstGeom>
        </p:spPr>
      </p:pic>
      <p:pic>
        <p:nvPicPr>
          <p:cNvPr id="8" name="Εικόνα 7">
            <a:extLst>
              <a:ext uri="{FF2B5EF4-FFF2-40B4-BE49-F238E27FC236}">
                <a16:creationId xmlns:a16="http://schemas.microsoft.com/office/drawing/2014/main" id="{B94E2B9C-E3FC-73F4-9075-221ABAAEBA10}"/>
              </a:ext>
            </a:extLst>
          </p:cNvPr>
          <p:cNvPicPr>
            <a:picLocks noChangeAspect="1"/>
          </p:cNvPicPr>
          <p:nvPr/>
        </p:nvPicPr>
        <p:blipFill>
          <a:blip r:embed="rId5"/>
          <a:stretch>
            <a:fillRect/>
          </a:stretch>
        </p:blipFill>
        <p:spPr>
          <a:xfrm>
            <a:off x="242386" y="5043237"/>
            <a:ext cx="2162175" cy="381000"/>
          </a:xfrm>
          <a:prstGeom prst="rect">
            <a:avLst/>
          </a:prstGeom>
        </p:spPr>
      </p:pic>
      <p:pic>
        <p:nvPicPr>
          <p:cNvPr id="9" name="Εικόνα 8" descr="Εικόνα που περιέχει κείμενο, γραμματοσειρά, στιγμιότυπο οθόνης, γραμμή&#10;&#10;Περιγραφή που δημιουργήθηκε αυτόματα">
            <a:extLst>
              <a:ext uri="{FF2B5EF4-FFF2-40B4-BE49-F238E27FC236}">
                <a16:creationId xmlns:a16="http://schemas.microsoft.com/office/drawing/2014/main" id="{0A50CB4E-B50C-81B9-55F1-7534D6E30ED9}"/>
              </a:ext>
            </a:extLst>
          </p:cNvPr>
          <p:cNvPicPr>
            <a:picLocks noChangeAspect="1"/>
          </p:cNvPicPr>
          <p:nvPr/>
        </p:nvPicPr>
        <p:blipFill>
          <a:blip r:embed="rId6"/>
          <a:stretch>
            <a:fillRect/>
          </a:stretch>
        </p:blipFill>
        <p:spPr>
          <a:xfrm>
            <a:off x="6065921" y="3483132"/>
            <a:ext cx="6096000" cy="393051"/>
          </a:xfrm>
          <a:prstGeom prst="rect">
            <a:avLst/>
          </a:prstGeom>
        </p:spPr>
      </p:pic>
      <p:pic>
        <p:nvPicPr>
          <p:cNvPr id="10" name="Εικόνα 9">
            <a:extLst>
              <a:ext uri="{FF2B5EF4-FFF2-40B4-BE49-F238E27FC236}">
                <a16:creationId xmlns:a16="http://schemas.microsoft.com/office/drawing/2014/main" id="{3F7EB1F0-0436-5745-4593-A6F385B40934}"/>
              </a:ext>
            </a:extLst>
          </p:cNvPr>
          <p:cNvPicPr>
            <a:picLocks noChangeAspect="1"/>
          </p:cNvPicPr>
          <p:nvPr/>
        </p:nvPicPr>
        <p:blipFill>
          <a:blip r:embed="rId7"/>
          <a:stretch>
            <a:fillRect/>
          </a:stretch>
        </p:blipFill>
        <p:spPr>
          <a:xfrm>
            <a:off x="7038725" y="5230729"/>
            <a:ext cx="5153025" cy="266700"/>
          </a:xfrm>
          <a:prstGeom prst="rect">
            <a:avLst/>
          </a:prstGeom>
        </p:spPr>
      </p:pic>
      <p:pic>
        <p:nvPicPr>
          <p:cNvPr id="11" name="Εικόνα 10" descr="Εικόνα που περιέχει κείμενο, γραμματοσειρά, στιγμιότυπο οθόνης&#10;&#10;Περιγραφή που δημιουργήθηκε αυτόματα">
            <a:extLst>
              <a:ext uri="{FF2B5EF4-FFF2-40B4-BE49-F238E27FC236}">
                <a16:creationId xmlns:a16="http://schemas.microsoft.com/office/drawing/2014/main" id="{83395D62-5253-55F9-05B8-2615ABA039B0}"/>
              </a:ext>
            </a:extLst>
          </p:cNvPr>
          <p:cNvPicPr>
            <a:picLocks noChangeAspect="1"/>
          </p:cNvPicPr>
          <p:nvPr/>
        </p:nvPicPr>
        <p:blipFill>
          <a:blip r:embed="rId8"/>
          <a:stretch>
            <a:fillRect/>
          </a:stretch>
        </p:blipFill>
        <p:spPr>
          <a:xfrm>
            <a:off x="8186737" y="3807494"/>
            <a:ext cx="2295525" cy="1428750"/>
          </a:xfrm>
          <a:prstGeom prst="rect">
            <a:avLst/>
          </a:prstGeom>
        </p:spPr>
      </p:pic>
    </p:spTree>
    <p:extLst>
      <p:ext uri="{BB962C8B-B14F-4D97-AF65-F5344CB8AC3E}">
        <p14:creationId xmlns:p14="http://schemas.microsoft.com/office/powerpoint/2010/main" val="3578924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7482823-DE57-FE43-6976-5D8A663F1F92}"/>
              </a:ext>
            </a:extLst>
          </p:cNvPr>
          <p:cNvSpPr>
            <a:spLocks noGrp="1"/>
          </p:cNvSpPr>
          <p:nvPr>
            <p:ph type="title"/>
          </p:nvPr>
        </p:nvSpPr>
        <p:spPr>
          <a:xfrm>
            <a:off x="-4732" y="-68019"/>
            <a:ext cx="10797781" cy="1188720"/>
          </a:xfrm>
        </p:spPr>
        <p:txBody>
          <a:bodyPr/>
          <a:lstStyle/>
          <a:p>
            <a:r>
              <a:rPr lang="el-GR" dirty="0">
                <a:latin typeface="Calibri"/>
                <a:cs typeface="Calibri"/>
              </a:rPr>
              <a:t>ΜΕΡΟΣ Α</a:t>
            </a:r>
            <a:endParaRPr lang="el-GR" dirty="0"/>
          </a:p>
        </p:txBody>
      </p:sp>
      <p:sp>
        <p:nvSpPr>
          <p:cNvPr id="3" name="Θέση περιεχομένου 2">
            <a:extLst>
              <a:ext uri="{FF2B5EF4-FFF2-40B4-BE49-F238E27FC236}">
                <a16:creationId xmlns:a16="http://schemas.microsoft.com/office/drawing/2014/main" id="{9F04421B-CA08-B94F-E6A5-75A3728C7D61}"/>
              </a:ext>
            </a:extLst>
          </p:cNvPr>
          <p:cNvSpPr>
            <a:spLocks noGrp="1"/>
          </p:cNvSpPr>
          <p:nvPr>
            <p:ph idx="1"/>
          </p:nvPr>
        </p:nvSpPr>
        <p:spPr>
          <a:xfrm>
            <a:off x="1007926" y="1715623"/>
            <a:ext cx="9123386" cy="3101983"/>
          </a:xfrm>
        </p:spPr>
        <p:txBody>
          <a:bodyPr vert="horz" lIns="91440" tIns="45720" rIns="91440" bIns="45720" rtlCol="0" anchor="t">
            <a:normAutofit/>
          </a:bodyPr>
          <a:lstStyle/>
          <a:p>
            <a:pPr marL="0" indent="0">
              <a:buNone/>
            </a:pPr>
            <a:r>
              <a:rPr lang="el-GR" dirty="0">
                <a:latin typeface="Calibri"/>
                <a:cs typeface="Calibri"/>
              </a:rPr>
              <a:t>ΑΦΟΥ ΤΕΛΕΙΩΣΑΜΕ ΜΕ ΤΑ ΚΛΕΙΔΙΑ ΚΑΙ ΤΟΥΣ ΠΕΡΙΟΡΙΣΜΟΥΣ ΑΝΑΦΟΡΙΚΗΣ ΑΚΕΡΑΙΟΤΗΤΑΣ, ΚΑΤΑΛΗΞΑΜΕ ΣΤΟ SCRIPT ΤΟΥ ΑΡΧΕΙΟΥ MEROS_A.SQL</a:t>
            </a:r>
          </a:p>
        </p:txBody>
      </p:sp>
    </p:spTree>
    <p:extLst>
      <p:ext uri="{BB962C8B-B14F-4D97-AF65-F5344CB8AC3E}">
        <p14:creationId xmlns:p14="http://schemas.microsoft.com/office/powerpoint/2010/main" val="48144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118A32B-BA9B-64C4-A4C7-A951C25D06F4}"/>
              </a:ext>
            </a:extLst>
          </p:cNvPr>
          <p:cNvSpPr>
            <a:spLocks noGrp="1"/>
          </p:cNvSpPr>
          <p:nvPr>
            <p:ph type="title"/>
          </p:nvPr>
        </p:nvSpPr>
        <p:spPr/>
        <p:txBody>
          <a:bodyPr/>
          <a:lstStyle/>
          <a:p>
            <a:r>
              <a:rPr lang="el-GR" dirty="0" err="1">
                <a:latin typeface="Calibri"/>
                <a:cs typeface="Calibri"/>
              </a:rPr>
              <a:t>Μεροσ</a:t>
            </a:r>
            <a:r>
              <a:rPr lang="el-GR" dirty="0">
                <a:latin typeface="Calibri"/>
                <a:cs typeface="Calibri"/>
              </a:rPr>
              <a:t> β</a:t>
            </a:r>
            <a:endParaRPr lang="el-GR" dirty="0">
              <a:latin typeface="Calibri"/>
            </a:endParaRPr>
          </a:p>
        </p:txBody>
      </p:sp>
      <p:sp>
        <p:nvSpPr>
          <p:cNvPr id="3" name="Θέση περιεχομένου 2">
            <a:extLst>
              <a:ext uri="{FF2B5EF4-FFF2-40B4-BE49-F238E27FC236}">
                <a16:creationId xmlns:a16="http://schemas.microsoft.com/office/drawing/2014/main" id="{AD329D5D-7635-B474-8800-3E12CEC21628}"/>
              </a:ext>
            </a:extLst>
          </p:cNvPr>
          <p:cNvSpPr>
            <a:spLocks noGrp="1"/>
          </p:cNvSpPr>
          <p:nvPr>
            <p:ph idx="1"/>
          </p:nvPr>
        </p:nvSpPr>
        <p:spPr/>
        <p:txBody>
          <a:bodyPr vert="horz" lIns="91440" tIns="45720" rIns="91440" bIns="45720" rtlCol="0" anchor="t">
            <a:normAutofit/>
          </a:bodyPr>
          <a:lstStyle/>
          <a:p>
            <a:pPr marL="0" indent="0">
              <a:buNone/>
            </a:pPr>
            <a:r>
              <a:rPr lang="el-GR" dirty="0">
                <a:latin typeface="Calibri"/>
                <a:cs typeface="Calibri"/>
              </a:rPr>
              <a:t>ΓΙΑ ΤΟ ΜΕΡΟΣ Β ΠΗΡΑ ΈΝΑ </a:t>
            </a:r>
            <a:r>
              <a:rPr lang="el-GR" dirty="0" err="1">
                <a:latin typeface="Calibri"/>
                <a:cs typeface="Calibri"/>
              </a:rPr>
              <a:t>ΈΝΑ</a:t>
            </a:r>
            <a:r>
              <a:rPr lang="el-GR" dirty="0">
                <a:latin typeface="Calibri"/>
                <a:cs typeface="Calibri"/>
              </a:rPr>
              <a:t> ΤΑ ΖΗΤΟΥΜΕΝΑ ΚΑΙ ΤΑ ΥΛΟΠΟΙΗΣΑ. </a:t>
            </a:r>
            <a:br>
              <a:rPr lang="el-GR" dirty="0">
                <a:latin typeface="Calibri"/>
                <a:cs typeface="Calibri"/>
              </a:rPr>
            </a:br>
            <a:r>
              <a:rPr lang="el-GR" dirty="0">
                <a:latin typeface="Calibri"/>
                <a:cs typeface="Calibri"/>
              </a:rPr>
              <a:t>ΕΚΜΕΤΑΛΛΕΥΤΗΚΑ ΤΙΣ ΔΙΑΦΑΝΕΙΕΣ ΠΟΥ ΥΠΑΡΧΟΥΝ ΣΤΟ ECLASS ΓΙΑ ΒΟΗΘΕΙΑ ΚΑΙ ΥΠΕΝΘΥΜΙΣΗ.</a:t>
            </a:r>
            <a:br>
              <a:rPr lang="el-GR" dirty="0">
                <a:latin typeface="Calibri"/>
                <a:cs typeface="Calibri"/>
              </a:rPr>
            </a:br>
            <a:endParaRPr lang="el-GR" dirty="0"/>
          </a:p>
        </p:txBody>
      </p:sp>
    </p:spTree>
    <p:extLst>
      <p:ext uri="{BB962C8B-B14F-4D97-AF65-F5344CB8AC3E}">
        <p14:creationId xmlns:p14="http://schemas.microsoft.com/office/powerpoint/2010/main" val="3358129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1170EB6-3F99-4547-AB34-58AA98C2FA18}"/>
              </a:ext>
            </a:extLst>
          </p:cNvPr>
          <p:cNvSpPr>
            <a:spLocks noGrp="1"/>
          </p:cNvSpPr>
          <p:nvPr>
            <p:ph type="title"/>
          </p:nvPr>
        </p:nvSpPr>
        <p:spPr>
          <a:xfrm>
            <a:off x="2040636" y="523534"/>
            <a:ext cx="7729728" cy="1188720"/>
          </a:xfrm>
        </p:spPr>
        <p:txBody>
          <a:bodyPr/>
          <a:lstStyle/>
          <a:p>
            <a:r>
              <a:rPr lang="el-GR" dirty="0">
                <a:latin typeface="Calibri"/>
                <a:cs typeface="Calibri"/>
              </a:rPr>
              <a:t>ΜΕΡΟΣ Β</a:t>
            </a:r>
            <a:endParaRPr lang="el-GR" dirty="0">
              <a:latin typeface="Calibri"/>
            </a:endParaRPr>
          </a:p>
        </p:txBody>
      </p:sp>
      <p:pic>
        <p:nvPicPr>
          <p:cNvPr id="4" name="Θέση περιεχομένου 3" descr="Εικόνα που περιέχει κείμενο, γραμματοσειρά, στιγμιότυπο οθόνης, γραμμή&#10;&#10;Περιγραφή που δημιουργήθηκε αυτόματα">
            <a:extLst>
              <a:ext uri="{FF2B5EF4-FFF2-40B4-BE49-F238E27FC236}">
                <a16:creationId xmlns:a16="http://schemas.microsoft.com/office/drawing/2014/main" id="{0AF68171-BE0E-193F-2571-1A5BAAA5F562}"/>
              </a:ext>
            </a:extLst>
          </p:cNvPr>
          <p:cNvPicPr>
            <a:picLocks noGrp="1" noChangeAspect="1"/>
          </p:cNvPicPr>
          <p:nvPr>
            <p:ph idx="1"/>
          </p:nvPr>
        </p:nvPicPr>
        <p:blipFill>
          <a:blip r:embed="rId2"/>
          <a:stretch>
            <a:fillRect/>
          </a:stretch>
        </p:blipFill>
        <p:spPr>
          <a:xfrm>
            <a:off x="150395" y="2643846"/>
            <a:ext cx="6096000" cy="463485"/>
          </a:xfrm>
        </p:spPr>
      </p:pic>
      <p:pic>
        <p:nvPicPr>
          <p:cNvPr id="5" name="Εικόνα 4" descr="Εικόνα που περιέχει κείμενο, γραμματοσειρά, στιγμιότυπο οθόνης, γραμμή&#10;&#10;Περιγραφή που δημιουργήθηκε αυτόματα">
            <a:extLst>
              <a:ext uri="{FF2B5EF4-FFF2-40B4-BE49-F238E27FC236}">
                <a16:creationId xmlns:a16="http://schemas.microsoft.com/office/drawing/2014/main" id="{EF215748-E0BF-57FA-C564-15DC810A541D}"/>
              </a:ext>
            </a:extLst>
          </p:cNvPr>
          <p:cNvPicPr>
            <a:picLocks noChangeAspect="1"/>
          </p:cNvPicPr>
          <p:nvPr/>
        </p:nvPicPr>
        <p:blipFill>
          <a:blip r:embed="rId3"/>
          <a:stretch>
            <a:fillRect/>
          </a:stretch>
        </p:blipFill>
        <p:spPr>
          <a:xfrm>
            <a:off x="150395" y="3975545"/>
            <a:ext cx="6096000" cy="370751"/>
          </a:xfrm>
          <a:prstGeom prst="rect">
            <a:avLst/>
          </a:prstGeom>
        </p:spPr>
      </p:pic>
      <p:pic>
        <p:nvPicPr>
          <p:cNvPr id="6" name="Εικόνα 5" descr="Εικόνα που περιέχει κείμενο, γραμματοσειρά, στιγμιότυπο οθόνης, αριθμός&#10;&#10;Περιγραφή που δημιουργήθηκε αυτόματα">
            <a:extLst>
              <a:ext uri="{FF2B5EF4-FFF2-40B4-BE49-F238E27FC236}">
                <a16:creationId xmlns:a16="http://schemas.microsoft.com/office/drawing/2014/main" id="{9DCB8DD4-1AF3-3B70-B998-1F1B780F7595}"/>
              </a:ext>
            </a:extLst>
          </p:cNvPr>
          <p:cNvPicPr>
            <a:picLocks noChangeAspect="1"/>
          </p:cNvPicPr>
          <p:nvPr/>
        </p:nvPicPr>
        <p:blipFill>
          <a:blip r:embed="rId4"/>
          <a:stretch>
            <a:fillRect/>
          </a:stretch>
        </p:blipFill>
        <p:spPr>
          <a:xfrm>
            <a:off x="150395" y="4652418"/>
            <a:ext cx="6096000" cy="861848"/>
          </a:xfrm>
          <a:prstGeom prst="rect">
            <a:avLst/>
          </a:prstGeom>
        </p:spPr>
      </p:pic>
      <p:pic>
        <p:nvPicPr>
          <p:cNvPr id="7" name="Εικόνα 6" descr="Εικόνα που περιέχει κείμενο, στιγμιότυπο οθόνης, γραμματοσειρά&#10;&#10;Περιγραφή που δημιουργήθηκε αυτόματα">
            <a:extLst>
              <a:ext uri="{FF2B5EF4-FFF2-40B4-BE49-F238E27FC236}">
                <a16:creationId xmlns:a16="http://schemas.microsoft.com/office/drawing/2014/main" id="{A99E93A6-CA95-8D5E-AE87-BA671BCD2ADF}"/>
              </a:ext>
            </a:extLst>
          </p:cNvPr>
          <p:cNvPicPr>
            <a:picLocks noChangeAspect="1"/>
          </p:cNvPicPr>
          <p:nvPr/>
        </p:nvPicPr>
        <p:blipFill>
          <a:blip r:embed="rId5"/>
          <a:stretch>
            <a:fillRect/>
          </a:stretch>
        </p:blipFill>
        <p:spPr>
          <a:xfrm>
            <a:off x="6316579" y="3977446"/>
            <a:ext cx="6096000" cy="1750582"/>
          </a:xfrm>
          <a:prstGeom prst="rect">
            <a:avLst/>
          </a:prstGeom>
        </p:spPr>
      </p:pic>
      <p:pic>
        <p:nvPicPr>
          <p:cNvPr id="8" name="Εικόνα 7" descr="Εικόνα που περιέχει κείμενο, στιγμιότυπο οθόνης, γραμματοσειρά&#10;&#10;Περιγραφή που δημιουργήθηκε αυτόματα">
            <a:extLst>
              <a:ext uri="{FF2B5EF4-FFF2-40B4-BE49-F238E27FC236}">
                <a16:creationId xmlns:a16="http://schemas.microsoft.com/office/drawing/2014/main" id="{0E826FEE-870A-DC16-BB1D-3C61B201DB4A}"/>
              </a:ext>
            </a:extLst>
          </p:cNvPr>
          <p:cNvPicPr>
            <a:picLocks noChangeAspect="1"/>
          </p:cNvPicPr>
          <p:nvPr/>
        </p:nvPicPr>
        <p:blipFill>
          <a:blip r:embed="rId6"/>
          <a:stretch>
            <a:fillRect/>
          </a:stretch>
        </p:blipFill>
        <p:spPr>
          <a:xfrm>
            <a:off x="6247397" y="2160671"/>
            <a:ext cx="4991100" cy="1714500"/>
          </a:xfrm>
          <a:prstGeom prst="rect">
            <a:avLst/>
          </a:prstGeom>
        </p:spPr>
      </p:pic>
    </p:spTree>
    <p:extLst>
      <p:ext uri="{BB962C8B-B14F-4D97-AF65-F5344CB8AC3E}">
        <p14:creationId xmlns:p14="http://schemas.microsoft.com/office/powerpoint/2010/main" val="2431776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7557DC-BEFE-D433-4ADB-8D2F76A3E359}"/>
              </a:ext>
            </a:extLst>
          </p:cNvPr>
          <p:cNvSpPr>
            <a:spLocks noGrp="1"/>
          </p:cNvSpPr>
          <p:nvPr>
            <p:ph type="title"/>
          </p:nvPr>
        </p:nvSpPr>
        <p:spPr/>
        <p:txBody>
          <a:bodyPr/>
          <a:lstStyle/>
          <a:p>
            <a:r>
              <a:rPr lang="el-GR" dirty="0" err="1">
                <a:latin typeface="Calibri"/>
                <a:cs typeface="Calibri"/>
              </a:rPr>
              <a:t>Μεροσ</a:t>
            </a:r>
            <a:r>
              <a:rPr lang="el-GR" dirty="0">
                <a:latin typeface="Calibri"/>
                <a:cs typeface="Calibri"/>
              </a:rPr>
              <a:t> β </a:t>
            </a:r>
            <a:endParaRPr lang="el-GR" dirty="0"/>
          </a:p>
        </p:txBody>
      </p:sp>
      <p:sp>
        <p:nvSpPr>
          <p:cNvPr id="3" name="Θέση περιεχομένου 2">
            <a:extLst>
              <a:ext uri="{FF2B5EF4-FFF2-40B4-BE49-F238E27FC236}">
                <a16:creationId xmlns:a16="http://schemas.microsoft.com/office/drawing/2014/main" id="{E8A8B459-E8A2-F5C0-D9A9-67C553B037E5}"/>
              </a:ext>
            </a:extLst>
          </p:cNvPr>
          <p:cNvSpPr>
            <a:spLocks noGrp="1"/>
          </p:cNvSpPr>
          <p:nvPr>
            <p:ph idx="1"/>
          </p:nvPr>
        </p:nvSpPr>
        <p:spPr/>
        <p:txBody>
          <a:bodyPr vert="horz" lIns="91440" tIns="45720" rIns="91440" bIns="45720" rtlCol="0" anchor="t">
            <a:normAutofit/>
          </a:bodyPr>
          <a:lstStyle/>
          <a:p>
            <a:pPr marL="0" indent="0">
              <a:buNone/>
            </a:pPr>
            <a:r>
              <a:rPr lang="el-GR" dirty="0">
                <a:latin typeface="Calibri"/>
                <a:cs typeface="Calibri"/>
              </a:rPr>
              <a:t>ΔΙΑΒΑΣΑ ΑΠΌ ΤΙΣ ΔΙΑΦΑΝΕΙΕΣ 5 ΚΑΙ 6 (</a:t>
            </a:r>
            <a:r>
              <a:rPr lang="el-GR" dirty="0" err="1">
                <a:latin typeface="Calibri"/>
                <a:cs typeface="Calibri"/>
              </a:rPr>
              <a:t>pdf</a:t>
            </a:r>
            <a:r>
              <a:rPr lang="el-GR" dirty="0">
                <a:latin typeface="Calibri"/>
                <a:cs typeface="Calibri"/>
              </a:rPr>
              <a:t>) ΤΟΥ ΜΑΘΗΜΑΤΟΣ ΚΑΙ ΥΛΟΠΟΙΗΣΑ ΜΕ COMPOSITE DATA TYPES ΚΑΙ ΠΙΝΑΚΕΣ ΤΑ ΠΡΟΗΓΟΥΜΕΝΑ. ΕΙΔΑ ΠΩΣ ΓΙΝΕΤΑΙ ΚΑΙ ΤΟ QUERING ΚΑΙ ΤΟ INSERT ΓΙΑ ΤΟ ΕΚΑΣΤΟΤΕ.</a:t>
            </a:r>
            <a:br>
              <a:rPr lang="el-GR" dirty="0">
                <a:latin typeface="Calibri"/>
                <a:cs typeface="Calibri"/>
              </a:rPr>
            </a:br>
            <a:r>
              <a:rPr lang="el-GR" dirty="0">
                <a:latin typeface="Calibri"/>
                <a:cs typeface="Calibri"/>
              </a:rPr>
              <a:t>ΣΤΟ ΤΕΛΟΣ ΕΚΑΝΑ ΤΙΣ ΕΙΣΑΓΩΓΕΣ, ΌΤΑΝ ΕΙΧΑ ΟΛΟΚΛΗΡΩΣΕΙ ΜΕ ΌΛΑ ΤΑ ΑΠΑΙΤΟΥΜΕΝΑ. ΕΚΑΝΑ ΚΑΙ ΚΑΠΟΙΕΣ ΑΛΛΑΓΕΣ ΕΝΔΙΑΜΕΣΑ, ΑΛΛΑ ΤΟ ΤΕΛΙΚΟ ΑΠΟΤΕΛΕΣΜΑ ΕΊΝΑΙ ΑΥΤΌ ΤΟΥ ΜΕΡΟΣ B SCRIPT.</a:t>
            </a:r>
          </a:p>
        </p:txBody>
      </p:sp>
    </p:spTree>
    <p:extLst>
      <p:ext uri="{BB962C8B-B14F-4D97-AF65-F5344CB8AC3E}">
        <p14:creationId xmlns:p14="http://schemas.microsoft.com/office/powerpoint/2010/main" val="61640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C571D9E-3BD4-E7CB-E36E-4ABEEB7D50E4}"/>
              </a:ext>
            </a:extLst>
          </p:cNvPr>
          <p:cNvSpPr>
            <a:spLocks noGrp="1"/>
          </p:cNvSpPr>
          <p:nvPr>
            <p:ph type="title"/>
          </p:nvPr>
        </p:nvSpPr>
        <p:spPr>
          <a:xfrm>
            <a:off x="2050663" y="-108123"/>
            <a:ext cx="7729728" cy="1188720"/>
          </a:xfrm>
        </p:spPr>
        <p:txBody>
          <a:bodyPr/>
          <a:lstStyle/>
          <a:p>
            <a:r>
              <a:rPr lang="el-GR" dirty="0">
                <a:cs typeface="Calibri"/>
              </a:rPr>
              <a:t>ΜΕΡΟΣ Β</a:t>
            </a:r>
            <a:endParaRPr lang="el-GR" dirty="0"/>
          </a:p>
        </p:txBody>
      </p:sp>
      <p:sp>
        <p:nvSpPr>
          <p:cNvPr id="3" name="Θέση περιεχομένου 2">
            <a:extLst>
              <a:ext uri="{FF2B5EF4-FFF2-40B4-BE49-F238E27FC236}">
                <a16:creationId xmlns:a16="http://schemas.microsoft.com/office/drawing/2014/main" id="{DBE2B582-9C19-2AA5-BB21-8C5815C60479}"/>
              </a:ext>
            </a:extLst>
          </p:cNvPr>
          <p:cNvSpPr>
            <a:spLocks noGrp="1"/>
          </p:cNvSpPr>
          <p:nvPr>
            <p:ph idx="1"/>
          </p:nvPr>
        </p:nvSpPr>
        <p:spPr>
          <a:xfrm>
            <a:off x="1599479" y="1194254"/>
            <a:ext cx="7729728" cy="3101983"/>
          </a:xfrm>
        </p:spPr>
        <p:txBody>
          <a:bodyPr vert="horz" lIns="91440" tIns="45720" rIns="91440" bIns="45720" rtlCol="0" anchor="t">
            <a:normAutofit/>
          </a:bodyPr>
          <a:lstStyle/>
          <a:p>
            <a:r>
              <a:rPr lang="el-GR" dirty="0">
                <a:latin typeface="Calibri"/>
                <a:cs typeface="Calibri"/>
              </a:rPr>
              <a:t>ΣΤΟ ΠΑΡΑΚΑΤΩ ΕΡΩΤΗΜΑ ΘΕΩΡΗΣΑ ΣΩΣΤΟ ΝΑ ΥΛΟΠΟΙΗΣΩ ΈΝΑΝ ΚΑΙΝΟΥΡΙΟ ΠΙΝΑΚΑ ADDBLOG, ΣΥΝ ΈΝΑ ENUM ΓΙΑ ΝΑ ΔΙΑΣΦΑΛΙΣΩ ΌΤΙ ΑΥΤΟΣ ΠΟΥ ΚΑΝΕΙ ΤΟ COMMENT ΕΊΝΑΙ ΕΙΤΕ VENDOR ΕΙΤΕ DEVELOPER. ΣΤΗΝ ΑΡΧΗ ΠΡΟΣΠΑΘΗΣΑ ΝΑ ΥΛΟΠΟΙΗΣΩ TO ZHTOYMENO ΧΩΡΙΣ ΤΡΙΤΟ ΠΙΝΑΚΑ, ΑΛΛΑ ΑΝΤΙΜΕΤΩΠΙΖΑ ΠΡΟΒΛΗΜΑΤΑ ΜΕ ΜΕΤΕΠΕΙΤΑ ΖΗΤΟΥΜΕΝΑ ΠΟΥ ΖΗΤΟΥΣΑΝ ΣΥΓΓΡΑΦΕΑ ΚΑΙ ΠΕΡΑΙΤΕΡΩ ΛΕΠΤΟΜΕΡΕΙΕΣ ΣΤΑ QUERIES. ΕΠΙΣΗΣ ΤΑ INSERT ΕΧΟΥΝ ΤΑ ΑΝΤΙΣΤΟΙΧΑ ARRAYS ΚΑΙ ROWS, ΣΥΝΤΑΞΗΣ ARRAY[ROW(...)::MESSAGETYPE]</a:t>
            </a:r>
          </a:p>
          <a:p>
            <a:endParaRPr lang="el-GR" dirty="0"/>
          </a:p>
        </p:txBody>
      </p:sp>
      <p:pic>
        <p:nvPicPr>
          <p:cNvPr id="4" name="Εικόνα 3" descr="Εικόνα που περιέχει κείμενο, στιγμιότυπο οθόνης, γραμματοσειρά, πληροφορίες&#10;&#10;Περιγραφή που δημιουργήθηκε αυτόματα">
            <a:extLst>
              <a:ext uri="{FF2B5EF4-FFF2-40B4-BE49-F238E27FC236}">
                <a16:creationId xmlns:a16="http://schemas.microsoft.com/office/drawing/2014/main" id="{457A3D2A-46F7-D64F-E402-DADE1DF222BE}"/>
              </a:ext>
            </a:extLst>
          </p:cNvPr>
          <p:cNvPicPr>
            <a:picLocks noChangeAspect="1"/>
          </p:cNvPicPr>
          <p:nvPr/>
        </p:nvPicPr>
        <p:blipFill>
          <a:blip r:embed="rId2"/>
          <a:stretch>
            <a:fillRect/>
          </a:stretch>
        </p:blipFill>
        <p:spPr>
          <a:xfrm>
            <a:off x="80211" y="3572292"/>
            <a:ext cx="6096000" cy="816311"/>
          </a:xfrm>
          <a:prstGeom prst="rect">
            <a:avLst/>
          </a:prstGeom>
        </p:spPr>
      </p:pic>
      <p:pic>
        <p:nvPicPr>
          <p:cNvPr id="5" name="Εικόνα 4" descr="Εικόνα που περιέχει κείμενο, στιγμιότυπο οθόνης, γραμματοσειρά&#10;&#10;Περιγραφή που δημιουργήθηκε αυτόματα">
            <a:extLst>
              <a:ext uri="{FF2B5EF4-FFF2-40B4-BE49-F238E27FC236}">
                <a16:creationId xmlns:a16="http://schemas.microsoft.com/office/drawing/2014/main" id="{DCD1F0D8-70AF-B4EB-1A70-47E11C132838}"/>
              </a:ext>
            </a:extLst>
          </p:cNvPr>
          <p:cNvPicPr>
            <a:picLocks noChangeAspect="1"/>
          </p:cNvPicPr>
          <p:nvPr/>
        </p:nvPicPr>
        <p:blipFill>
          <a:blip r:embed="rId3"/>
          <a:stretch>
            <a:fillRect/>
          </a:stretch>
        </p:blipFill>
        <p:spPr>
          <a:xfrm>
            <a:off x="270711" y="4613859"/>
            <a:ext cx="9765631" cy="1831307"/>
          </a:xfrm>
          <a:prstGeom prst="rect">
            <a:avLst/>
          </a:prstGeom>
        </p:spPr>
      </p:pic>
    </p:spTree>
    <p:extLst>
      <p:ext uri="{BB962C8B-B14F-4D97-AF65-F5344CB8AC3E}">
        <p14:creationId xmlns:p14="http://schemas.microsoft.com/office/powerpoint/2010/main" val="96856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FD834E8-6AB8-16FB-7BF5-55FA2E7A318A}"/>
              </a:ext>
            </a:extLst>
          </p:cNvPr>
          <p:cNvSpPr>
            <a:spLocks noGrp="1"/>
          </p:cNvSpPr>
          <p:nvPr>
            <p:ph type="title"/>
          </p:nvPr>
        </p:nvSpPr>
        <p:spPr/>
        <p:txBody>
          <a:bodyPr/>
          <a:lstStyle/>
          <a:p>
            <a:r>
              <a:rPr lang="el-GR" dirty="0">
                <a:latin typeface="Calibri"/>
                <a:cs typeface="Calibri"/>
              </a:rPr>
              <a:t>ΜΕΡΟΣ Β</a:t>
            </a:r>
            <a:endParaRPr lang="el-GR" dirty="0">
              <a:latin typeface="Calibri"/>
            </a:endParaRPr>
          </a:p>
        </p:txBody>
      </p:sp>
      <p:sp>
        <p:nvSpPr>
          <p:cNvPr id="3" name="Θέση περιεχομένου 2">
            <a:extLst>
              <a:ext uri="{FF2B5EF4-FFF2-40B4-BE49-F238E27FC236}">
                <a16:creationId xmlns:a16="http://schemas.microsoft.com/office/drawing/2014/main" id="{1897FD65-7F12-04D1-7AB4-C2CE6FA78A7A}"/>
              </a:ext>
            </a:extLst>
          </p:cNvPr>
          <p:cNvSpPr>
            <a:spLocks noGrp="1"/>
          </p:cNvSpPr>
          <p:nvPr>
            <p:ph idx="1"/>
          </p:nvPr>
        </p:nvSpPr>
        <p:spPr>
          <a:xfrm>
            <a:off x="2231136" y="2226965"/>
            <a:ext cx="7729728" cy="3101983"/>
          </a:xfrm>
        </p:spPr>
        <p:txBody>
          <a:bodyPr vert="horz" lIns="91440" tIns="45720" rIns="91440" bIns="45720" rtlCol="0" anchor="t">
            <a:normAutofit/>
          </a:bodyPr>
          <a:lstStyle/>
          <a:p>
            <a:r>
              <a:rPr lang="el-GR" dirty="0">
                <a:latin typeface="Calibri"/>
                <a:cs typeface="Calibri"/>
              </a:rPr>
              <a:t>ΣΤΟ ΠΑΡΑΠΑΝΩ ΑΠΟΦΑΣΙΣΑ ΝΑ ΔΙΑΓΡΑΨΩ ΤΟΝ ΠΙΝΑΚΑ RATING ΚΑΙ ΕΝΣΩΜΑΤΩΣΑ ΤΟΝ ΝΈΟ COMPOSITE DATA TYPE ΣΤΟΝ ΠΙΝΑΚΑ APP, ΚΑΝΟΝΤΑΣ ΕΠΕΙΤΑ ΤΑ ΚΑΤΑΛΛΗΛΑ INSERTS. ΑΚΟΛΟΥΘΗΣΑ ΕΝΔΕΙΚΤΙΚΕΣ ΟΔΗΓΙΕΣ ΑΠΌ ΤΙΣ ΔΙΑΦΑΝΕΙΕΣ.</a:t>
            </a:r>
          </a:p>
          <a:p>
            <a:endParaRPr lang="el-GR" dirty="0"/>
          </a:p>
        </p:txBody>
      </p:sp>
      <p:pic>
        <p:nvPicPr>
          <p:cNvPr id="5" name="Εικόνα 4" descr="Εικόνα που περιέχει κείμενο, γραμματοσειρά, στιγμιότυπο οθόνης, γραμμή&#10;&#10;Περιγραφή που δημιουργήθηκε αυτόματα">
            <a:extLst>
              <a:ext uri="{FF2B5EF4-FFF2-40B4-BE49-F238E27FC236}">
                <a16:creationId xmlns:a16="http://schemas.microsoft.com/office/drawing/2014/main" id="{077EC915-DA26-A437-C743-9BC090D6EFD0}"/>
              </a:ext>
            </a:extLst>
          </p:cNvPr>
          <p:cNvPicPr>
            <a:picLocks noChangeAspect="1"/>
          </p:cNvPicPr>
          <p:nvPr/>
        </p:nvPicPr>
        <p:blipFill>
          <a:blip r:embed="rId2"/>
          <a:stretch>
            <a:fillRect/>
          </a:stretch>
        </p:blipFill>
        <p:spPr>
          <a:xfrm>
            <a:off x="0" y="3429717"/>
            <a:ext cx="6096000" cy="640250"/>
          </a:xfrm>
          <a:prstGeom prst="rect">
            <a:avLst/>
          </a:prstGeom>
        </p:spPr>
      </p:pic>
      <p:pic>
        <p:nvPicPr>
          <p:cNvPr id="6" name="Εικόνα 5" descr="Εικόνα που περιέχει κείμενο, στιγμιότυπο οθόνης, γραμματοσειρά&#10;&#10;Περιγραφή που δημιουργήθηκε αυτόματα">
            <a:extLst>
              <a:ext uri="{FF2B5EF4-FFF2-40B4-BE49-F238E27FC236}">
                <a16:creationId xmlns:a16="http://schemas.microsoft.com/office/drawing/2014/main" id="{5C08A394-8B7A-34C4-3868-569FA552D69B}"/>
              </a:ext>
            </a:extLst>
          </p:cNvPr>
          <p:cNvPicPr>
            <a:picLocks noChangeAspect="1"/>
          </p:cNvPicPr>
          <p:nvPr/>
        </p:nvPicPr>
        <p:blipFill>
          <a:blip r:embed="rId3"/>
          <a:stretch>
            <a:fillRect/>
          </a:stretch>
        </p:blipFill>
        <p:spPr>
          <a:xfrm>
            <a:off x="6096091" y="3166311"/>
            <a:ext cx="5674714" cy="3693695"/>
          </a:xfrm>
          <a:prstGeom prst="rect">
            <a:avLst/>
          </a:prstGeom>
        </p:spPr>
      </p:pic>
    </p:spTree>
    <p:extLst>
      <p:ext uri="{BB962C8B-B14F-4D97-AF65-F5344CB8AC3E}">
        <p14:creationId xmlns:p14="http://schemas.microsoft.com/office/powerpoint/2010/main" val="987453357"/>
      </p:ext>
    </p:extLst>
  </p:cSld>
  <p:clrMapOvr>
    <a:masterClrMapping/>
  </p:clrMapOvr>
</p:sld>
</file>

<file path=ppt/theme/theme1.xml><?xml version="1.0" encoding="utf-8"?>
<a:theme xmlns:a="http://schemas.openxmlformats.org/drawingml/2006/main" name="Δέμα">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TF00001246</Template>
  <TotalTime>0</TotalTime>
  <Words>1</Words>
  <Application>Microsoft Office PowerPoint</Application>
  <PresentationFormat>Ευρεία οθόνη</PresentationFormat>
  <Paragraphs>1</Paragraphs>
  <Slides>11</Slides>
  <Notes>1</Notes>
  <HiddenSlides>0</HiddenSlides>
  <MMClips>0</MMClips>
  <ScaleCrop>false</ScaleCrop>
  <HeadingPairs>
    <vt:vector size="4" baseType="variant">
      <vt:variant>
        <vt:lpstr>Θέμα</vt:lpstr>
      </vt:variant>
      <vt:variant>
        <vt:i4>1</vt:i4>
      </vt:variant>
      <vt:variant>
        <vt:lpstr>Τίτλοι διαφανειών</vt:lpstr>
      </vt:variant>
      <vt:variant>
        <vt:i4>11</vt:i4>
      </vt:variant>
    </vt:vector>
  </HeadingPairs>
  <TitlesOfParts>
    <vt:vector size="12" baseType="lpstr">
      <vt:lpstr>Δέμα</vt:lpstr>
      <vt:lpstr>Appstore project μηχ.πληροφορικησ ψωμασ δημητριοσ tp4507 </vt:lpstr>
      <vt:lpstr>ΜΕΡΟΣ Α</vt:lpstr>
      <vt:lpstr>ΜΕΡΟΣ Α  </vt:lpstr>
      <vt:lpstr>ΜΕΡΟΣ Α</vt:lpstr>
      <vt:lpstr>Μεροσ β</vt:lpstr>
      <vt:lpstr>ΜΕΡΟΣ Β</vt:lpstr>
      <vt:lpstr>Μεροσ β </vt:lpstr>
      <vt:lpstr>ΜΕΡΟΣ Β</vt:lpstr>
      <vt:lpstr>ΜΕΡΟΣ Β</vt:lpstr>
      <vt:lpstr>ΜΕΡΟΣ Β</vt:lpstr>
      <vt:lpstr>ΜΕΡΟΣ Γ 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
  <cp:lastModifiedBy/>
  <cp:revision>196</cp:revision>
  <dcterms:created xsi:type="dcterms:W3CDTF">2024-05-30T18:41:56Z</dcterms:created>
  <dcterms:modified xsi:type="dcterms:W3CDTF">2024-05-31T20:50:38Z</dcterms:modified>
</cp:coreProperties>
</file>