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3" r:id="rId9"/>
    <p:sldId id="264" r:id="rId10"/>
    <p:sldId id="266" r:id="rId11"/>
    <p:sldId id="267" r:id="rId12"/>
    <p:sldId id="270" r:id="rId13"/>
    <p:sldId id="271" r:id="rId14"/>
    <p:sldId id="272" r:id="rId15"/>
    <p:sldId id="273" r:id="rId16"/>
    <p:sldId id="275" r:id="rId17"/>
    <p:sldId id="274" r:id="rId18"/>
    <p:sldId id="277" r:id="rId19"/>
    <p:sldId id="278" r:id="rId20"/>
    <p:sldId id="279" r:id="rId21"/>
    <p:sldId id="280" r:id="rId22"/>
    <p:sldId id="276" r:id="rId23"/>
    <p:sldId id="281" r:id="rId24"/>
    <p:sldId id="282" r:id="rId25"/>
    <p:sldId id="283" r:id="rId26"/>
    <p:sldId id="285" r:id="rId27"/>
    <p:sldId id="286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1" autoAdjust="0"/>
    <p:restoredTop sz="94660"/>
  </p:normalViewPr>
  <p:slideViewPr>
    <p:cSldViewPr snapToGrid="0">
      <p:cViewPr varScale="1">
        <p:scale>
          <a:sx n="53" d="100"/>
          <a:sy n="53" d="100"/>
        </p:scale>
        <p:origin x="4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A611-8FD1-40D9-AAC7-668B4828DCB2}" type="datetimeFigureOut">
              <a:rPr lang="en-US" smtClean="0"/>
              <a:t>29/05/2018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5C35-0053-4900-B7FC-021E4306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0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A611-8FD1-40D9-AAC7-668B4828DCB2}" type="datetimeFigureOut">
              <a:rPr lang="en-US" smtClean="0"/>
              <a:t>29/05/2018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5C35-0053-4900-B7FC-021E4306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4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A611-8FD1-40D9-AAC7-668B4828DCB2}" type="datetimeFigureOut">
              <a:rPr lang="en-US" smtClean="0"/>
              <a:t>29/05/2018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5C35-0053-4900-B7FC-021E4306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A611-8FD1-40D9-AAC7-668B4828DCB2}" type="datetimeFigureOut">
              <a:rPr lang="en-US" smtClean="0"/>
              <a:t>29/05/2018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5C35-0053-4900-B7FC-021E4306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3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A611-8FD1-40D9-AAC7-668B4828DCB2}" type="datetimeFigureOut">
              <a:rPr lang="en-US" smtClean="0"/>
              <a:t>29/05/2018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5C35-0053-4900-B7FC-021E4306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3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A611-8FD1-40D9-AAC7-668B4828DCB2}" type="datetimeFigureOut">
              <a:rPr lang="en-US" smtClean="0"/>
              <a:t>29/05/2018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5C35-0053-4900-B7FC-021E4306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3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A611-8FD1-40D9-AAC7-668B4828DCB2}" type="datetimeFigureOut">
              <a:rPr lang="en-US" smtClean="0"/>
              <a:t>29/05/2018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5C35-0053-4900-B7FC-021E4306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4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A611-8FD1-40D9-AAC7-668B4828DCB2}" type="datetimeFigureOut">
              <a:rPr lang="en-US" smtClean="0"/>
              <a:t>29/05/2018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5C35-0053-4900-B7FC-021E4306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9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A611-8FD1-40D9-AAC7-668B4828DCB2}" type="datetimeFigureOut">
              <a:rPr lang="en-US" smtClean="0"/>
              <a:t>29/05/2018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5C35-0053-4900-B7FC-021E4306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5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A611-8FD1-40D9-AAC7-668B4828DCB2}" type="datetimeFigureOut">
              <a:rPr lang="en-US" smtClean="0"/>
              <a:t>29/05/2018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5C35-0053-4900-B7FC-021E4306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A611-8FD1-40D9-AAC7-668B4828DCB2}" type="datetimeFigureOut">
              <a:rPr lang="en-US" smtClean="0"/>
              <a:t>29/05/2018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5C35-0053-4900-B7FC-021E4306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1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6A611-8FD1-40D9-AAC7-668B4828DCB2}" type="datetimeFigureOut">
              <a:rPr lang="en-US" smtClean="0"/>
              <a:t>29/05/2018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45C35-0053-4900-B7FC-021E4306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5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Picking Politicians’ Sides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Predicting political affiliation from tweets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9653193">
            <a:off x="1209040" y="5984241"/>
            <a:ext cx="62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5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Raw utf-8 encoded tweets  are quite messy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Many tweets have </a:t>
            </a:r>
            <a:r>
              <a:rPr lang="en-US" dirty="0" err="1" smtClean="0"/>
              <a:t>emojis</a:t>
            </a:r>
            <a:r>
              <a:rPr lang="en-US" dirty="0" smtClean="0"/>
              <a:t>, special characters, and/or typos</a:t>
            </a:r>
          </a:p>
          <a:p>
            <a:r>
              <a:rPr lang="en-US" dirty="0" smtClean="0"/>
              <a:t>14% of tweets had non-real words after cleaning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2988945"/>
            <a:ext cx="112585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6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Hashtags and mentions were retrieved and stored</a:t>
            </a:r>
          </a:p>
        </p:txBody>
      </p:sp>
      <p:pic>
        <p:nvPicPr>
          <p:cNvPr id="3074" name="Picture 2" descr="Image result for textblo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0" r="28269"/>
          <a:stretch/>
        </p:blipFill>
        <p:spPr bwMode="auto">
          <a:xfrm>
            <a:off x="8617412" y="3176587"/>
            <a:ext cx="2642688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76588"/>
            <a:ext cx="101917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9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Hashtags and mentions were retrieved and stored</a:t>
            </a:r>
          </a:p>
          <a:p>
            <a:r>
              <a:rPr lang="en-US" dirty="0" err="1" smtClean="0"/>
              <a:t>TextBlob</a:t>
            </a:r>
            <a:r>
              <a:rPr lang="en-US" dirty="0" smtClean="0"/>
              <a:t> was used for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1642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Hashtags and mentions were retrieved and stored</a:t>
            </a:r>
          </a:p>
          <a:p>
            <a:r>
              <a:rPr lang="en-US" dirty="0" err="1" smtClean="0"/>
              <a:t>TextBlob</a:t>
            </a:r>
            <a:r>
              <a:rPr lang="en-US" dirty="0" smtClean="0"/>
              <a:t> was used for sentiment analysis</a:t>
            </a:r>
          </a:p>
        </p:txBody>
      </p:sp>
      <p:pic>
        <p:nvPicPr>
          <p:cNvPr id="3074" name="Picture 2" descr="Image result for textblo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0" r="28269"/>
          <a:stretch/>
        </p:blipFill>
        <p:spPr bwMode="auto">
          <a:xfrm>
            <a:off x="8617412" y="3176587"/>
            <a:ext cx="2642688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21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Hashtags and mentions were retrieved and stored</a:t>
            </a:r>
          </a:p>
          <a:p>
            <a:r>
              <a:rPr lang="en-US" dirty="0" err="1" smtClean="0"/>
              <a:t>TextBlob</a:t>
            </a:r>
            <a:r>
              <a:rPr lang="en-US" dirty="0" smtClean="0"/>
              <a:t> was used for sentiment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3205163"/>
            <a:ext cx="112299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5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34352" cy="4351338"/>
          </a:xfrm>
        </p:spPr>
        <p:txBody>
          <a:bodyPr/>
          <a:lstStyle/>
          <a:p>
            <a:r>
              <a:rPr lang="en-US" dirty="0" smtClean="0"/>
              <a:t>Performing LDA on raw tweets has been shown to be inefficient</a:t>
            </a:r>
          </a:p>
          <a:p>
            <a:r>
              <a:rPr lang="en-US" dirty="0" smtClean="0"/>
              <a:t>However, some success has been had in aggregating tweets for performing LDA*</a:t>
            </a:r>
          </a:p>
          <a:p>
            <a:r>
              <a:rPr lang="en-US" dirty="0" smtClean="0"/>
              <a:t>I trained 3 LDA models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 on the whole corpus (15 topics)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 on republican tweets (10 topics)</a:t>
            </a:r>
          </a:p>
          <a:p>
            <a:pPr lvl="1"/>
            <a:r>
              <a:rPr lang="en-US" dirty="0" smtClean="0"/>
              <a:t>One on democratic tweets (10 topics)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12000" y="6433820"/>
            <a:ext cx="65328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* https://snap.stanford.edu/soma2010/papers/soma2010_12.pdf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608" y="1690688"/>
            <a:ext cx="4274509" cy="336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0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12000" y="6433820"/>
            <a:ext cx="65328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* https://snap.stanford.edu/soma2010/papers/soma2010_12.pdf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3043237"/>
            <a:ext cx="109918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4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LDA model, given a text, will return a probability distribution over topics </a:t>
            </a:r>
          </a:p>
          <a:p>
            <a:r>
              <a:rPr lang="en-US" dirty="0" smtClean="0"/>
              <a:t>Constructed a sparse matrix out of topics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0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LDA model, given a text, will return a probability distribution over topics </a:t>
            </a:r>
          </a:p>
          <a:p>
            <a:r>
              <a:rPr lang="en-US" dirty="0" smtClean="0"/>
              <a:t>Constructed a sparse matrix out of topics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11150600" cy="11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3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LDA model, given a text, will return a probability distribution over topics </a:t>
            </a:r>
          </a:p>
          <a:p>
            <a:r>
              <a:rPr lang="en-US" dirty="0" smtClean="0"/>
              <a:t>Constructed a sparse matrix out of topics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11150600" cy="11908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71540" y="3631962"/>
            <a:ext cx="88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Topics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3733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funny trump twe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43894">
            <a:off x="9591040" y="5041386"/>
            <a:ext cx="2661920" cy="135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465"/>
            <a:ext cx="7035800" cy="4351338"/>
          </a:xfrm>
        </p:spPr>
        <p:txBody>
          <a:bodyPr/>
          <a:lstStyle/>
          <a:p>
            <a:r>
              <a:rPr lang="en-US" dirty="0" smtClean="0"/>
              <a:t>The aim is to predict the political orientation of a twitter user from one of their tweets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ability to predict political orientation of Twitter users has high and potentially widespread application</a:t>
            </a:r>
          </a:p>
          <a:p>
            <a:endParaRPr lang="en-US" dirty="0" smtClean="0"/>
          </a:p>
          <a:p>
            <a:r>
              <a:rPr lang="en-US" dirty="0" smtClean="0"/>
              <a:t>22% of American adults have used social networks for a political purpose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9809742">
            <a:off x="11257279" y="6327168"/>
            <a:ext cx="6502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wow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09421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LDA model, given a text, will return a probability distribution over topics </a:t>
            </a:r>
          </a:p>
          <a:p>
            <a:r>
              <a:rPr lang="en-US" dirty="0" smtClean="0"/>
              <a:t>Constructed a sparse matrix out of topics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11150600" cy="11908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211574" y="4412047"/>
            <a:ext cx="88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Tweets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971540" y="3631962"/>
            <a:ext cx="88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Topics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7094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87720" cy="4351338"/>
          </a:xfrm>
        </p:spPr>
        <p:txBody>
          <a:bodyPr/>
          <a:lstStyle/>
          <a:p>
            <a:r>
              <a:rPr lang="en-US" dirty="0" smtClean="0"/>
              <a:t>I wanted to see if sentiment combined with topics would be valuable</a:t>
            </a:r>
          </a:p>
          <a:p>
            <a:r>
              <a:rPr lang="en-US" dirty="0" smtClean="0"/>
              <a:t>Therefore I would run each model with and without multiplying their value by the sentiment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6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Results</a:t>
            </a:r>
            <a:endParaRPr lang="en-US" dirty="0"/>
          </a:p>
        </p:txBody>
      </p:sp>
      <p:pic>
        <p:nvPicPr>
          <p:cNvPr id="4098" name="Picture 2" descr="Image result for garbage c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427" y="1027906"/>
            <a:ext cx="3827145" cy="567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11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Results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842787"/>
              </p:ext>
            </p:extLst>
          </p:nvPr>
        </p:nvGraphicFramePr>
        <p:xfrm>
          <a:off x="1742440" y="2751666"/>
          <a:ext cx="8707120" cy="172889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41424"/>
                <a:gridCol w="1741424"/>
                <a:gridCol w="1741424"/>
                <a:gridCol w="1741424"/>
                <a:gridCol w="1741424"/>
              </a:tblGrid>
              <a:tr h="8644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LDA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LDA + sentiment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 LDA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 LDA + sentiment</a:t>
                      </a:r>
                      <a:endParaRPr lang="en-US" dirty="0"/>
                    </a:p>
                  </a:txBody>
                  <a:tcPr/>
                </a:tc>
              </a:tr>
              <a:tr h="864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57.2%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50.4%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54.3%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77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Attempts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21960" cy="4351338"/>
          </a:xfrm>
        </p:spPr>
        <p:txBody>
          <a:bodyPr/>
          <a:lstStyle/>
          <a:p>
            <a:r>
              <a:rPr lang="en-US" dirty="0" smtClean="0"/>
              <a:t>Had not used the valuable resource of hashtags or mentions</a:t>
            </a:r>
          </a:p>
          <a:p>
            <a:r>
              <a:rPr lang="en-US" dirty="0" smtClean="0"/>
              <a:t>*Paper had success using mentions to predict political affiliation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3600" y="6471603"/>
            <a:ext cx="793496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smtClean="0"/>
              <a:t>* http://cnets.indiana.edu/wp-content/uploads/conover_prediction_socialcom_pdfexpress_ok_version.pdf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0904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87160" cy="4351338"/>
          </a:xfrm>
        </p:spPr>
        <p:txBody>
          <a:bodyPr/>
          <a:lstStyle/>
          <a:p>
            <a:r>
              <a:rPr lang="en-US" dirty="0" smtClean="0"/>
              <a:t>Question is how to feed mentions in as a feature</a:t>
            </a:r>
          </a:p>
          <a:p>
            <a:pPr lvl="1"/>
            <a:r>
              <a:rPr lang="en-US" dirty="0" smtClean="0"/>
              <a:t>Just use another sparse matrix</a:t>
            </a:r>
          </a:p>
          <a:p>
            <a:r>
              <a:rPr lang="en-US" dirty="0" smtClean="0"/>
              <a:t>However, there were 12,054 different users mentioned in the tweets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147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87160" cy="4351338"/>
          </a:xfrm>
        </p:spPr>
        <p:txBody>
          <a:bodyPr/>
          <a:lstStyle/>
          <a:p>
            <a:r>
              <a:rPr lang="en-US" dirty="0" smtClean="0"/>
              <a:t>Question is how to feed mentions in as a feature</a:t>
            </a:r>
          </a:p>
          <a:p>
            <a:pPr lvl="1"/>
            <a:r>
              <a:rPr lang="en-US" dirty="0" smtClean="0"/>
              <a:t>Just use another sparse matrix</a:t>
            </a:r>
          </a:p>
          <a:p>
            <a:r>
              <a:rPr lang="en-US" dirty="0" smtClean="0"/>
              <a:t>However, there were 12,054 different users mentioned in the tweets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240" y="895985"/>
            <a:ext cx="1280160" cy="55959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04200" y="160814"/>
            <a:ext cx="1645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mentions in corpus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93400" y="230188"/>
            <a:ext cx="1645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mentions in corpus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4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57240" cy="4351338"/>
          </a:xfrm>
        </p:spPr>
        <p:txBody>
          <a:bodyPr/>
          <a:lstStyle/>
          <a:p>
            <a:r>
              <a:rPr lang="en-US" dirty="0" smtClean="0"/>
              <a:t>I dropped twitter accounts which had been mentioned less than 30 times</a:t>
            </a:r>
          </a:p>
          <a:p>
            <a:pPr lvl="1"/>
            <a:r>
              <a:rPr lang="en-US" dirty="0" smtClean="0"/>
              <a:t>Left 137 remaining</a:t>
            </a:r>
          </a:p>
          <a:p>
            <a:r>
              <a:rPr lang="en-US" dirty="0" smtClean="0"/>
              <a:t>I, again, wanted to see if sentiment is a useful feature in combination with mentions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6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Round of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6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35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Bigger Dataset</a:t>
            </a:r>
          </a:p>
          <a:p>
            <a:pPr lvl="1"/>
            <a:r>
              <a:rPr lang="en-US" dirty="0" smtClean="0"/>
              <a:t>More politicians, not necessarily more tweets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Instead of testing individual tweets I should be testing tweets aggregated by politician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Better text cleaning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Better way of inputting topics/mentions</a:t>
            </a:r>
          </a:p>
          <a:p>
            <a:pPr lvl="1"/>
            <a:r>
              <a:rPr lang="en-US" dirty="0" smtClean="0"/>
              <a:t>Authors mentioned earlier used co-occurrence mentions</a:t>
            </a:r>
          </a:p>
          <a:p>
            <a:endParaRPr lang="en-US" dirty="0"/>
          </a:p>
        </p:txBody>
      </p:sp>
      <p:pic>
        <p:nvPicPr>
          <p:cNvPr id="8194" name="Picture 2" descr="Image result for fu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720" y="5294440"/>
            <a:ext cx="1529080" cy="101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180320" y="6334780"/>
            <a:ext cx="148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Future,</a:t>
            </a:r>
          </a:p>
          <a:p>
            <a:r>
              <a:rPr lang="en-US" sz="1400" dirty="0"/>
              <a:t>t</a:t>
            </a:r>
            <a:r>
              <a:rPr lang="en-US" sz="1400" dirty="0" smtClean="0"/>
              <a:t>he rapper</a:t>
            </a:r>
          </a:p>
        </p:txBody>
      </p:sp>
    </p:spTree>
    <p:extLst>
      <p:ext uri="{BB962C8B-B14F-4D97-AF65-F5344CB8AC3E}">
        <p14:creationId xmlns:p14="http://schemas.microsoft.com/office/powerpoint/2010/main" val="107547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240" y="2038985"/>
            <a:ext cx="597916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Raw tweets are unsuitable as features for classification algorithms</a:t>
            </a:r>
          </a:p>
          <a:p>
            <a:endParaRPr lang="en-US" dirty="0" smtClean="0"/>
          </a:p>
          <a:p>
            <a:r>
              <a:rPr lang="en-US" dirty="0" smtClean="0"/>
              <a:t>My hypothesis is that democratic and republican politicians talk about different topics in their tweets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 the topics that they both discuss they may express different sentiments about it</a:t>
            </a:r>
          </a:p>
          <a:p>
            <a:endParaRPr lang="en-US" dirty="0"/>
          </a:p>
        </p:txBody>
      </p:sp>
      <p:pic>
        <p:nvPicPr>
          <p:cNvPr id="2050" name="Picture 2" descr="Image result for thinking d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806" y="5242560"/>
            <a:ext cx="1435074" cy="129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loud Callout 3"/>
          <p:cNvSpPr/>
          <p:nvPr/>
        </p:nvSpPr>
        <p:spPr>
          <a:xfrm>
            <a:off x="10764520" y="4517866"/>
            <a:ext cx="1178560" cy="724694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21182185">
            <a:off x="10919787" y="4726324"/>
            <a:ext cx="868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  <a:r>
              <a:rPr lang="en-US" sz="1400" dirty="0" smtClean="0"/>
              <a:t>ark </a:t>
            </a:r>
            <a:r>
              <a:rPr lang="en-US" sz="1400" dirty="0" err="1" smtClean="0"/>
              <a:t>bark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753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715" y="1522246"/>
            <a:ext cx="10515600" cy="4351338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90747" y="6112042"/>
            <a:ext cx="87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4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0" y="1690688"/>
            <a:ext cx="6944360" cy="48190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Originally from </a:t>
            </a:r>
            <a:r>
              <a:rPr lang="en-US" dirty="0" err="1" smtClean="0"/>
              <a:t>Kaggle</a:t>
            </a:r>
            <a:r>
              <a:rPr lang="en-US" dirty="0" smtClean="0"/>
              <a:t>, but it was incomplete</a:t>
            </a:r>
          </a:p>
          <a:p>
            <a:pPr lvl="1"/>
            <a:r>
              <a:rPr lang="en-US" dirty="0" smtClean="0"/>
              <a:t>The tweets in the dataset did not contain the full text of the original tweets</a:t>
            </a:r>
          </a:p>
          <a:p>
            <a:pPr lvl="1"/>
            <a:r>
              <a:rPr lang="en-US" dirty="0" smtClean="0"/>
              <a:t>However, it did contain the twitter handles of 210 democratic representatives and 226 republican representatives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 wanted to use </a:t>
            </a:r>
            <a:r>
              <a:rPr lang="en-US" dirty="0" err="1" smtClean="0"/>
              <a:t>tweepy</a:t>
            </a:r>
            <a:r>
              <a:rPr lang="en-US" dirty="0" smtClean="0"/>
              <a:t> to get the 200 most recent tweets from these 436 politicians</a:t>
            </a:r>
          </a:p>
          <a:p>
            <a:pPr lvl="1"/>
            <a:r>
              <a:rPr lang="en-US" dirty="0" smtClean="0"/>
              <a:t>However, some accounts used were no longer active, and some did not have 200 tweets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Final dataset has 66,572 tweets from 412 politicians</a:t>
            </a:r>
          </a:p>
        </p:txBody>
      </p:sp>
    </p:spTree>
    <p:extLst>
      <p:ext uri="{BB962C8B-B14F-4D97-AF65-F5344CB8AC3E}">
        <p14:creationId xmlns:p14="http://schemas.microsoft.com/office/powerpoint/2010/main" val="161490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Raw utf-8 encoded tweets  are quite messy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5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Raw utf-8 encoded tweets  are quite messy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2988945"/>
            <a:ext cx="112585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Raw utf-8 encoded tweets  are quite messy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2988945"/>
            <a:ext cx="11258550" cy="81915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8300720" y="3525520"/>
            <a:ext cx="3291840" cy="10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99440" y="3808095"/>
            <a:ext cx="1046480" cy="10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8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Raw utf-8 encoded tweets  are quite messy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2988945"/>
            <a:ext cx="11258550" cy="81915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8300720" y="3525520"/>
            <a:ext cx="3291840" cy="10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99440" y="3808095"/>
            <a:ext cx="1046480" cy="10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5547360" y="3251200"/>
            <a:ext cx="1087120" cy="2946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1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Raw utf-8 encoded tweets  are quite messy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2988945"/>
            <a:ext cx="11258550" cy="81915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8300720" y="3525520"/>
            <a:ext cx="3291840" cy="10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99440" y="3808095"/>
            <a:ext cx="1046480" cy="10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5547360" y="3251200"/>
            <a:ext cx="1087120" cy="2946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68239" y="3251200"/>
            <a:ext cx="522605" cy="2946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4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705</Words>
  <Application>Microsoft Office PowerPoint</Application>
  <PresentationFormat>Widescreen</PresentationFormat>
  <Paragraphs>128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Picking Politicians’ Sides</vt:lpstr>
      <vt:lpstr>The Goal</vt:lpstr>
      <vt:lpstr>Initial thoughts</vt:lpstr>
      <vt:lpstr>Dataset</vt:lpstr>
      <vt:lpstr>Data Preprocessing</vt:lpstr>
      <vt:lpstr>Data Preprocessing</vt:lpstr>
      <vt:lpstr>Data Preprocessing</vt:lpstr>
      <vt:lpstr>Data Preprocessing</vt:lpstr>
      <vt:lpstr>Data Preprocessing</vt:lpstr>
      <vt:lpstr>Data Preprocessing</vt:lpstr>
      <vt:lpstr>Feature Extraction</vt:lpstr>
      <vt:lpstr>Feature Extraction</vt:lpstr>
      <vt:lpstr>Feature Extraction</vt:lpstr>
      <vt:lpstr>Feature Extraction</vt:lpstr>
      <vt:lpstr>LDA</vt:lpstr>
      <vt:lpstr>LDA Example</vt:lpstr>
      <vt:lpstr>Feature Engineering</vt:lpstr>
      <vt:lpstr>Feature Engineering</vt:lpstr>
      <vt:lpstr>Feature Engineering</vt:lpstr>
      <vt:lpstr>Feature Engineering</vt:lpstr>
      <vt:lpstr>Feature Engineering</vt:lpstr>
      <vt:lpstr>Initial Results</vt:lpstr>
      <vt:lpstr>Initial Results</vt:lpstr>
      <vt:lpstr>Further Attempts</vt:lpstr>
      <vt:lpstr>Further Feature Engineering</vt:lpstr>
      <vt:lpstr>Further Feature Engineering</vt:lpstr>
      <vt:lpstr>Further Feature engineering</vt:lpstr>
      <vt:lpstr>Second Round of Results</vt:lpstr>
      <vt:lpstr>Future Work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Picking Politicians’ Sides</dc:title>
  <dc:creator>Paul E. Spangfort</dc:creator>
  <cp:lastModifiedBy>Paul E. Spangfort</cp:lastModifiedBy>
  <cp:revision>17</cp:revision>
  <dcterms:created xsi:type="dcterms:W3CDTF">2018-05-29T10:47:49Z</dcterms:created>
  <dcterms:modified xsi:type="dcterms:W3CDTF">2018-05-29T15:59:49Z</dcterms:modified>
</cp:coreProperties>
</file>