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9" r:id="rId9"/>
    <p:sldId id="270" r:id="rId10"/>
    <p:sldId id="272" r:id="rId11"/>
    <p:sldId id="274" r:id="rId12"/>
    <p:sldId id="267" r:id="rId13"/>
    <p:sldId id="268" r:id="rId14"/>
    <p:sldId id="275" r:id="rId15"/>
    <p:sldId id="276" r:id="rId16"/>
    <p:sldId id="277" r:id="rId17"/>
    <p:sldId id="278" r:id="rId18"/>
    <p:sldId id="279" r:id="rId19"/>
    <p:sldId id="280" r:id="rId20"/>
  </p:sldIdLst>
  <p:sldSz cx="18288000" cy="10287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" panose="02010600030101010101" charset="0"/>
      <p:regular r:id="rId26"/>
    </p:embeddedFont>
    <p:embeddedFont>
      <p:font typeface="Roboto Bold" panose="02010600030101010101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534F"/>
    <a:srgbClr val="3FB4D2"/>
    <a:srgbClr val="A6CE53"/>
    <a:srgbClr val="4788D6"/>
    <a:srgbClr val="9477B8"/>
    <a:srgbClr val="E84B47"/>
    <a:srgbClr val="39A8C6"/>
    <a:srgbClr val="9BC24B"/>
    <a:srgbClr val="DA433F"/>
    <a:srgbClr val="407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798D7-D38D-41B0-928D-09487A51FCF7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77E47-C069-4555-B238-4836D794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4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77E47-C069-4555-B238-4836D79404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49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77E47-C069-4555-B238-4836D79404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6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5" Type="http://schemas.openxmlformats.org/officeDocument/2006/relationships/image" Target="../media/image15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179777" y="1104900"/>
            <a:ext cx="8940979" cy="7094125"/>
            <a:chOff x="0" y="0"/>
            <a:chExt cx="7338332" cy="58225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38332" cy="5822522"/>
            </a:xfrm>
            <a:custGeom>
              <a:avLst/>
              <a:gdLst/>
              <a:ahLst/>
              <a:cxnLst/>
              <a:rect l="l" t="t" r="r" b="b"/>
              <a:pathLst>
                <a:path w="7338332" h="5822522">
                  <a:moveTo>
                    <a:pt x="0" y="0"/>
                  </a:moveTo>
                  <a:lnTo>
                    <a:pt x="0" y="5822522"/>
                  </a:lnTo>
                  <a:lnTo>
                    <a:pt x="7338332" y="5822522"/>
                  </a:lnTo>
                  <a:lnTo>
                    <a:pt x="7338332" y="0"/>
                  </a:lnTo>
                  <a:lnTo>
                    <a:pt x="0" y="0"/>
                  </a:lnTo>
                  <a:close/>
                  <a:moveTo>
                    <a:pt x="7277372" y="5761562"/>
                  </a:moveTo>
                  <a:lnTo>
                    <a:pt x="59690" y="5761562"/>
                  </a:lnTo>
                  <a:lnTo>
                    <a:pt x="59690" y="59690"/>
                  </a:lnTo>
                  <a:lnTo>
                    <a:pt x="7277372" y="59690"/>
                  </a:lnTo>
                  <a:lnTo>
                    <a:pt x="7277372" y="5761562"/>
                  </a:lnTo>
                  <a:close/>
                </a:path>
              </a:pathLst>
            </a:custGeom>
            <a:solidFill>
              <a:srgbClr val="251E20"/>
            </a:solidFill>
          </p:spPr>
        </p:sp>
      </p:grpSp>
      <p:sp>
        <p:nvSpPr>
          <p:cNvPr id="4" name="TextBox 4"/>
          <p:cNvSpPr txBox="1"/>
          <p:nvPr/>
        </p:nvSpPr>
        <p:spPr>
          <a:xfrm rot="-5400000">
            <a:off x="-1651671" y="6006112"/>
            <a:ext cx="5595057" cy="487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7"/>
              </a:lnSpc>
            </a:pPr>
            <a:r>
              <a:rPr lang="en-US" sz="3200" spc="192">
                <a:solidFill>
                  <a:srgbClr val="251E20"/>
                </a:solidFill>
                <a:latin typeface="Roboto Bold"/>
              </a:rPr>
              <a:t>MACHINE LEARNING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10538" y="2346405"/>
            <a:ext cx="7079458" cy="4811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12"/>
              </a:lnSpc>
            </a:pPr>
            <a:r>
              <a:rPr lang="en-US" sz="9600" spc="-96">
                <a:solidFill>
                  <a:srgbClr val="251E20"/>
                </a:solidFill>
                <a:latin typeface="Roboto Bold"/>
              </a:rPr>
              <a:t>Tarification des contrats d'assurance automobile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59381" y="8717217"/>
            <a:ext cx="9135588" cy="541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12"/>
              </a:lnSpc>
            </a:pPr>
            <a:r>
              <a:rPr lang="en-US" sz="2800" spc="140">
                <a:solidFill>
                  <a:srgbClr val="251E20"/>
                </a:solidFill>
                <a:latin typeface="Roboto"/>
              </a:rPr>
              <a:t>Guy Tsang, Axel Gardahaut &amp; Léo Dutertre-Ladurée</a:t>
            </a:r>
          </a:p>
        </p:txBody>
      </p:sp>
      <p:sp>
        <p:nvSpPr>
          <p:cNvPr id="7" name="AutoShape 7"/>
          <p:cNvSpPr/>
          <p:nvPr/>
        </p:nvSpPr>
        <p:spPr>
          <a:xfrm>
            <a:off x="1028700" y="-1600200"/>
            <a:ext cx="228600" cy="44196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AutoShape 8"/>
          <p:cNvSpPr/>
          <p:nvPr/>
        </p:nvSpPr>
        <p:spPr>
          <a:xfrm>
            <a:off x="17094969" y="6249761"/>
            <a:ext cx="1574031" cy="1278235"/>
          </a:xfrm>
          <a:prstGeom prst="rect">
            <a:avLst/>
          </a:prstGeom>
          <a:solidFill>
            <a:srgbClr val="251E20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 l="34246" r="34246"/>
          <a:stretch>
            <a:fillRect/>
          </a:stretch>
        </p:blipFill>
        <p:spPr>
          <a:xfrm>
            <a:off x="2172124" y="-304800"/>
            <a:ext cx="5143500" cy="10896600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11" name="AutoShape 11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cap="all" spc="168" dirty="0">
                <a:solidFill>
                  <a:srgbClr val="251E20"/>
                </a:solidFill>
                <a:latin typeface="Roboto Bold"/>
              </a:rPr>
              <a:t>II/. Modèles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699" y="3056603"/>
            <a:ext cx="14093315" cy="1577355"/>
            <a:chOff x="0" y="-593342"/>
            <a:chExt cx="9125299" cy="2103141"/>
          </a:xfrm>
        </p:grpSpPr>
        <p:sp>
          <p:nvSpPr>
            <p:cNvPr id="4" name="TextBox 4"/>
            <p:cNvSpPr txBox="1"/>
            <p:nvPr/>
          </p:nvSpPr>
          <p:spPr>
            <a:xfrm>
              <a:off x="0" y="-593342"/>
              <a:ext cx="9125299" cy="21031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04850" lvl="1" indent="-45720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Modélisation : 2 approches différentes</a:t>
              </a:r>
              <a:endParaRPr lang="fr-FR" dirty="0">
                <a:cs typeface="Calibri"/>
              </a:endParaRPr>
            </a:p>
            <a:p>
              <a:pPr marL="952500" lvl="2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  <a:ea typeface="Roboto"/>
                </a:rPr>
                <a:t>GOSS: Sélection des individus les plus informatifs</a:t>
              </a:r>
            </a:p>
            <a:p>
              <a:pPr marL="952500" lvl="2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  <a:ea typeface="Roboto"/>
                </a:rPr>
                <a:t>EFB : Réduction des </a:t>
              </a:r>
              <a:r>
                <a:rPr lang="fr-FR" sz="3000" spc="359" dirty="0" err="1">
                  <a:solidFill>
                    <a:srgbClr val="251E20"/>
                  </a:solidFill>
                  <a:latin typeface="Roboto"/>
                  <a:ea typeface="Roboto"/>
                </a:rPr>
                <a:t>features</a:t>
              </a:r>
              <a:r>
                <a:rPr lang="fr-FR" sz="3000" spc="359" dirty="0">
                  <a:solidFill>
                    <a:srgbClr val="251E20"/>
                  </a:solidFill>
                  <a:latin typeface="Roboto"/>
                  <a:ea typeface="Roboto"/>
                </a:rPr>
                <a:t> par regroupement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29683"/>
              <a:ext cx="9125299" cy="5728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endParaRPr lang="fr-FR" sz="2600" dirty="0">
                <a:solidFill>
                  <a:srgbClr val="251E20"/>
                </a:solidFill>
                <a:latin typeface="Roboto"/>
              </a:endParaRPr>
            </a:p>
          </p:txBody>
        </p:sp>
      </p:grp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 dirty="0">
                <a:solidFill>
                  <a:srgbClr val="251E20"/>
                </a:solidFill>
                <a:latin typeface="Roboto"/>
              </a:rPr>
              <a:t>9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grpSp>
        <p:nvGrpSpPr>
          <p:cNvPr id="10" name="Group 10"/>
          <p:cNvGrpSpPr/>
          <p:nvPr/>
        </p:nvGrpSpPr>
        <p:grpSpPr>
          <a:xfrm>
            <a:off x="1028003" y="5009814"/>
            <a:ext cx="14368256" cy="2569011"/>
            <a:chOff x="0" y="-76200"/>
            <a:chExt cx="9125299" cy="3425349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04850" lvl="1" indent="-45720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Avantages</a:t>
              </a:r>
              <a:endParaRPr lang="fr-FR" dirty="0">
                <a:cs typeface="Calibri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29683"/>
              <a:ext cx="9125299" cy="24194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Avantages du </a:t>
              </a:r>
              <a:r>
                <a:rPr lang="fr-FR" sz="2600" dirty="0" err="1">
                  <a:solidFill>
                    <a:srgbClr val="251E20"/>
                  </a:solidFill>
                  <a:latin typeface="Roboto"/>
                </a:rPr>
                <a:t>XGboost</a:t>
              </a: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 </a:t>
              </a: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Très efficace et rapide (50x plus rapide que </a:t>
              </a:r>
              <a:r>
                <a:rPr lang="fr-FR" sz="2600" dirty="0" err="1">
                  <a:solidFill>
                    <a:srgbClr val="251E20"/>
                  </a:solidFill>
                  <a:latin typeface="Roboto"/>
                </a:rPr>
                <a:t>XGboost</a:t>
              </a: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)</a:t>
              </a: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Mécanisme de sélection de variable et échantillonnage intégré</a:t>
              </a: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Justification théorique de certains résultats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C) Light GBM (2017) : Fast </a:t>
            </a:r>
            <a:r>
              <a:rPr lang="fr-FR" sz="3200" cap="all" spc="96" dirty="0" err="1">
                <a:solidFill>
                  <a:srgbClr val="251E20"/>
                </a:solidFill>
                <a:latin typeface="Roboto Bold"/>
              </a:rPr>
              <a:t>Tree</a:t>
            </a: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 Gradient </a:t>
            </a:r>
            <a:r>
              <a:rPr lang="fr-FR" sz="3200" cap="all" spc="96" dirty="0" err="1">
                <a:solidFill>
                  <a:srgbClr val="251E20"/>
                </a:solidFill>
                <a:latin typeface="Roboto Bold"/>
              </a:rPr>
              <a:t>Boosting</a:t>
            </a: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 </a:t>
            </a:r>
            <a:endParaRPr lang="fr-FR" sz="3200" cap="all" spc="96" dirty="0">
              <a:solidFill>
                <a:srgbClr val="251E20"/>
              </a:solidFill>
              <a:latin typeface="Roboto Bold"/>
              <a:ea typeface="Roboto Bold"/>
            </a:endParaRP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52A401E7-3143-4133-AF0A-C03DDDF2F183}"/>
              </a:ext>
            </a:extLst>
          </p:cNvPr>
          <p:cNvGrpSpPr/>
          <p:nvPr/>
        </p:nvGrpSpPr>
        <p:grpSpPr>
          <a:xfrm>
            <a:off x="1028003" y="7773094"/>
            <a:ext cx="14368256" cy="1602277"/>
            <a:chOff x="0" y="-114783"/>
            <a:chExt cx="9125299" cy="2136371"/>
          </a:xfrm>
        </p:grpSpPr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CB17DB7F-6CD7-443E-9528-B48D5A447DA8}"/>
                </a:ext>
              </a:extLst>
            </p:cNvPr>
            <p:cNvSpPr txBox="1"/>
            <p:nvPr/>
          </p:nvSpPr>
          <p:spPr>
            <a:xfrm>
              <a:off x="0" y="-114783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04850" lvl="1" indent="-45720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Inconvénients </a:t>
              </a:r>
              <a:endParaRPr lang="fr-FR" dirty="0">
                <a:cs typeface="Calibri"/>
              </a:endParaRPr>
            </a:p>
          </p:txBody>
        </p:sp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D1C33DBF-E539-48F6-BCBC-729304DACD61}"/>
                </a:ext>
              </a:extLst>
            </p:cNvPr>
            <p:cNvSpPr txBox="1"/>
            <p:nvPr/>
          </p:nvSpPr>
          <p:spPr>
            <a:xfrm>
              <a:off x="0" y="833227"/>
              <a:ext cx="9125299" cy="11883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Clr>
                  <a:srgbClr val="FF0000"/>
                </a:buClr>
                <a:buSzPct val="125000"/>
                <a:buFont typeface="Roboto" panose="02010600030101010101" charset="0"/>
                <a:buChar char="×"/>
              </a:pPr>
              <a:r>
                <a:rPr lang="fr-FR" sz="2600" dirty="0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  <a:cs typeface="+mn-lt"/>
                </a:rPr>
                <a:t>Interprétabilité du modèle encore moins évidente </a:t>
              </a:r>
              <a:endParaRPr lang="fr-FR" sz="2600" dirty="0">
                <a:latin typeface="Roboto" panose="02010600030101010101" charset="0"/>
                <a:ea typeface="Roboto" panose="02010600030101010101" charset="0"/>
                <a:cs typeface="+mn-lt"/>
              </a:endParaRPr>
            </a:p>
            <a:p>
              <a:pPr marL="1371600" lvl="2" indent="-457200">
                <a:lnSpc>
                  <a:spcPts val="3640"/>
                </a:lnSpc>
                <a:buClr>
                  <a:srgbClr val="FF0000"/>
                </a:buClr>
                <a:buSzPct val="125000"/>
                <a:buFont typeface="Roboto" panose="02010600030101010101" charset="0"/>
                <a:buChar char="×"/>
              </a:pPr>
              <a:r>
                <a:rPr lang="fr-FR" sz="2600" dirty="0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</a:rPr>
                <a:t>Risques d'</a:t>
              </a:r>
              <a:r>
                <a:rPr lang="fr-FR" sz="2600" dirty="0" err="1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</a:rPr>
                <a:t>overfitting</a:t>
              </a:r>
              <a:r>
                <a:rPr lang="fr-FR" sz="2600" dirty="0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</a:rPr>
                <a:t> accru</a:t>
              </a: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1CD12479-2281-459D-B979-338B8114AEBC}"/>
              </a:ext>
            </a:extLst>
          </p:cNvPr>
          <p:cNvSpPr txBox="1"/>
          <p:nvPr/>
        </p:nvSpPr>
        <p:spPr>
          <a:xfrm>
            <a:off x="1203767" y="2440811"/>
            <a:ext cx="1550428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fr-FR" sz="3000" dirty="0">
                <a:latin typeface="Roboto"/>
                <a:ea typeface="roboto"/>
                <a:cs typeface="Calibri"/>
              </a:rPr>
              <a:t>Même principe que </a:t>
            </a:r>
            <a:r>
              <a:rPr lang="fr-FR" sz="3000" dirty="0" err="1">
                <a:latin typeface="Roboto"/>
                <a:ea typeface="roboto"/>
                <a:cs typeface="Calibri"/>
              </a:rPr>
              <a:t>XGboos</a:t>
            </a:r>
            <a:r>
              <a:rPr lang="fr-FR" sz="3000" dirty="0" err="1">
                <a:latin typeface="Roboto"/>
                <a:ea typeface="Roboto"/>
                <a:cs typeface="Calibri"/>
              </a:rPr>
              <a:t>t</a:t>
            </a:r>
            <a:endParaRPr lang="fr-FR" sz="3000" dirty="0">
              <a:latin typeface="Roboto"/>
              <a:ea typeface="Robot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67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cap="all" spc="168" dirty="0">
                <a:solidFill>
                  <a:srgbClr val="251E20"/>
                </a:solidFill>
                <a:latin typeface="Roboto Bold"/>
              </a:rPr>
              <a:t>II/. Modèles</a:t>
            </a:r>
          </a:p>
        </p:txBody>
      </p: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 dirty="0">
                <a:solidFill>
                  <a:srgbClr val="251E20"/>
                </a:solidFill>
                <a:latin typeface="Roboto"/>
              </a:rPr>
              <a:t>10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grpSp>
        <p:nvGrpSpPr>
          <p:cNvPr id="10" name="Group 10"/>
          <p:cNvGrpSpPr/>
          <p:nvPr/>
        </p:nvGrpSpPr>
        <p:grpSpPr>
          <a:xfrm>
            <a:off x="1028003" y="5250418"/>
            <a:ext cx="14368256" cy="1645682"/>
            <a:chOff x="0" y="-76200"/>
            <a:chExt cx="9125299" cy="219424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04850" lvl="1" indent="-45720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Avantages</a:t>
              </a:r>
              <a:endParaRPr lang="fr-FR" dirty="0">
                <a:cs typeface="Calibri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29683"/>
              <a:ext cx="9125299" cy="11883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Permet d'améliorer les prédictions en cas d'informations complémentaires</a:t>
              </a: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Rapidement implémentable à partir des prédictions faites des modèles à agréger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D) </a:t>
            </a:r>
            <a:r>
              <a:rPr lang="fr-FR" sz="3200" cap="all" spc="96" dirty="0" err="1">
                <a:solidFill>
                  <a:srgbClr val="251E20"/>
                </a:solidFill>
                <a:latin typeface="Roboto Bold"/>
              </a:rPr>
              <a:t>Stacking</a:t>
            </a: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 et autres modèles </a:t>
            </a:r>
            <a:endParaRPr lang="fr-FR" sz="3200" cap="all" spc="96" dirty="0">
              <a:solidFill>
                <a:srgbClr val="251E20"/>
              </a:solidFill>
              <a:latin typeface="Roboto Bold"/>
              <a:ea typeface="Roboto Bold"/>
            </a:endParaRP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52A401E7-3143-4133-AF0A-C03DDDF2F183}"/>
              </a:ext>
            </a:extLst>
          </p:cNvPr>
          <p:cNvGrpSpPr/>
          <p:nvPr/>
        </p:nvGrpSpPr>
        <p:grpSpPr>
          <a:xfrm>
            <a:off x="1028003" y="7505700"/>
            <a:ext cx="14368256" cy="1602277"/>
            <a:chOff x="0" y="-114783"/>
            <a:chExt cx="9125299" cy="2136371"/>
          </a:xfrm>
        </p:grpSpPr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CB17DB7F-6CD7-443E-9528-B48D5A447DA8}"/>
                </a:ext>
              </a:extLst>
            </p:cNvPr>
            <p:cNvSpPr txBox="1"/>
            <p:nvPr/>
          </p:nvSpPr>
          <p:spPr>
            <a:xfrm>
              <a:off x="0" y="-114783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04850" lvl="1" indent="-45720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Inconvénients </a:t>
              </a:r>
              <a:endParaRPr lang="fr-FR" dirty="0">
                <a:cs typeface="Calibri"/>
              </a:endParaRPr>
            </a:p>
          </p:txBody>
        </p:sp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D1C33DBF-E539-48F6-BCBC-729304DACD61}"/>
                </a:ext>
              </a:extLst>
            </p:cNvPr>
            <p:cNvSpPr txBox="1"/>
            <p:nvPr/>
          </p:nvSpPr>
          <p:spPr>
            <a:xfrm>
              <a:off x="0" y="833227"/>
              <a:ext cx="9125299" cy="11883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Clr>
                  <a:srgbClr val="FF0000"/>
                </a:buClr>
                <a:buSzPct val="125000"/>
                <a:buFont typeface="Roboto" panose="02010600030101010101" charset="0"/>
                <a:buChar char="×"/>
              </a:pPr>
              <a:r>
                <a:rPr lang="fr-FR" sz="2600" dirty="0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  <a:cs typeface="+mn-lt"/>
                </a:rPr>
                <a:t>Interprétabilité du modèle encore moins évidente </a:t>
              </a:r>
              <a:endParaRPr lang="fr-FR" sz="2600" dirty="0">
                <a:latin typeface="Roboto" panose="02010600030101010101" charset="0"/>
                <a:ea typeface="Roboto" panose="02010600030101010101" charset="0"/>
                <a:cs typeface="+mn-lt"/>
              </a:endParaRPr>
            </a:p>
            <a:p>
              <a:pPr marL="1371600" lvl="2" indent="-457200">
                <a:lnSpc>
                  <a:spcPts val="3640"/>
                </a:lnSpc>
                <a:buClr>
                  <a:srgbClr val="FF0000"/>
                </a:buClr>
                <a:buSzPct val="125000"/>
                <a:buFont typeface="Roboto" panose="02010600030101010101" charset="0"/>
                <a:buChar char="×"/>
              </a:pPr>
              <a:r>
                <a:rPr lang="fr-FR" sz="2600" dirty="0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</a:rPr>
                <a:t>Risques d'</a:t>
              </a:r>
              <a:r>
                <a:rPr lang="fr-FR" sz="2600" dirty="0" err="1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</a:rPr>
                <a:t>overfitting</a:t>
              </a:r>
              <a:r>
                <a:rPr lang="fr-FR" sz="2600" dirty="0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</a:rPr>
                <a:t> accru</a:t>
              </a:r>
            </a:p>
          </p:txBody>
        </p:sp>
      </p:grpSp>
      <p:grpSp>
        <p:nvGrpSpPr>
          <p:cNvPr id="22" name="Group 10">
            <a:extLst>
              <a:ext uri="{FF2B5EF4-FFF2-40B4-BE49-F238E27FC236}">
                <a16:creationId xmlns:a16="http://schemas.microsoft.com/office/drawing/2014/main" id="{B6193674-B181-4DC2-9CA2-2AB979957DE8}"/>
              </a:ext>
            </a:extLst>
          </p:cNvPr>
          <p:cNvGrpSpPr/>
          <p:nvPr/>
        </p:nvGrpSpPr>
        <p:grpSpPr>
          <a:xfrm>
            <a:off x="1028003" y="2738093"/>
            <a:ext cx="14368256" cy="2107346"/>
            <a:chOff x="0" y="-76200"/>
            <a:chExt cx="9125299" cy="2809796"/>
          </a:xfrm>
        </p:grpSpPr>
        <p:sp>
          <p:nvSpPr>
            <p:cNvPr id="23" name="TextBox 11">
              <a:extLst>
                <a:ext uri="{FF2B5EF4-FFF2-40B4-BE49-F238E27FC236}">
                  <a16:creationId xmlns:a16="http://schemas.microsoft.com/office/drawing/2014/main" id="{C638310E-4D05-447B-9E3E-E0F8ED1224EB}"/>
                </a:ext>
              </a:extLst>
            </p:cNvPr>
            <p:cNvSpPr txBox="1"/>
            <p:nvPr/>
          </p:nvSpPr>
          <p:spPr>
            <a:xfrm>
              <a:off x="0" y="-76200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04850" lvl="1" indent="-45720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Principe</a:t>
              </a:r>
              <a:endParaRPr lang="fr-FR" dirty="0">
                <a:cs typeface="Calibri"/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6CFBC33A-01F5-4CD8-91BC-4A9EDC8421B0}"/>
                </a:ext>
              </a:extLst>
            </p:cNvPr>
            <p:cNvSpPr txBox="1"/>
            <p:nvPr/>
          </p:nvSpPr>
          <p:spPr>
            <a:xfrm>
              <a:off x="0" y="929683"/>
              <a:ext cx="9125299" cy="18039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000000"/>
                  </a:solidFill>
                  <a:latin typeface="Roboto" panose="02010600030101010101" charset="0"/>
                  <a:ea typeface="Roboto" panose="02010600030101010101" charset="0"/>
                  <a:cs typeface="Calibri"/>
                </a:rPr>
                <a:t>Agrégation de modèles différents construits à partir d’un méta-classifieur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000000"/>
                  </a:solidFill>
                  <a:latin typeface="Roboto" panose="02010600030101010101" charset="0"/>
                  <a:ea typeface="Roboto" panose="02010600030101010101" charset="0"/>
                  <a:cs typeface="Calibri"/>
                </a:rPr>
                <a:t>Les modèles n’ont pas besoin d’être de même nature (LDA + Arbre par exemple)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000000"/>
                  </a:solidFill>
                  <a:latin typeface="Roboto" panose="02010600030101010101" charset="0"/>
                  <a:ea typeface="Roboto" panose="02010600030101010101" charset="0"/>
                  <a:cs typeface="Calibri"/>
                </a:rPr>
                <a:t>Possibilité d’avoir plusieurs couches de </a:t>
              </a:r>
              <a:r>
                <a:rPr lang="fr-FR" sz="2600" dirty="0" err="1">
                  <a:solidFill>
                    <a:srgbClr val="000000"/>
                  </a:solidFill>
                  <a:latin typeface="Roboto" panose="02010600030101010101" charset="0"/>
                  <a:ea typeface="Roboto" panose="02010600030101010101" charset="0"/>
                  <a:cs typeface="Calibri"/>
                </a:rPr>
                <a:t>stacking</a:t>
              </a:r>
              <a:endParaRPr lang="fr-FR" sz="2600" dirty="0">
                <a:solidFill>
                  <a:srgbClr val="000000"/>
                </a:solidFill>
                <a:latin typeface="Roboto" panose="02010600030101010101" charset="0"/>
                <a:ea typeface="Roboto" panose="02010600030101010101" charset="0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265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cap="all" spc="168" dirty="0">
                <a:solidFill>
                  <a:srgbClr val="251E20"/>
                </a:solidFill>
                <a:latin typeface="Roboto Bold"/>
              </a:rPr>
              <a:t>III/. Résultats</a:t>
            </a:r>
          </a:p>
        </p:txBody>
      </p: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03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 dirty="0">
                <a:solidFill>
                  <a:srgbClr val="251E20"/>
                </a:solidFill>
                <a:latin typeface="Roboto"/>
              </a:rPr>
              <a:t>11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A) COMPARAISON DES Modèles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F19C11-DCC8-4881-8961-962B7027D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940" y="2372255"/>
            <a:ext cx="8560660" cy="53504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2D5194-8DD0-4744-A804-EBFEFE136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72256"/>
            <a:ext cx="8560660" cy="53504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0EADF6EF-BED9-4DAD-B115-96F672F0A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36116"/>
              </p:ext>
            </p:extLst>
          </p:nvPr>
        </p:nvGraphicFramePr>
        <p:xfrm>
          <a:off x="228600" y="7831116"/>
          <a:ext cx="1714500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643">
                  <a:extLst>
                    <a:ext uri="{9D8B030D-6E8A-4147-A177-3AD203B41FA5}">
                      <a16:colId xmlns:a16="http://schemas.microsoft.com/office/drawing/2014/main" val="2610833211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350770546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1197412335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1066279131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1094328018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607330286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3863754913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436998032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3793250113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955165890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249525745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1117719542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1774073738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40093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GLM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LDA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GLMNET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SVM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KPPV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ARBRE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FORÊT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GBM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ADA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LGB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XGB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STACK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COMBI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48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bg1"/>
                          </a:solidFill>
                          <a:latin typeface="Roboto" panose="02010600030101010101" charset="0"/>
                          <a:ea typeface="Roboto" panose="02010600030101010101" charset="0"/>
                        </a:rPr>
                        <a:t>Up</a:t>
                      </a:r>
                      <a:endParaRPr lang="en-US" b="1" dirty="0">
                        <a:solidFill>
                          <a:schemeClr val="bg1"/>
                        </a:solidFill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28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bg1"/>
                          </a:solidFill>
                          <a:latin typeface="Roboto" panose="02010600030101010101" charset="0"/>
                          <a:ea typeface="Roboto" panose="02010600030101010101" charset="0"/>
                        </a:rPr>
                        <a:t>Down</a:t>
                      </a:r>
                      <a:endParaRPr lang="en-US" b="1" dirty="0">
                        <a:solidFill>
                          <a:schemeClr val="bg1"/>
                        </a:solidFill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58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bg1"/>
                          </a:solidFill>
                          <a:latin typeface="Roboto" panose="02010600030101010101" charset="0"/>
                          <a:ea typeface="Roboto" panose="02010600030101010101" charset="0"/>
                        </a:rPr>
                        <a:t>SMOTE</a:t>
                      </a:r>
                      <a:endParaRPr lang="en-US" b="1" dirty="0">
                        <a:solidFill>
                          <a:schemeClr val="bg1"/>
                        </a:solidFill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76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bg1"/>
                          </a:solidFill>
                          <a:latin typeface="Roboto" panose="02010600030101010101" charset="0"/>
                          <a:ea typeface="Roboto" panose="02010600030101010101" charset="0"/>
                        </a:rPr>
                        <a:t>Aucun</a:t>
                      </a:r>
                      <a:endParaRPr lang="en-US" b="1" dirty="0">
                        <a:solidFill>
                          <a:schemeClr val="bg1"/>
                        </a:solidFill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95122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BD8C033-E32F-4AF0-A858-14D2CF468C21}"/>
              </a:ext>
            </a:extLst>
          </p:cNvPr>
          <p:cNvSpPr/>
          <p:nvPr/>
        </p:nvSpPr>
        <p:spPr>
          <a:xfrm>
            <a:off x="4225391" y="9791700"/>
            <a:ext cx="838200" cy="37258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C82325-2BF6-4034-ACA8-FA4D6EB16A37}"/>
              </a:ext>
            </a:extLst>
          </p:cNvPr>
          <p:cNvSpPr txBox="1"/>
          <p:nvPr/>
        </p:nvSpPr>
        <p:spPr>
          <a:xfrm>
            <a:off x="5063591" y="97917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10600030101010101" charset="0"/>
                <a:ea typeface="Roboto" panose="02010600030101010101" charset="0"/>
              </a:rPr>
              <a:t>Modèle construit</a:t>
            </a:r>
            <a:endParaRPr lang="en-US" dirty="0"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2AE0BB-DC84-4A25-82EE-4EF383D7F3A7}"/>
              </a:ext>
            </a:extLst>
          </p:cNvPr>
          <p:cNvSpPr/>
          <p:nvPr/>
        </p:nvSpPr>
        <p:spPr>
          <a:xfrm>
            <a:off x="7501991" y="9791700"/>
            <a:ext cx="838200" cy="37258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736EE0-D152-4D5D-8752-3076ECE18811}"/>
              </a:ext>
            </a:extLst>
          </p:cNvPr>
          <p:cNvSpPr txBox="1"/>
          <p:nvPr/>
        </p:nvSpPr>
        <p:spPr>
          <a:xfrm>
            <a:off x="8340191" y="97917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10600030101010101" charset="0"/>
                <a:ea typeface="Roboto" panose="02010600030101010101" charset="0"/>
              </a:rPr>
              <a:t>Modèle non construit</a:t>
            </a:r>
            <a:endParaRPr lang="en-US" dirty="0"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347218-F3AD-4C1C-9026-91768AF0ADAE}"/>
              </a:ext>
            </a:extLst>
          </p:cNvPr>
          <p:cNvSpPr/>
          <p:nvPr/>
        </p:nvSpPr>
        <p:spPr>
          <a:xfrm>
            <a:off x="11049000" y="9791700"/>
            <a:ext cx="838200" cy="37258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B10BCE-0C0B-4AD7-840C-0C4C97D31777}"/>
              </a:ext>
            </a:extLst>
          </p:cNvPr>
          <p:cNvSpPr txBox="1"/>
          <p:nvPr/>
        </p:nvSpPr>
        <p:spPr>
          <a:xfrm>
            <a:off x="11887200" y="97917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10600030101010101" charset="0"/>
                <a:ea typeface="Roboto" panose="02010600030101010101" charset="0"/>
              </a:rPr>
              <a:t>Modèle non pertinent</a:t>
            </a:r>
            <a:endParaRPr lang="en-US" dirty="0">
              <a:latin typeface="Roboto" panose="02010600030101010101" charset="0"/>
              <a:ea typeface="Roboto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cap="all" spc="168" dirty="0">
                <a:solidFill>
                  <a:srgbClr val="251E20"/>
                </a:solidFill>
                <a:latin typeface="Roboto Bold"/>
              </a:rPr>
              <a:t>III/. Résultats</a:t>
            </a:r>
          </a:p>
        </p:txBody>
      </p: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 dirty="0">
                <a:solidFill>
                  <a:srgbClr val="251E20"/>
                </a:solidFill>
                <a:latin typeface="Roboto"/>
              </a:rPr>
              <a:t>12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B) Sélection du meilleur modèle &amp; Performance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EFAEA5-289C-4069-9FAB-AE818C9DC460}"/>
              </a:ext>
            </a:extLst>
          </p:cNvPr>
          <p:cNvSpPr/>
          <p:nvPr/>
        </p:nvSpPr>
        <p:spPr>
          <a:xfrm>
            <a:off x="1143000" y="6057900"/>
            <a:ext cx="1981200" cy="175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E0C9EE-CBF6-46FA-9409-8580CAAD301E}"/>
              </a:ext>
            </a:extLst>
          </p:cNvPr>
          <p:cNvSpPr/>
          <p:nvPr/>
        </p:nvSpPr>
        <p:spPr>
          <a:xfrm>
            <a:off x="3154680" y="4948232"/>
            <a:ext cx="1981200" cy="286226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473812-1D78-4C3D-8356-5CC72A10A818}"/>
              </a:ext>
            </a:extLst>
          </p:cNvPr>
          <p:cNvSpPr/>
          <p:nvPr/>
        </p:nvSpPr>
        <p:spPr>
          <a:xfrm>
            <a:off x="5166360" y="6591300"/>
            <a:ext cx="19812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C0E674-AE51-4883-8AC9-4BCC1759D727}"/>
              </a:ext>
            </a:extLst>
          </p:cNvPr>
          <p:cNvSpPr txBox="1"/>
          <p:nvPr/>
        </p:nvSpPr>
        <p:spPr>
          <a:xfrm>
            <a:off x="3505200" y="4762500"/>
            <a:ext cx="129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>
                <a:solidFill>
                  <a:schemeClr val="tx1">
                    <a:alpha val="49000"/>
                  </a:schemeClr>
                </a:solidFill>
                <a:latin typeface="Roboto" panose="02010600030101010101" charset="0"/>
                <a:ea typeface="Roboto" panose="02010600030101010101" charset="0"/>
              </a:rPr>
              <a:t>1</a:t>
            </a:r>
            <a:endParaRPr lang="en-US" sz="9600" b="1" dirty="0">
              <a:solidFill>
                <a:schemeClr val="tx1">
                  <a:alpha val="49000"/>
                </a:schemeClr>
              </a:solidFill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59BAC6-CC0E-47E6-903B-C519BB368450}"/>
              </a:ext>
            </a:extLst>
          </p:cNvPr>
          <p:cNvSpPr txBox="1"/>
          <p:nvPr/>
        </p:nvSpPr>
        <p:spPr>
          <a:xfrm>
            <a:off x="5509260" y="6393240"/>
            <a:ext cx="129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>
                <a:solidFill>
                  <a:schemeClr val="tx1">
                    <a:alpha val="49000"/>
                  </a:schemeClr>
                </a:solidFill>
                <a:latin typeface="Roboto" panose="02010600030101010101" charset="0"/>
                <a:ea typeface="Roboto" panose="02010600030101010101" charset="0"/>
              </a:rPr>
              <a:t>3</a:t>
            </a:r>
            <a:endParaRPr lang="en-US" sz="9600" b="1" dirty="0">
              <a:solidFill>
                <a:schemeClr val="tx1">
                  <a:alpha val="49000"/>
                </a:schemeClr>
              </a:solidFill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018982-02F8-4123-9894-F531BFB7EDDE}"/>
              </a:ext>
            </a:extLst>
          </p:cNvPr>
          <p:cNvSpPr txBox="1"/>
          <p:nvPr/>
        </p:nvSpPr>
        <p:spPr>
          <a:xfrm>
            <a:off x="1447800" y="5905500"/>
            <a:ext cx="129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>
                <a:solidFill>
                  <a:schemeClr val="tx1">
                    <a:alpha val="49000"/>
                  </a:schemeClr>
                </a:solidFill>
                <a:latin typeface="Roboto" panose="02010600030101010101" charset="0"/>
                <a:ea typeface="Roboto" panose="02010600030101010101" charset="0"/>
              </a:rPr>
              <a:t>2</a:t>
            </a:r>
            <a:endParaRPr lang="en-US" sz="9600" b="1" dirty="0">
              <a:solidFill>
                <a:schemeClr val="tx1">
                  <a:alpha val="49000"/>
                </a:schemeClr>
              </a:solidFill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32" name="TextBox 20">
            <a:extLst>
              <a:ext uri="{FF2B5EF4-FFF2-40B4-BE49-F238E27FC236}">
                <a16:creationId xmlns:a16="http://schemas.microsoft.com/office/drawing/2014/main" id="{E33330E4-0D73-4A2C-8A62-2AF5FF3E7939}"/>
              </a:ext>
            </a:extLst>
          </p:cNvPr>
          <p:cNvSpPr txBox="1"/>
          <p:nvPr/>
        </p:nvSpPr>
        <p:spPr>
          <a:xfrm>
            <a:off x="5314883" y="5994694"/>
            <a:ext cx="1684153" cy="535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XGB</a:t>
            </a: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FAC8FCC9-1670-4588-83EF-3E4A6F940CD6}"/>
              </a:ext>
            </a:extLst>
          </p:cNvPr>
          <p:cNvSpPr txBox="1"/>
          <p:nvPr/>
        </p:nvSpPr>
        <p:spPr>
          <a:xfrm>
            <a:off x="1291524" y="5378385"/>
            <a:ext cx="1684153" cy="535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Stack</a:t>
            </a:r>
          </a:p>
        </p:txBody>
      </p:sp>
      <p:sp>
        <p:nvSpPr>
          <p:cNvPr id="34" name="TextBox 20">
            <a:extLst>
              <a:ext uri="{FF2B5EF4-FFF2-40B4-BE49-F238E27FC236}">
                <a16:creationId xmlns:a16="http://schemas.microsoft.com/office/drawing/2014/main" id="{31E342B9-B0E7-4315-9A97-157346F701C0}"/>
              </a:ext>
            </a:extLst>
          </p:cNvPr>
          <p:cNvSpPr txBox="1"/>
          <p:nvPr/>
        </p:nvSpPr>
        <p:spPr>
          <a:xfrm>
            <a:off x="3303203" y="4319963"/>
            <a:ext cx="1684153" cy="535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COMBI</a:t>
            </a:r>
          </a:p>
        </p:txBody>
      </p:sp>
      <p:pic>
        <p:nvPicPr>
          <p:cNvPr id="35" name="Graphic 34" descr="Bullseye">
            <a:extLst>
              <a:ext uri="{FF2B5EF4-FFF2-40B4-BE49-F238E27FC236}">
                <a16:creationId xmlns:a16="http://schemas.microsoft.com/office/drawing/2014/main" id="{9CE620A9-31BB-48B0-A0AF-5F1A09536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3893" y="7893617"/>
            <a:ext cx="519713" cy="51971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8F3BF4B-980C-4161-A9C1-844A9DB61A09}"/>
              </a:ext>
            </a:extLst>
          </p:cNvPr>
          <p:cNvSpPr txBox="1"/>
          <p:nvPr/>
        </p:nvSpPr>
        <p:spPr>
          <a:xfrm>
            <a:off x="1997269" y="7954612"/>
            <a:ext cx="1115309" cy="397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0.2782</a:t>
            </a:r>
          </a:p>
        </p:txBody>
      </p:sp>
      <p:pic>
        <p:nvPicPr>
          <p:cNvPr id="37" name="Graphic 36" descr="Bullseye">
            <a:extLst>
              <a:ext uri="{FF2B5EF4-FFF2-40B4-BE49-F238E27FC236}">
                <a16:creationId xmlns:a16="http://schemas.microsoft.com/office/drawing/2014/main" id="{AEBEFC1F-6142-446D-BAD7-E7AD6FF48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1475" y="7893617"/>
            <a:ext cx="519713" cy="51971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2A1FA36-9D83-4EF0-8D3B-951025E9708C}"/>
              </a:ext>
            </a:extLst>
          </p:cNvPr>
          <p:cNvSpPr txBox="1"/>
          <p:nvPr/>
        </p:nvSpPr>
        <p:spPr>
          <a:xfrm>
            <a:off x="3974851" y="7954612"/>
            <a:ext cx="1115309" cy="397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0.2794</a:t>
            </a:r>
          </a:p>
        </p:txBody>
      </p:sp>
      <p:pic>
        <p:nvPicPr>
          <p:cNvPr id="39" name="Graphic 38" descr="Bullseye">
            <a:extLst>
              <a:ext uri="{FF2B5EF4-FFF2-40B4-BE49-F238E27FC236}">
                <a16:creationId xmlns:a16="http://schemas.microsoft.com/office/drawing/2014/main" id="{47CF41DD-BC42-4444-8180-A295DD261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7893617"/>
            <a:ext cx="519713" cy="51971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479E21E-E903-44ED-B764-E789B5997AA7}"/>
              </a:ext>
            </a:extLst>
          </p:cNvPr>
          <p:cNvSpPr txBox="1"/>
          <p:nvPr/>
        </p:nvSpPr>
        <p:spPr>
          <a:xfrm>
            <a:off x="6009776" y="7954612"/>
            <a:ext cx="1115309" cy="397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0.2778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881FEBE-1070-4956-9AE9-C96650A54DD7}"/>
              </a:ext>
            </a:extLst>
          </p:cNvPr>
          <p:cNvSpPr/>
          <p:nvPr/>
        </p:nvSpPr>
        <p:spPr>
          <a:xfrm>
            <a:off x="4099560" y="8496300"/>
            <a:ext cx="396240" cy="51971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42" descr="Bullseye">
            <a:extLst>
              <a:ext uri="{FF2B5EF4-FFF2-40B4-BE49-F238E27FC236}">
                <a16:creationId xmlns:a16="http://schemas.microsoft.com/office/drawing/2014/main" id="{1D1BD662-99D5-494E-A992-7873E067E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1475" y="9069095"/>
            <a:ext cx="519713" cy="51971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05D9C2D-D633-496F-ACE7-C2D91F4BF232}"/>
              </a:ext>
            </a:extLst>
          </p:cNvPr>
          <p:cNvSpPr txBox="1"/>
          <p:nvPr/>
        </p:nvSpPr>
        <p:spPr>
          <a:xfrm>
            <a:off x="3974851" y="9105900"/>
            <a:ext cx="3172709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0.2881 </a:t>
            </a:r>
          </a:p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sur l’échantillon test</a:t>
            </a:r>
          </a:p>
        </p:txBody>
      </p:sp>
      <p:grpSp>
        <p:nvGrpSpPr>
          <p:cNvPr id="45" name="Group 3">
            <a:extLst>
              <a:ext uri="{FF2B5EF4-FFF2-40B4-BE49-F238E27FC236}">
                <a16:creationId xmlns:a16="http://schemas.microsoft.com/office/drawing/2014/main" id="{D130D2E3-8C94-4FC4-863E-9C74BD5DB928}"/>
              </a:ext>
            </a:extLst>
          </p:cNvPr>
          <p:cNvGrpSpPr/>
          <p:nvPr/>
        </p:nvGrpSpPr>
        <p:grpSpPr>
          <a:xfrm>
            <a:off x="7761036" y="3035457"/>
            <a:ext cx="9629805" cy="2569011"/>
            <a:chOff x="0" y="-76200"/>
            <a:chExt cx="9125299" cy="3425349"/>
          </a:xfrm>
        </p:grpSpPr>
        <p:sp>
          <p:nvSpPr>
            <p:cNvPr id="46" name="TextBox 4">
              <a:extLst>
                <a:ext uri="{FF2B5EF4-FFF2-40B4-BE49-F238E27FC236}">
                  <a16:creationId xmlns:a16="http://schemas.microsoft.com/office/drawing/2014/main" id="{76A94B7D-916D-48E8-8CC3-E0E5BE6E9008}"/>
                </a:ext>
              </a:extLst>
            </p:cNvPr>
            <p:cNvSpPr txBox="1"/>
            <p:nvPr/>
          </p:nvSpPr>
          <p:spPr>
            <a:xfrm>
              <a:off x="0" y="-76200"/>
              <a:ext cx="9125299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Modèle combinaison de scores</a:t>
              </a:r>
            </a:p>
          </p:txBody>
        </p:sp>
        <p:sp>
          <p:nvSpPr>
            <p:cNvPr id="47" name="TextBox 5">
              <a:extLst>
                <a:ext uri="{FF2B5EF4-FFF2-40B4-BE49-F238E27FC236}">
                  <a16:creationId xmlns:a16="http://schemas.microsoft.com/office/drawing/2014/main" id="{52F58AA4-C905-4C1A-8827-416D51F559CA}"/>
                </a:ext>
              </a:extLst>
            </p:cNvPr>
            <p:cNvSpPr txBox="1"/>
            <p:nvPr/>
          </p:nvSpPr>
          <p:spPr>
            <a:xfrm>
              <a:off x="0" y="929683"/>
              <a:ext cx="9125299" cy="24194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Modèle issu d’une combinaison linéaire des prédictions CV du </a:t>
              </a:r>
              <a:r>
                <a:rPr lang="fr-FR" sz="2600" dirty="0" err="1">
                  <a:solidFill>
                    <a:srgbClr val="251E20"/>
                  </a:solidFill>
                  <a:latin typeface="Roboto"/>
                </a:rPr>
                <a:t>LightGBM</a:t>
              </a: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 (10%) et ceux du XGB (90%)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Pour information : AUC sur la base test égale à 0.6440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endParaRPr lang="fr-FR" sz="2600" dirty="0">
                <a:solidFill>
                  <a:srgbClr val="251E20"/>
                </a:solidFill>
                <a:latin typeface="Roboto"/>
              </a:endParaRPr>
            </a:p>
          </p:txBody>
        </p:sp>
      </p:grpSp>
      <p:grpSp>
        <p:nvGrpSpPr>
          <p:cNvPr id="48" name="Group 3">
            <a:extLst>
              <a:ext uri="{FF2B5EF4-FFF2-40B4-BE49-F238E27FC236}">
                <a16:creationId xmlns:a16="http://schemas.microsoft.com/office/drawing/2014/main" id="{BAD773FA-79AB-4B36-AB47-A748BC56BE3C}"/>
              </a:ext>
            </a:extLst>
          </p:cNvPr>
          <p:cNvGrpSpPr/>
          <p:nvPr/>
        </p:nvGrpSpPr>
        <p:grpSpPr>
          <a:xfrm>
            <a:off x="7761036" y="5374320"/>
            <a:ext cx="9629805" cy="2107346"/>
            <a:chOff x="0" y="-76200"/>
            <a:chExt cx="9125299" cy="2809796"/>
          </a:xfrm>
        </p:grpSpPr>
        <p:sp>
          <p:nvSpPr>
            <p:cNvPr id="49" name="TextBox 4">
              <a:extLst>
                <a:ext uri="{FF2B5EF4-FFF2-40B4-BE49-F238E27FC236}">
                  <a16:creationId xmlns:a16="http://schemas.microsoft.com/office/drawing/2014/main" id="{006054F9-EAE5-40AC-B982-FAC7B8496ABF}"/>
                </a:ext>
              </a:extLst>
            </p:cNvPr>
            <p:cNvSpPr txBox="1"/>
            <p:nvPr/>
          </p:nvSpPr>
          <p:spPr>
            <a:xfrm>
              <a:off x="0" y="-76200"/>
              <a:ext cx="9125299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Classification à partir du modèle retenu</a:t>
              </a:r>
            </a:p>
          </p:txBody>
        </p:sp>
        <p:sp>
          <p:nvSpPr>
            <p:cNvPr id="50" name="TextBox 5">
              <a:extLst>
                <a:ext uri="{FF2B5EF4-FFF2-40B4-BE49-F238E27FC236}">
                  <a16:creationId xmlns:a16="http://schemas.microsoft.com/office/drawing/2014/main" id="{0749107D-CA54-4A19-AF17-766A2EF188AE}"/>
                </a:ext>
              </a:extLst>
            </p:cNvPr>
            <p:cNvSpPr txBox="1"/>
            <p:nvPr/>
          </p:nvSpPr>
          <p:spPr>
            <a:xfrm>
              <a:off x="0" y="929683"/>
              <a:ext cx="9125299" cy="18039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Cut obtenu en optimisant le score F1 sur la base train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Matrice de confusion et performances de classification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endParaRPr lang="fr-FR" sz="2600" dirty="0">
                <a:solidFill>
                  <a:srgbClr val="251E20"/>
                </a:solidFill>
                <a:latin typeface="Roboto"/>
              </a:endParaRPr>
            </a:p>
          </p:txBody>
        </p:sp>
      </p:grp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6EE4C4E-5CCE-4594-A99C-2FA5338CC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6496"/>
              </p:ext>
            </p:extLst>
          </p:nvPr>
        </p:nvGraphicFramePr>
        <p:xfrm>
          <a:off x="8390787" y="7358975"/>
          <a:ext cx="4392864" cy="2187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864">
                  <a:extLst>
                    <a:ext uri="{9D8B030D-6E8A-4147-A177-3AD203B41FA5}">
                      <a16:colId xmlns:a16="http://schemas.microsoft.com/office/drawing/2014/main" val="83929136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982764312"/>
                    </a:ext>
                  </a:extLst>
                </a:gridCol>
                <a:gridCol w="1587834">
                  <a:extLst>
                    <a:ext uri="{9D8B030D-6E8A-4147-A177-3AD203B41FA5}">
                      <a16:colId xmlns:a16="http://schemas.microsoft.com/office/drawing/2014/main" val="3961820078"/>
                    </a:ext>
                  </a:extLst>
                </a:gridCol>
                <a:gridCol w="1383966">
                  <a:extLst>
                    <a:ext uri="{9D8B030D-6E8A-4147-A177-3AD203B41FA5}">
                      <a16:colId xmlns:a16="http://schemas.microsoft.com/office/drawing/2014/main" val="88192342"/>
                    </a:ext>
                  </a:extLst>
                </a:gridCol>
              </a:tblGrid>
              <a:tr h="548791">
                <a:tc rowSpan="2" gridSpan="2">
                  <a:txBody>
                    <a:bodyPr/>
                    <a:lstStyle/>
                    <a:p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Roboto" panose="02010600030101010101" charset="0"/>
                          <a:ea typeface="Roboto" panose="02010600030101010101" charset="0"/>
                        </a:rPr>
                        <a:t>Observé</a:t>
                      </a:r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00794"/>
                  </a:ext>
                </a:extLst>
              </a:tr>
              <a:tr h="548791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Roboto" panose="02010600030101010101" charset="0"/>
                          <a:ea typeface="Roboto" panose="02010600030101010101" charset="0"/>
                        </a:rPr>
                        <a:t>0</a:t>
                      </a:r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Roboto" panose="02010600030101010101" charset="0"/>
                          <a:ea typeface="Roboto" panose="02010600030101010101" charset="0"/>
                        </a:rPr>
                        <a:t>1</a:t>
                      </a:r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19293965"/>
                  </a:ext>
                </a:extLst>
              </a:tr>
              <a:tr h="548791">
                <a:tc rowSpan="2"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Prédiction</a:t>
                      </a:r>
                      <a:endParaRPr lang="en-US" b="1" dirty="0"/>
                    </a:p>
                  </a:txBody>
                  <a:tcPr vert="vert27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Roboto" panose="02010600030101010101" charset="0"/>
                          <a:ea typeface="Roboto" panose="02010600030101010101" charset="0"/>
                        </a:rPr>
                        <a:t>0</a:t>
                      </a:r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Roboto" panose="02010600030101010101" charset="0"/>
                          <a:ea typeface="Roboto" panose="02010600030101010101" charset="0"/>
                        </a:rPr>
                        <a:t>152 542</a:t>
                      </a:r>
                      <a:endParaRPr lang="en-US" b="0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Roboto" panose="02010600030101010101" charset="0"/>
                          <a:ea typeface="Roboto" panose="02010600030101010101" charset="0"/>
                        </a:rPr>
                        <a:t>4 827</a:t>
                      </a:r>
                      <a:endParaRPr lang="en-US" b="0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943723"/>
                  </a:ext>
                </a:extLst>
              </a:tr>
              <a:tr h="54127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Roboto" panose="02010600030101010101" charset="0"/>
                          <a:ea typeface="Roboto" panose="02010600030101010101" charset="0"/>
                        </a:rPr>
                        <a:t>1</a:t>
                      </a:r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Roboto" panose="02010600030101010101" charset="0"/>
                          <a:ea typeface="Roboto" panose="02010600030101010101" charset="0"/>
                        </a:rPr>
                        <a:t>19 596</a:t>
                      </a:r>
                      <a:endParaRPr lang="en-US" b="0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Roboto" panose="02010600030101010101" charset="0"/>
                          <a:ea typeface="Roboto" panose="02010600030101010101" charset="0"/>
                        </a:rPr>
                        <a:t>1 599</a:t>
                      </a:r>
                      <a:endParaRPr lang="en-US" b="0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845174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76435A9-B87F-4625-BD97-151EA18F7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10100"/>
              </p:ext>
            </p:extLst>
          </p:nvPr>
        </p:nvGraphicFramePr>
        <p:xfrm>
          <a:off x="13126551" y="7358975"/>
          <a:ext cx="3789849" cy="21837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3283">
                  <a:extLst>
                    <a:ext uri="{9D8B030D-6E8A-4147-A177-3AD203B41FA5}">
                      <a16:colId xmlns:a16="http://schemas.microsoft.com/office/drawing/2014/main" val="2733933311"/>
                    </a:ext>
                  </a:extLst>
                </a:gridCol>
                <a:gridCol w="1263283">
                  <a:extLst>
                    <a:ext uri="{9D8B030D-6E8A-4147-A177-3AD203B41FA5}">
                      <a16:colId xmlns:a16="http://schemas.microsoft.com/office/drawing/2014/main" val="602679153"/>
                    </a:ext>
                  </a:extLst>
                </a:gridCol>
                <a:gridCol w="1263283">
                  <a:extLst>
                    <a:ext uri="{9D8B030D-6E8A-4147-A177-3AD203B41FA5}">
                      <a16:colId xmlns:a16="http://schemas.microsoft.com/office/drawing/2014/main" val="237760636"/>
                    </a:ext>
                  </a:extLst>
                </a:gridCol>
              </a:tblGrid>
              <a:tr h="72791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Roboto" panose="02010600030101010101" charset="0"/>
                          <a:ea typeface="Roboto" panose="02010600030101010101" charset="0"/>
                        </a:rPr>
                        <a:t>F1</a:t>
                      </a:r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Roboto" panose="02010600030101010101" charset="0"/>
                          <a:ea typeface="Roboto" panose="02010600030101010101" charset="0"/>
                        </a:rPr>
                        <a:t>Rappel</a:t>
                      </a:r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345995"/>
                  </a:ext>
                </a:extLst>
              </a:tr>
              <a:tr h="72791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Roboto" panose="02010600030101010101" charset="0"/>
                          <a:ea typeface="Roboto" panose="02010600030101010101" charset="0"/>
                        </a:rPr>
                        <a:t>Validation</a:t>
                      </a:r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0.1176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0.2482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475284"/>
                  </a:ext>
                </a:extLst>
              </a:tr>
              <a:tr h="72791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Roboto" panose="02010600030101010101" charset="0"/>
                          <a:ea typeface="Roboto" panose="02010600030101010101" charset="0"/>
                        </a:rPr>
                        <a:t>Test</a:t>
                      </a:r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0.1158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0.2488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749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98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179777" y="1104900"/>
            <a:ext cx="8940979" cy="7094125"/>
            <a:chOff x="0" y="0"/>
            <a:chExt cx="7338332" cy="58225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38332" cy="5822522"/>
            </a:xfrm>
            <a:custGeom>
              <a:avLst/>
              <a:gdLst/>
              <a:ahLst/>
              <a:cxnLst/>
              <a:rect l="l" t="t" r="r" b="b"/>
              <a:pathLst>
                <a:path w="7338332" h="5822522">
                  <a:moveTo>
                    <a:pt x="0" y="0"/>
                  </a:moveTo>
                  <a:lnTo>
                    <a:pt x="0" y="5822522"/>
                  </a:lnTo>
                  <a:lnTo>
                    <a:pt x="7338332" y="5822522"/>
                  </a:lnTo>
                  <a:lnTo>
                    <a:pt x="7338332" y="0"/>
                  </a:lnTo>
                  <a:lnTo>
                    <a:pt x="0" y="0"/>
                  </a:lnTo>
                  <a:close/>
                  <a:moveTo>
                    <a:pt x="7277372" y="5761562"/>
                  </a:moveTo>
                  <a:lnTo>
                    <a:pt x="59690" y="5761562"/>
                  </a:lnTo>
                  <a:lnTo>
                    <a:pt x="59690" y="59690"/>
                  </a:lnTo>
                  <a:lnTo>
                    <a:pt x="7277372" y="59690"/>
                  </a:lnTo>
                  <a:lnTo>
                    <a:pt x="7277372" y="5761562"/>
                  </a:lnTo>
                  <a:close/>
                </a:path>
              </a:pathLst>
            </a:custGeom>
            <a:solidFill>
              <a:srgbClr val="251E20"/>
            </a:solidFill>
          </p:spPr>
        </p:sp>
      </p:grpSp>
      <p:sp>
        <p:nvSpPr>
          <p:cNvPr id="4" name="TextBox 4"/>
          <p:cNvSpPr txBox="1"/>
          <p:nvPr/>
        </p:nvSpPr>
        <p:spPr>
          <a:xfrm rot="-5400000">
            <a:off x="-1651671" y="6006112"/>
            <a:ext cx="5595057" cy="487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7"/>
              </a:lnSpc>
            </a:pPr>
            <a:r>
              <a:rPr lang="en-US" sz="3200" spc="192">
                <a:solidFill>
                  <a:srgbClr val="251E20"/>
                </a:solidFill>
                <a:latin typeface="Roboto Bold"/>
              </a:rPr>
              <a:t>MACHINE LEARNING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10538" y="2346405"/>
            <a:ext cx="7079458" cy="1202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12"/>
              </a:lnSpc>
            </a:pPr>
            <a:r>
              <a:rPr lang="en-US" sz="9600" spc="-96" dirty="0">
                <a:solidFill>
                  <a:srgbClr val="251E20"/>
                </a:solidFill>
                <a:latin typeface="Roboto Bold"/>
              </a:rPr>
              <a:t>Annexes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59381" y="8717217"/>
            <a:ext cx="9135588" cy="541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12"/>
              </a:lnSpc>
            </a:pPr>
            <a:r>
              <a:rPr lang="en-US" sz="2800" spc="140">
                <a:solidFill>
                  <a:srgbClr val="251E20"/>
                </a:solidFill>
                <a:latin typeface="Roboto"/>
              </a:rPr>
              <a:t>Guy Tsang, Axel Gardahaut &amp; Léo Dutertre-Ladurée</a:t>
            </a:r>
          </a:p>
        </p:txBody>
      </p:sp>
      <p:sp>
        <p:nvSpPr>
          <p:cNvPr id="7" name="AutoShape 7"/>
          <p:cNvSpPr/>
          <p:nvPr/>
        </p:nvSpPr>
        <p:spPr>
          <a:xfrm>
            <a:off x="1028700" y="-1600200"/>
            <a:ext cx="228600" cy="44196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AutoShape 8"/>
          <p:cNvSpPr/>
          <p:nvPr/>
        </p:nvSpPr>
        <p:spPr>
          <a:xfrm>
            <a:off x="17094969" y="6249761"/>
            <a:ext cx="1574031" cy="1278235"/>
          </a:xfrm>
          <a:prstGeom prst="rect">
            <a:avLst/>
          </a:prstGeom>
          <a:solidFill>
            <a:srgbClr val="251E20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 l="34246" r="34246"/>
          <a:stretch>
            <a:fillRect/>
          </a:stretch>
        </p:blipFill>
        <p:spPr>
          <a:xfrm>
            <a:off x="2172124" y="-304800"/>
            <a:ext cx="5143500" cy="10896600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11" name="AutoShape 11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</p:spTree>
    <p:extLst>
      <p:ext uri="{BB962C8B-B14F-4D97-AF65-F5344CB8AC3E}">
        <p14:creationId xmlns:p14="http://schemas.microsoft.com/office/powerpoint/2010/main" val="4161092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spc="168" dirty="0">
                <a:solidFill>
                  <a:srgbClr val="251E20"/>
                </a:solidFill>
                <a:latin typeface="Roboto Bold"/>
              </a:rPr>
              <a:t>ANNEXES (1/5)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699" y="3444459"/>
            <a:ext cx="14093315" cy="3492341"/>
            <a:chOff x="0" y="-76200"/>
            <a:chExt cx="9125299" cy="4656456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9125299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Hyperparamètres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29683"/>
              <a:ext cx="9125299" cy="36505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Taux d’apprentissage : 0.01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Profondeur maximale d’un arbre : 10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Nombre maximal de feuilles par arbre : 20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Nombre minimal d’observations dans une feuille : 10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Part de variables à utiliser par itération : 0.8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Bagging sur les observations : 0.8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 dirty="0">
                <a:solidFill>
                  <a:srgbClr val="251E20"/>
                </a:solidFill>
                <a:latin typeface="Roboto"/>
              </a:rPr>
              <a:t>I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spc="96" dirty="0">
                <a:solidFill>
                  <a:srgbClr val="251E20"/>
                </a:solidFill>
                <a:latin typeface="Roboto Bold"/>
              </a:rPr>
              <a:t>HYPERPARAMETRES DU LGBM DE BENCHMARK</a:t>
            </a:r>
          </a:p>
        </p:txBody>
      </p:sp>
    </p:spTree>
    <p:extLst>
      <p:ext uri="{BB962C8B-B14F-4D97-AF65-F5344CB8AC3E}">
        <p14:creationId xmlns:p14="http://schemas.microsoft.com/office/powerpoint/2010/main" val="404666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spc="168" dirty="0">
                <a:solidFill>
                  <a:srgbClr val="251E20"/>
                </a:solidFill>
                <a:latin typeface="Roboto Bold"/>
              </a:rPr>
              <a:t>ANNEXES (2/5)</a:t>
            </a:r>
          </a:p>
        </p:txBody>
      </p: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 dirty="0">
                <a:solidFill>
                  <a:srgbClr val="251E20"/>
                </a:solidFill>
                <a:latin typeface="Roboto"/>
              </a:rPr>
              <a:t>II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spc="96" dirty="0">
                <a:solidFill>
                  <a:srgbClr val="251E20"/>
                </a:solidFill>
                <a:latin typeface="Roboto Bold"/>
              </a:rPr>
              <a:t>STRATEGIE DE FUSION PAR AFDM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A0FF87-01D8-4DF2-84B0-16E0CACF0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494050"/>
            <a:ext cx="11582400" cy="72390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387D256-F87E-4CF9-8018-9587C2927C49}"/>
              </a:ext>
            </a:extLst>
          </p:cNvPr>
          <p:cNvSpPr/>
          <p:nvPr/>
        </p:nvSpPr>
        <p:spPr>
          <a:xfrm>
            <a:off x="4495800" y="4838700"/>
            <a:ext cx="1143000" cy="9618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EF9662-12CC-4C7F-9A3D-513E4624CB66}"/>
              </a:ext>
            </a:extLst>
          </p:cNvPr>
          <p:cNvSpPr/>
          <p:nvPr/>
        </p:nvSpPr>
        <p:spPr>
          <a:xfrm rot="19158671">
            <a:off x="5421879" y="3585219"/>
            <a:ext cx="3665499" cy="19735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D193A7E-4577-477D-BC15-3DE329F7C450}"/>
              </a:ext>
            </a:extLst>
          </p:cNvPr>
          <p:cNvSpPr/>
          <p:nvPr/>
        </p:nvSpPr>
        <p:spPr>
          <a:xfrm rot="354688">
            <a:off x="8195459" y="4719162"/>
            <a:ext cx="3006733" cy="13398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0E419D-339C-4661-8B69-B8A9D263149D}"/>
              </a:ext>
            </a:extLst>
          </p:cNvPr>
          <p:cNvSpPr/>
          <p:nvPr/>
        </p:nvSpPr>
        <p:spPr>
          <a:xfrm rot="19728586">
            <a:off x="8199336" y="5449374"/>
            <a:ext cx="6381395" cy="3747776"/>
          </a:xfrm>
          <a:custGeom>
            <a:avLst/>
            <a:gdLst>
              <a:gd name="connsiteX0" fmla="*/ 0 w 6379501"/>
              <a:gd name="connsiteY0" fmla="*/ 2046859 h 4093718"/>
              <a:gd name="connsiteX1" fmla="*/ 3189751 w 6379501"/>
              <a:gd name="connsiteY1" fmla="*/ 0 h 4093718"/>
              <a:gd name="connsiteX2" fmla="*/ 6379502 w 6379501"/>
              <a:gd name="connsiteY2" fmla="*/ 2046859 h 4093718"/>
              <a:gd name="connsiteX3" fmla="*/ 3189751 w 6379501"/>
              <a:gd name="connsiteY3" fmla="*/ 4093718 h 4093718"/>
              <a:gd name="connsiteX4" fmla="*/ 0 w 6379501"/>
              <a:gd name="connsiteY4" fmla="*/ 2046859 h 4093718"/>
              <a:gd name="connsiteX0" fmla="*/ 1893 w 6381395"/>
              <a:gd name="connsiteY0" fmla="*/ 1340103 h 3386962"/>
              <a:gd name="connsiteX1" fmla="*/ 2860955 w 6381395"/>
              <a:gd name="connsiteY1" fmla="*/ 0 h 3386962"/>
              <a:gd name="connsiteX2" fmla="*/ 6381395 w 6381395"/>
              <a:gd name="connsiteY2" fmla="*/ 1340103 h 3386962"/>
              <a:gd name="connsiteX3" fmla="*/ 3191644 w 6381395"/>
              <a:gd name="connsiteY3" fmla="*/ 3386962 h 3386962"/>
              <a:gd name="connsiteX4" fmla="*/ 1893 w 6381395"/>
              <a:gd name="connsiteY4" fmla="*/ 1340103 h 338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1395" h="3386962">
                <a:moveTo>
                  <a:pt x="1893" y="1340103"/>
                </a:moveTo>
                <a:cubicBezTo>
                  <a:pt x="-53222" y="775609"/>
                  <a:pt x="1099304" y="0"/>
                  <a:pt x="2860955" y="0"/>
                </a:cubicBezTo>
                <a:cubicBezTo>
                  <a:pt x="4622606" y="0"/>
                  <a:pt x="6381395" y="209654"/>
                  <a:pt x="6381395" y="1340103"/>
                </a:cubicBezTo>
                <a:cubicBezTo>
                  <a:pt x="6381395" y="2470552"/>
                  <a:pt x="4953295" y="3386962"/>
                  <a:pt x="3191644" y="3386962"/>
                </a:cubicBezTo>
                <a:cubicBezTo>
                  <a:pt x="1429993" y="3386962"/>
                  <a:pt x="57008" y="1904597"/>
                  <a:pt x="1893" y="1340103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8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spc="168" dirty="0">
                <a:solidFill>
                  <a:srgbClr val="251E20"/>
                </a:solidFill>
                <a:latin typeface="Roboto Bold"/>
              </a:rPr>
              <a:t>ANNEXES (3/5)</a:t>
            </a:r>
          </a:p>
        </p:txBody>
      </p: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 dirty="0">
                <a:solidFill>
                  <a:srgbClr val="251E20"/>
                </a:solidFill>
                <a:latin typeface="Roboto"/>
              </a:rPr>
              <a:t>III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spc="96" dirty="0">
                <a:solidFill>
                  <a:srgbClr val="251E20"/>
                </a:solidFill>
                <a:latin typeface="Roboto Bold"/>
              </a:rPr>
              <a:t>STRATEGIE DE FUSION PAR TABLEAUX CROISES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2D305-5253-4788-ADE0-E15F7F347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79084"/>
            <a:ext cx="12447645" cy="77797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80C9D2-7240-4B97-81F5-B823730C92B0}"/>
              </a:ext>
            </a:extLst>
          </p:cNvPr>
          <p:cNvSpPr/>
          <p:nvPr/>
        </p:nvSpPr>
        <p:spPr>
          <a:xfrm>
            <a:off x="4419600" y="9258300"/>
            <a:ext cx="2286000" cy="338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E835F0-C423-4F55-A7BB-50C508DA50CC}"/>
              </a:ext>
            </a:extLst>
          </p:cNvPr>
          <p:cNvSpPr/>
          <p:nvPr/>
        </p:nvSpPr>
        <p:spPr>
          <a:xfrm>
            <a:off x="6781800" y="9258300"/>
            <a:ext cx="1143000" cy="338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6E27C3-BE1B-4DCB-8118-6047F48745D7}"/>
              </a:ext>
            </a:extLst>
          </p:cNvPr>
          <p:cNvSpPr/>
          <p:nvPr/>
        </p:nvSpPr>
        <p:spPr>
          <a:xfrm>
            <a:off x="8077200" y="9258300"/>
            <a:ext cx="1143000" cy="338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BC7AFC-107F-49A3-8C89-3BBA0A178385}"/>
              </a:ext>
            </a:extLst>
          </p:cNvPr>
          <p:cNvSpPr/>
          <p:nvPr/>
        </p:nvSpPr>
        <p:spPr>
          <a:xfrm>
            <a:off x="12496800" y="9258300"/>
            <a:ext cx="1752600" cy="338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51294-1C8F-495A-8DF6-06526F9C55FB}"/>
              </a:ext>
            </a:extLst>
          </p:cNvPr>
          <p:cNvSpPr/>
          <p:nvPr/>
        </p:nvSpPr>
        <p:spPr>
          <a:xfrm>
            <a:off x="10668000" y="9258300"/>
            <a:ext cx="1752600" cy="338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B385583-1A6A-42F5-899C-5DCD6590C400}"/>
              </a:ext>
            </a:extLst>
          </p:cNvPr>
          <p:cNvSpPr/>
          <p:nvPr/>
        </p:nvSpPr>
        <p:spPr>
          <a:xfrm>
            <a:off x="8645236" y="9601200"/>
            <a:ext cx="4765964" cy="415636"/>
          </a:xfrm>
          <a:custGeom>
            <a:avLst/>
            <a:gdLst>
              <a:gd name="connsiteX0" fmla="*/ 0 w 4765964"/>
              <a:gd name="connsiteY0" fmla="*/ 0 h 415636"/>
              <a:gd name="connsiteX1" fmla="*/ 1814946 w 4765964"/>
              <a:gd name="connsiteY1" fmla="*/ 415636 h 415636"/>
              <a:gd name="connsiteX2" fmla="*/ 4765964 w 4765964"/>
              <a:gd name="connsiteY2" fmla="*/ 0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5964" h="415636">
                <a:moveTo>
                  <a:pt x="0" y="0"/>
                </a:moveTo>
                <a:cubicBezTo>
                  <a:pt x="510309" y="207818"/>
                  <a:pt x="1020619" y="415636"/>
                  <a:pt x="1814946" y="415636"/>
                </a:cubicBezTo>
                <a:cubicBezTo>
                  <a:pt x="2609273" y="415636"/>
                  <a:pt x="3687618" y="207818"/>
                  <a:pt x="4765964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23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spc="168" dirty="0">
                <a:solidFill>
                  <a:srgbClr val="251E20"/>
                </a:solidFill>
                <a:latin typeface="Roboto Bold"/>
              </a:rPr>
              <a:t>ANNEXES (4/5)</a:t>
            </a:r>
          </a:p>
        </p:txBody>
      </p: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 dirty="0">
                <a:solidFill>
                  <a:srgbClr val="251E20"/>
                </a:solidFill>
                <a:latin typeface="Roboto"/>
              </a:rPr>
              <a:t>IV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spc="96" dirty="0">
                <a:solidFill>
                  <a:srgbClr val="251E20"/>
                </a:solidFill>
                <a:latin typeface="Roboto Bold"/>
              </a:rPr>
              <a:t>CORRELATION ET DEPENDANCE ENTRE VARIABLES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583E11-619E-4584-9685-FD6C4F3C1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2" r="15658"/>
          <a:stretch/>
        </p:blipFill>
        <p:spPr>
          <a:xfrm>
            <a:off x="161347" y="2518294"/>
            <a:ext cx="8667431" cy="74258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A6220F-8EEE-4B55-B78E-B6313533D7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6" r="16968"/>
          <a:stretch/>
        </p:blipFill>
        <p:spPr>
          <a:xfrm>
            <a:off x="8629970" y="2490585"/>
            <a:ext cx="8667430" cy="7401968"/>
          </a:xfrm>
          <a:prstGeom prst="rect">
            <a:avLst/>
          </a:prstGeom>
        </p:spPr>
      </p:pic>
      <p:sp>
        <p:nvSpPr>
          <p:cNvPr id="22" name="TextBox 20">
            <a:extLst>
              <a:ext uri="{FF2B5EF4-FFF2-40B4-BE49-F238E27FC236}">
                <a16:creationId xmlns:a16="http://schemas.microsoft.com/office/drawing/2014/main" id="{CF4B04C4-1F32-4791-8E5B-42126974EF1D}"/>
              </a:ext>
            </a:extLst>
          </p:cNvPr>
          <p:cNvSpPr txBox="1"/>
          <p:nvPr/>
        </p:nvSpPr>
        <p:spPr>
          <a:xfrm>
            <a:off x="685800" y="9195376"/>
            <a:ext cx="4114800" cy="535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spc="96" dirty="0">
                <a:solidFill>
                  <a:srgbClr val="251E20"/>
                </a:solidFill>
                <a:latin typeface="Roboto Bold"/>
              </a:rPr>
              <a:t>Variables continues</a:t>
            </a: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83B5CC8B-C292-4DF0-BFFD-142EC1F9992D}"/>
              </a:ext>
            </a:extLst>
          </p:cNvPr>
          <p:cNvSpPr txBox="1"/>
          <p:nvPr/>
        </p:nvSpPr>
        <p:spPr>
          <a:xfrm>
            <a:off x="9372296" y="9195376"/>
            <a:ext cx="5181904" cy="535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spc="96" dirty="0">
                <a:solidFill>
                  <a:srgbClr val="251E20"/>
                </a:solidFill>
                <a:latin typeface="Roboto Bold"/>
              </a:rPr>
              <a:t>Variables catégorielles</a:t>
            </a:r>
          </a:p>
        </p:txBody>
      </p:sp>
    </p:spTree>
    <p:extLst>
      <p:ext uri="{BB962C8B-B14F-4D97-AF65-F5344CB8AC3E}">
        <p14:creationId xmlns:p14="http://schemas.microsoft.com/office/powerpoint/2010/main" val="3360100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spc="168" dirty="0">
                <a:solidFill>
                  <a:srgbClr val="251E20"/>
                </a:solidFill>
                <a:latin typeface="Roboto Bold"/>
              </a:rPr>
              <a:t>ANNEXES (5/5)</a:t>
            </a:r>
          </a:p>
        </p:txBody>
      </p:sp>
      <p:sp>
        <p:nvSpPr>
          <p:cNvPr id="6" name="AutoShape 6"/>
          <p:cNvSpPr/>
          <p:nvPr/>
        </p:nvSpPr>
        <p:spPr>
          <a:xfrm>
            <a:off x="17712550" y="4227923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81300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 dirty="0">
                <a:solidFill>
                  <a:srgbClr val="251E20"/>
                </a:solidFill>
                <a:latin typeface="Roboto"/>
              </a:rPr>
              <a:t>V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spc="96" dirty="0">
                <a:solidFill>
                  <a:srgbClr val="251E20"/>
                </a:solidFill>
                <a:latin typeface="Roboto Bold"/>
              </a:rPr>
              <a:t>GRILLES D’HYPERPARAMETRISATION DES MODELES</a:t>
            </a:r>
          </a:p>
        </p:txBody>
      </p:sp>
      <p:grpSp>
        <p:nvGrpSpPr>
          <p:cNvPr id="14" name="Group 10">
            <a:extLst>
              <a:ext uri="{FF2B5EF4-FFF2-40B4-BE49-F238E27FC236}">
                <a16:creationId xmlns:a16="http://schemas.microsoft.com/office/drawing/2014/main" id="{AFE1FF4B-8BD6-4FD3-AE37-4D0FDFA2D9E1}"/>
              </a:ext>
            </a:extLst>
          </p:cNvPr>
          <p:cNvGrpSpPr/>
          <p:nvPr/>
        </p:nvGrpSpPr>
        <p:grpSpPr>
          <a:xfrm>
            <a:off x="90809" y="2519181"/>
            <a:ext cx="7506397" cy="893060"/>
            <a:chOff x="0" y="-76200"/>
            <a:chExt cx="9125299" cy="1190747"/>
          </a:xfrm>
        </p:grpSpPr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F21A9240-C6D1-4DF4-9363-CC5B2A2FC523}"/>
                </a:ext>
              </a:extLst>
            </p:cNvPr>
            <p:cNvSpPr txBox="1"/>
            <p:nvPr/>
          </p:nvSpPr>
          <p:spPr>
            <a:xfrm>
              <a:off x="0" y="-76200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04850" lvl="1" indent="-457200">
                <a:lnSpc>
                  <a:spcPts val="4200"/>
                </a:lnSpc>
                <a:buFont typeface="Arial"/>
                <a:buChar char="•"/>
              </a:pPr>
              <a:r>
                <a:rPr lang="fr-FR" sz="2400" spc="359" dirty="0">
                  <a:solidFill>
                    <a:srgbClr val="251E20"/>
                  </a:solidFill>
                  <a:latin typeface="Roboto"/>
                </a:rPr>
                <a:t>Arbre de décision</a:t>
              </a:r>
              <a:endParaRPr lang="fr-FR" sz="1400" dirty="0">
                <a:cs typeface="Calibri"/>
              </a:endParaRPr>
            </a:p>
          </p:txBody>
        </p:sp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F034B849-1A33-4533-A0A9-E7EF07672999}"/>
                </a:ext>
              </a:extLst>
            </p:cNvPr>
            <p:cNvSpPr txBox="1"/>
            <p:nvPr/>
          </p:nvSpPr>
          <p:spPr>
            <a:xfrm>
              <a:off x="0" y="567388"/>
              <a:ext cx="9125299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Profondeur maximale : 1 à 5 par 1</a:t>
              </a:r>
            </a:p>
          </p:txBody>
        </p:sp>
      </p:grpSp>
      <p:grpSp>
        <p:nvGrpSpPr>
          <p:cNvPr id="17" name="Group 10">
            <a:extLst>
              <a:ext uri="{FF2B5EF4-FFF2-40B4-BE49-F238E27FC236}">
                <a16:creationId xmlns:a16="http://schemas.microsoft.com/office/drawing/2014/main" id="{4BF34921-9C47-4677-A2C6-B6E3D18576A3}"/>
              </a:ext>
            </a:extLst>
          </p:cNvPr>
          <p:cNvGrpSpPr/>
          <p:nvPr/>
        </p:nvGrpSpPr>
        <p:grpSpPr>
          <a:xfrm>
            <a:off x="5763977" y="2619223"/>
            <a:ext cx="8104423" cy="1816389"/>
            <a:chOff x="0" y="-76200"/>
            <a:chExt cx="9125299" cy="2421852"/>
          </a:xfrm>
        </p:grpSpPr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B3A57B13-F6A6-4541-842D-CB60D63D2F2F}"/>
                </a:ext>
              </a:extLst>
            </p:cNvPr>
            <p:cNvSpPr txBox="1"/>
            <p:nvPr/>
          </p:nvSpPr>
          <p:spPr>
            <a:xfrm>
              <a:off x="0" y="-76200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04850" lvl="1" indent="-457200">
                <a:lnSpc>
                  <a:spcPts val="4200"/>
                </a:lnSpc>
                <a:buFont typeface="Arial"/>
                <a:buChar char="•"/>
              </a:pPr>
              <a:r>
                <a:rPr lang="fr-FR" sz="2400" spc="359" dirty="0">
                  <a:solidFill>
                    <a:srgbClr val="251E20"/>
                  </a:solidFill>
                  <a:latin typeface="Roboto"/>
                </a:rPr>
                <a:t>Forêt aléatoire</a:t>
              </a:r>
              <a:endParaRPr lang="fr-FR" sz="1400" dirty="0">
                <a:cs typeface="Calibri"/>
              </a:endParaRPr>
            </a:p>
          </p:txBody>
        </p:sp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ACED0DC4-78A6-4C19-9417-E7E903EE718A}"/>
                </a:ext>
              </a:extLst>
            </p:cNvPr>
            <p:cNvSpPr txBox="1"/>
            <p:nvPr/>
          </p:nvSpPr>
          <p:spPr>
            <a:xfrm>
              <a:off x="0" y="567388"/>
              <a:ext cx="9125299" cy="1778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Variables par itération : 3 à 28 (80%) par 1</a:t>
              </a: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Fonction d’entropie : </a:t>
              </a:r>
              <a:r>
                <a:rPr lang="fr-FR" sz="2000" dirty="0" err="1">
                  <a:solidFill>
                    <a:srgbClr val="251E20"/>
                  </a:solidFill>
                  <a:latin typeface="Roboto"/>
                </a:rPr>
                <a:t>gini</a:t>
              </a:r>
              <a:endParaRPr lang="fr-FR" sz="2000" dirty="0">
                <a:solidFill>
                  <a:srgbClr val="251E20"/>
                </a:solidFill>
                <a:latin typeface="Roboto"/>
              </a:endParaRP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Nombre minimal </a:t>
              </a:r>
              <a:r>
                <a:rPr lang="fr-FR" sz="2000" dirty="0" err="1">
                  <a:solidFill>
                    <a:srgbClr val="251E20"/>
                  </a:solidFill>
                  <a:latin typeface="Roboto"/>
                </a:rPr>
                <a:t>d’obs</a:t>
              </a: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 par feuille : 1</a:t>
              </a:r>
            </a:p>
          </p:txBody>
        </p:sp>
      </p:grpSp>
      <p:grpSp>
        <p:nvGrpSpPr>
          <p:cNvPr id="24" name="Group 10">
            <a:extLst>
              <a:ext uri="{FF2B5EF4-FFF2-40B4-BE49-F238E27FC236}">
                <a16:creationId xmlns:a16="http://schemas.microsoft.com/office/drawing/2014/main" id="{15CC6E7D-A530-46D0-A089-DB0E04CD3B3A}"/>
              </a:ext>
            </a:extLst>
          </p:cNvPr>
          <p:cNvGrpSpPr/>
          <p:nvPr/>
        </p:nvGrpSpPr>
        <p:grpSpPr>
          <a:xfrm>
            <a:off x="5749368" y="6948950"/>
            <a:ext cx="8104423" cy="1816389"/>
            <a:chOff x="0" y="-76200"/>
            <a:chExt cx="9125299" cy="2421852"/>
          </a:xfrm>
        </p:grpSpPr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3790862F-7216-4112-B3F7-9317BB5E5157}"/>
                </a:ext>
              </a:extLst>
            </p:cNvPr>
            <p:cNvSpPr txBox="1"/>
            <p:nvPr/>
          </p:nvSpPr>
          <p:spPr>
            <a:xfrm>
              <a:off x="0" y="-76200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04850" lvl="1" indent="-457200">
                <a:lnSpc>
                  <a:spcPts val="4200"/>
                </a:lnSpc>
                <a:buFont typeface="Arial"/>
                <a:buChar char="•"/>
              </a:pPr>
              <a:r>
                <a:rPr lang="fr-FR" sz="2400" spc="359" dirty="0" err="1">
                  <a:solidFill>
                    <a:srgbClr val="251E20"/>
                  </a:solidFill>
                  <a:latin typeface="Roboto"/>
                </a:rPr>
                <a:t>AdaBoosting</a:t>
              </a:r>
              <a:endParaRPr lang="fr-FR" sz="1400" dirty="0">
                <a:cs typeface="Calibri"/>
              </a:endParaRPr>
            </a:p>
          </p:txBody>
        </p:sp>
        <p:sp>
          <p:nvSpPr>
            <p:cNvPr id="26" name="TextBox 12">
              <a:extLst>
                <a:ext uri="{FF2B5EF4-FFF2-40B4-BE49-F238E27FC236}">
                  <a16:creationId xmlns:a16="http://schemas.microsoft.com/office/drawing/2014/main" id="{00F57479-1E73-4430-9640-1E03CE7F5CCF}"/>
                </a:ext>
              </a:extLst>
            </p:cNvPr>
            <p:cNvSpPr txBox="1"/>
            <p:nvPr/>
          </p:nvSpPr>
          <p:spPr>
            <a:xfrm>
              <a:off x="0" y="567388"/>
              <a:ext cx="9125299" cy="1778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Nombre d’itérations : 500</a:t>
              </a: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Profondeur maximale : 5</a:t>
              </a: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Taux d’apprentissage : 0.1</a:t>
              </a:r>
            </a:p>
          </p:txBody>
        </p:sp>
      </p:grpSp>
      <p:grpSp>
        <p:nvGrpSpPr>
          <p:cNvPr id="30" name="Group 10">
            <a:extLst>
              <a:ext uri="{FF2B5EF4-FFF2-40B4-BE49-F238E27FC236}">
                <a16:creationId xmlns:a16="http://schemas.microsoft.com/office/drawing/2014/main" id="{3AB79DA2-9B31-44C1-88AE-DB93523E9AFF}"/>
              </a:ext>
            </a:extLst>
          </p:cNvPr>
          <p:cNvGrpSpPr/>
          <p:nvPr/>
        </p:nvGrpSpPr>
        <p:grpSpPr>
          <a:xfrm>
            <a:off x="90809" y="3566533"/>
            <a:ext cx="8104423" cy="1354725"/>
            <a:chOff x="0" y="-76200"/>
            <a:chExt cx="9125299" cy="1806300"/>
          </a:xfrm>
        </p:grpSpPr>
        <p:sp>
          <p:nvSpPr>
            <p:cNvPr id="31" name="TextBox 11">
              <a:extLst>
                <a:ext uri="{FF2B5EF4-FFF2-40B4-BE49-F238E27FC236}">
                  <a16:creationId xmlns:a16="http://schemas.microsoft.com/office/drawing/2014/main" id="{31470F01-CC29-4F6E-9E1F-41ED17841EF2}"/>
                </a:ext>
              </a:extLst>
            </p:cNvPr>
            <p:cNvSpPr txBox="1"/>
            <p:nvPr/>
          </p:nvSpPr>
          <p:spPr>
            <a:xfrm>
              <a:off x="0" y="-76200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04850" lvl="1" indent="-457200">
                <a:lnSpc>
                  <a:spcPts val="4200"/>
                </a:lnSpc>
                <a:buFont typeface="Arial"/>
                <a:buChar char="•"/>
              </a:pPr>
              <a:r>
                <a:rPr lang="fr-FR" sz="2400" spc="359" dirty="0" err="1">
                  <a:solidFill>
                    <a:srgbClr val="251E20"/>
                  </a:solidFill>
                  <a:latin typeface="Roboto"/>
                </a:rPr>
                <a:t>Elastic</a:t>
              </a:r>
              <a:r>
                <a:rPr lang="fr-FR" sz="2400" spc="359" dirty="0">
                  <a:solidFill>
                    <a:srgbClr val="251E20"/>
                  </a:solidFill>
                  <a:latin typeface="Roboto"/>
                </a:rPr>
                <a:t> Net</a:t>
              </a:r>
              <a:endParaRPr lang="fr-FR" sz="1400" dirty="0">
                <a:cs typeface="Calibri"/>
              </a:endParaRPr>
            </a:p>
          </p:txBody>
        </p:sp>
        <p:sp>
          <p:nvSpPr>
            <p:cNvPr id="32" name="TextBox 12">
              <a:extLst>
                <a:ext uri="{FF2B5EF4-FFF2-40B4-BE49-F238E27FC236}">
                  <a16:creationId xmlns:a16="http://schemas.microsoft.com/office/drawing/2014/main" id="{16D83255-F87A-4056-BE7C-6ACEE1335E83}"/>
                </a:ext>
              </a:extLst>
            </p:cNvPr>
            <p:cNvSpPr txBox="1"/>
            <p:nvPr/>
          </p:nvSpPr>
          <p:spPr>
            <a:xfrm>
              <a:off x="0" y="567388"/>
              <a:ext cx="9125299" cy="1162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Alpha (pénalisation) : 0 à 1 par 0.1</a:t>
              </a: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Lambda (poids pénalisation) : 0 à 3 par 0.2</a:t>
              </a:r>
            </a:p>
          </p:txBody>
        </p:sp>
      </p:grpSp>
      <p:grpSp>
        <p:nvGrpSpPr>
          <p:cNvPr id="33" name="Group 10">
            <a:extLst>
              <a:ext uri="{FF2B5EF4-FFF2-40B4-BE49-F238E27FC236}">
                <a16:creationId xmlns:a16="http://schemas.microsoft.com/office/drawing/2014/main" id="{6D9F4D11-7564-416C-AB55-2AF70F9FA2D4}"/>
              </a:ext>
            </a:extLst>
          </p:cNvPr>
          <p:cNvGrpSpPr/>
          <p:nvPr/>
        </p:nvGrpSpPr>
        <p:grpSpPr>
          <a:xfrm>
            <a:off x="76200" y="5035673"/>
            <a:ext cx="8104423" cy="893060"/>
            <a:chOff x="0" y="-76200"/>
            <a:chExt cx="9125299" cy="1190747"/>
          </a:xfrm>
        </p:grpSpPr>
        <p:sp>
          <p:nvSpPr>
            <p:cNvPr id="34" name="TextBox 11">
              <a:extLst>
                <a:ext uri="{FF2B5EF4-FFF2-40B4-BE49-F238E27FC236}">
                  <a16:creationId xmlns:a16="http://schemas.microsoft.com/office/drawing/2014/main" id="{E97387AC-0F29-4E4A-A8C1-416CD96E411E}"/>
                </a:ext>
              </a:extLst>
            </p:cNvPr>
            <p:cNvSpPr txBox="1"/>
            <p:nvPr/>
          </p:nvSpPr>
          <p:spPr>
            <a:xfrm>
              <a:off x="0" y="-76200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04850" lvl="1" indent="-457200">
                <a:lnSpc>
                  <a:spcPts val="4200"/>
                </a:lnSpc>
                <a:buFont typeface="Arial"/>
                <a:buChar char="•"/>
              </a:pPr>
              <a:r>
                <a:rPr lang="fr-FR" sz="2400" spc="359" dirty="0">
                  <a:solidFill>
                    <a:srgbClr val="251E20"/>
                  </a:solidFill>
                  <a:latin typeface="Roboto"/>
                </a:rPr>
                <a:t>K plus proches voisins</a:t>
              </a:r>
              <a:endParaRPr lang="fr-FR" sz="1400" dirty="0">
                <a:cs typeface="Calibri"/>
              </a:endParaRPr>
            </a:p>
          </p:txBody>
        </p: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2A9CADA0-7D7B-45BF-A3C0-5CFD490D3E43}"/>
                </a:ext>
              </a:extLst>
            </p:cNvPr>
            <p:cNvSpPr txBox="1"/>
            <p:nvPr/>
          </p:nvSpPr>
          <p:spPr>
            <a:xfrm>
              <a:off x="0" y="567388"/>
              <a:ext cx="9125299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Nombre de voisins : 3</a:t>
              </a:r>
            </a:p>
          </p:txBody>
        </p:sp>
      </p:grpSp>
      <p:grpSp>
        <p:nvGrpSpPr>
          <p:cNvPr id="36" name="Group 10">
            <a:extLst>
              <a:ext uri="{FF2B5EF4-FFF2-40B4-BE49-F238E27FC236}">
                <a16:creationId xmlns:a16="http://schemas.microsoft.com/office/drawing/2014/main" id="{8D1CCA94-CA59-4D00-A33A-4DC5CC14E641}"/>
              </a:ext>
            </a:extLst>
          </p:cNvPr>
          <p:cNvGrpSpPr/>
          <p:nvPr/>
        </p:nvGrpSpPr>
        <p:grpSpPr>
          <a:xfrm>
            <a:off x="5749368" y="4587473"/>
            <a:ext cx="8104423" cy="2278054"/>
            <a:chOff x="0" y="-76200"/>
            <a:chExt cx="9125299" cy="3037405"/>
          </a:xfrm>
        </p:grpSpPr>
        <p:sp>
          <p:nvSpPr>
            <p:cNvPr id="37" name="TextBox 11">
              <a:extLst>
                <a:ext uri="{FF2B5EF4-FFF2-40B4-BE49-F238E27FC236}">
                  <a16:creationId xmlns:a16="http://schemas.microsoft.com/office/drawing/2014/main" id="{06983216-DAE2-4BA1-BC92-002F291EBD01}"/>
                </a:ext>
              </a:extLst>
            </p:cNvPr>
            <p:cNvSpPr txBox="1"/>
            <p:nvPr/>
          </p:nvSpPr>
          <p:spPr>
            <a:xfrm>
              <a:off x="0" y="-76200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04850" lvl="1" indent="-457200">
                <a:lnSpc>
                  <a:spcPts val="4200"/>
                </a:lnSpc>
                <a:buFont typeface="Arial"/>
                <a:buChar char="•"/>
              </a:pPr>
              <a:r>
                <a:rPr lang="fr-FR" sz="2400" spc="359" dirty="0">
                  <a:solidFill>
                    <a:srgbClr val="251E20"/>
                  </a:solidFill>
                  <a:latin typeface="Roboto"/>
                </a:rPr>
                <a:t>GBM</a:t>
              </a:r>
              <a:endParaRPr lang="fr-FR" sz="1400" dirty="0">
                <a:cs typeface="Calibri"/>
              </a:endParaRPr>
            </a:p>
          </p:txBody>
        </p:sp>
        <p:sp>
          <p:nvSpPr>
            <p:cNvPr id="38" name="TextBox 12">
              <a:extLst>
                <a:ext uri="{FF2B5EF4-FFF2-40B4-BE49-F238E27FC236}">
                  <a16:creationId xmlns:a16="http://schemas.microsoft.com/office/drawing/2014/main" id="{01804FCF-D4F0-4621-92C4-A00365CD29B0}"/>
                </a:ext>
              </a:extLst>
            </p:cNvPr>
            <p:cNvSpPr txBox="1"/>
            <p:nvPr/>
          </p:nvSpPr>
          <p:spPr>
            <a:xfrm>
              <a:off x="0" y="567388"/>
              <a:ext cx="9125299" cy="23938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Nombre d’arbres : 300 à 600 par 100</a:t>
              </a: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Profondeur maximale : 1 à 6 par 1</a:t>
              </a: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Taux d’apprentissage : 0.1</a:t>
              </a: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Nombre min </a:t>
              </a:r>
              <a:r>
                <a:rPr lang="fr-FR" sz="2000" dirty="0" err="1">
                  <a:solidFill>
                    <a:srgbClr val="251E20"/>
                  </a:solidFill>
                  <a:latin typeface="Roboto"/>
                </a:rPr>
                <a:t>d’obs</a:t>
              </a: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 par feuille : 1</a:t>
              </a:r>
            </a:p>
          </p:txBody>
        </p:sp>
      </p:grpSp>
      <p:grpSp>
        <p:nvGrpSpPr>
          <p:cNvPr id="39" name="Group 10">
            <a:extLst>
              <a:ext uri="{FF2B5EF4-FFF2-40B4-BE49-F238E27FC236}">
                <a16:creationId xmlns:a16="http://schemas.microsoft.com/office/drawing/2014/main" id="{F23FE0EE-4992-482D-9B79-FA9E48BE0BA2}"/>
              </a:ext>
            </a:extLst>
          </p:cNvPr>
          <p:cNvGrpSpPr/>
          <p:nvPr/>
        </p:nvGrpSpPr>
        <p:grpSpPr>
          <a:xfrm>
            <a:off x="90809" y="6131224"/>
            <a:ext cx="8104423" cy="1816389"/>
            <a:chOff x="0" y="-76200"/>
            <a:chExt cx="9125299" cy="2421852"/>
          </a:xfrm>
        </p:grpSpPr>
        <p:sp>
          <p:nvSpPr>
            <p:cNvPr id="40" name="TextBox 11">
              <a:extLst>
                <a:ext uri="{FF2B5EF4-FFF2-40B4-BE49-F238E27FC236}">
                  <a16:creationId xmlns:a16="http://schemas.microsoft.com/office/drawing/2014/main" id="{355C20B7-8DD4-4ADF-836B-A28767B86AD9}"/>
                </a:ext>
              </a:extLst>
            </p:cNvPr>
            <p:cNvSpPr txBox="1"/>
            <p:nvPr/>
          </p:nvSpPr>
          <p:spPr>
            <a:xfrm>
              <a:off x="0" y="-76200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04850" lvl="1" indent="-457200">
                <a:lnSpc>
                  <a:spcPts val="4200"/>
                </a:lnSpc>
                <a:buFont typeface="Arial"/>
                <a:buChar char="•"/>
              </a:pPr>
              <a:r>
                <a:rPr lang="fr-FR" sz="2400" spc="359" dirty="0">
                  <a:solidFill>
                    <a:srgbClr val="251E20"/>
                  </a:solidFill>
                  <a:latin typeface="Roboto"/>
                </a:rPr>
                <a:t>SVM</a:t>
              </a:r>
              <a:endParaRPr lang="fr-FR" sz="1400" dirty="0">
                <a:cs typeface="Calibri"/>
              </a:endParaRPr>
            </a:p>
          </p:txBody>
        </p:sp>
        <p:sp>
          <p:nvSpPr>
            <p:cNvPr id="41" name="TextBox 12">
              <a:extLst>
                <a:ext uri="{FF2B5EF4-FFF2-40B4-BE49-F238E27FC236}">
                  <a16:creationId xmlns:a16="http://schemas.microsoft.com/office/drawing/2014/main" id="{1EB3DB77-DB18-4977-A693-54865C4FA4F6}"/>
                </a:ext>
              </a:extLst>
            </p:cNvPr>
            <p:cNvSpPr txBox="1"/>
            <p:nvPr/>
          </p:nvSpPr>
          <p:spPr>
            <a:xfrm>
              <a:off x="0" y="567388"/>
              <a:ext cx="9125299" cy="1778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Kernel : non linéaire (RBF)</a:t>
              </a: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Sigma (noyau) : 1</a:t>
              </a: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C (précision de la marge) : 1</a:t>
              </a:r>
            </a:p>
          </p:txBody>
        </p:sp>
      </p:grpSp>
      <p:grpSp>
        <p:nvGrpSpPr>
          <p:cNvPr id="42" name="Group 10">
            <a:extLst>
              <a:ext uri="{FF2B5EF4-FFF2-40B4-BE49-F238E27FC236}">
                <a16:creationId xmlns:a16="http://schemas.microsoft.com/office/drawing/2014/main" id="{D4497E67-905A-44CF-86DD-630AFA6E34CE}"/>
              </a:ext>
            </a:extLst>
          </p:cNvPr>
          <p:cNvGrpSpPr/>
          <p:nvPr/>
        </p:nvGrpSpPr>
        <p:grpSpPr>
          <a:xfrm>
            <a:off x="10945576" y="4811931"/>
            <a:ext cx="8104423" cy="3663049"/>
            <a:chOff x="0" y="-76200"/>
            <a:chExt cx="9125299" cy="4884064"/>
          </a:xfrm>
        </p:grpSpPr>
        <p:sp>
          <p:nvSpPr>
            <p:cNvPr id="43" name="TextBox 11">
              <a:extLst>
                <a:ext uri="{FF2B5EF4-FFF2-40B4-BE49-F238E27FC236}">
                  <a16:creationId xmlns:a16="http://schemas.microsoft.com/office/drawing/2014/main" id="{D0ADD2AA-5232-4DF2-857C-CE337782D316}"/>
                </a:ext>
              </a:extLst>
            </p:cNvPr>
            <p:cNvSpPr txBox="1"/>
            <p:nvPr/>
          </p:nvSpPr>
          <p:spPr>
            <a:xfrm>
              <a:off x="0" y="-76200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04850" lvl="1" indent="-457200">
                <a:lnSpc>
                  <a:spcPts val="4200"/>
                </a:lnSpc>
                <a:buFont typeface="Arial"/>
                <a:buChar char="•"/>
              </a:pPr>
              <a:r>
                <a:rPr lang="fr-FR" sz="2400" spc="359" dirty="0">
                  <a:solidFill>
                    <a:srgbClr val="251E20"/>
                  </a:solidFill>
                  <a:latin typeface="Roboto"/>
                </a:rPr>
                <a:t>XGB</a:t>
              </a:r>
              <a:endParaRPr lang="fr-FR" sz="1400" dirty="0">
                <a:cs typeface="Calibri"/>
              </a:endParaRPr>
            </a:p>
          </p:txBody>
        </p:sp>
        <p:sp>
          <p:nvSpPr>
            <p:cNvPr id="44" name="TextBox 12">
              <a:extLst>
                <a:ext uri="{FF2B5EF4-FFF2-40B4-BE49-F238E27FC236}">
                  <a16:creationId xmlns:a16="http://schemas.microsoft.com/office/drawing/2014/main" id="{653DF5B7-D769-4B4F-AE13-9A2503565A4A}"/>
                </a:ext>
              </a:extLst>
            </p:cNvPr>
            <p:cNvSpPr txBox="1"/>
            <p:nvPr/>
          </p:nvSpPr>
          <p:spPr>
            <a:xfrm>
              <a:off x="0" y="567388"/>
              <a:ext cx="9125299" cy="42404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Nombre d’itérations : 100 à 500 par 100</a:t>
              </a: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Taux d’apprentissage : 0.05 ou 0.1</a:t>
              </a: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Profondeur maximale : 4 à 6 par 1</a:t>
              </a: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Gamma (seuil de gain minimal pour découpe) : 0</a:t>
              </a: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Part de variables à utiliser par arbre : 0.7</a:t>
              </a: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Poids minimal des feuilles enfant pour découpe : 0</a:t>
              </a: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Part des observations par itération : 0.7</a:t>
              </a:r>
            </a:p>
          </p:txBody>
        </p:sp>
      </p:grpSp>
      <p:grpSp>
        <p:nvGrpSpPr>
          <p:cNvPr id="45" name="Group 10">
            <a:extLst>
              <a:ext uri="{FF2B5EF4-FFF2-40B4-BE49-F238E27FC236}">
                <a16:creationId xmlns:a16="http://schemas.microsoft.com/office/drawing/2014/main" id="{8AB31D3C-AF0D-4583-840B-8AD1B387693B}"/>
              </a:ext>
            </a:extLst>
          </p:cNvPr>
          <p:cNvGrpSpPr/>
          <p:nvPr/>
        </p:nvGrpSpPr>
        <p:grpSpPr>
          <a:xfrm>
            <a:off x="10945577" y="2476500"/>
            <a:ext cx="8104423" cy="2278054"/>
            <a:chOff x="0" y="-76200"/>
            <a:chExt cx="9125299" cy="3037405"/>
          </a:xfrm>
        </p:grpSpPr>
        <p:sp>
          <p:nvSpPr>
            <p:cNvPr id="46" name="TextBox 11">
              <a:extLst>
                <a:ext uri="{FF2B5EF4-FFF2-40B4-BE49-F238E27FC236}">
                  <a16:creationId xmlns:a16="http://schemas.microsoft.com/office/drawing/2014/main" id="{4BC62BE0-333F-44C4-932D-840FDB05A801}"/>
                </a:ext>
              </a:extLst>
            </p:cNvPr>
            <p:cNvSpPr txBox="1"/>
            <p:nvPr/>
          </p:nvSpPr>
          <p:spPr>
            <a:xfrm>
              <a:off x="0" y="-76200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04850" lvl="1" indent="-457200">
                <a:lnSpc>
                  <a:spcPts val="4200"/>
                </a:lnSpc>
                <a:buFont typeface="Arial"/>
                <a:buChar char="•"/>
              </a:pPr>
              <a:r>
                <a:rPr lang="fr-FR" sz="2400" spc="359" dirty="0">
                  <a:solidFill>
                    <a:srgbClr val="251E20"/>
                  </a:solidFill>
                  <a:latin typeface="Roboto"/>
                </a:rPr>
                <a:t>LGB</a:t>
              </a:r>
              <a:endParaRPr lang="fr-FR" sz="1400" dirty="0">
                <a:cs typeface="Calibri"/>
              </a:endParaRPr>
            </a:p>
          </p:txBody>
        </p:sp>
        <p:sp>
          <p:nvSpPr>
            <p:cNvPr id="47" name="TextBox 12">
              <a:extLst>
                <a:ext uri="{FF2B5EF4-FFF2-40B4-BE49-F238E27FC236}">
                  <a16:creationId xmlns:a16="http://schemas.microsoft.com/office/drawing/2014/main" id="{9385B560-972D-4DE9-88E7-00AF7A58E36F}"/>
                </a:ext>
              </a:extLst>
            </p:cNvPr>
            <p:cNvSpPr txBox="1"/>
            <p:nvPr/>
          </p:nvSpPr>
          <p:spPr>
            <a:xfrm>
              <a:off x="0" y="567388"/>
              <a:ext cx="9125299" cy="23938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Profondeur maximale : 5 à 15 par 5</a:t>
              </a: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Nombre max de feuilles : 10 à 25 par 5</a:t>
              </a: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Fraction de variables : 0.7 à 0.9 par 0.1</a:t>
              </a: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000" dirty="0">
                  <a:solidFill>
                    <a:srgbClr val="251E20"/>
                  </a:solidFill>
                  <a:latin typeface="Roboto"/>
                </a:rPr>
                <a:t>Fraction d’observations : 0.6 à 0.8 par 0.1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988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86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en-US" sz="5600" spc="168">
                <a:solidFill>
                  <a:srgbClr val="251E20"/>
                </a:solidFill>
                <a:latin typeface="Roboto Bold"/>
              </a:rPr>
              <a:t>INTRODUCTION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3501609"/>
            <a:ext cx="6843974" cy="2985485"/>
            <a:chOff x="0" y="0"/>
            <a:chExt cx="9125299" cy="3980647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9125299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en-US" sz="3000" spc="359" dirty="0">
                  <a:solidFill>
                    <a:srgbClr val="251E20"/>
                  </a:solidFill>
                  <a:latin typeface="Roboto"/>
                </a:rPr>
                <a:t>NATURE DES DONNÉES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29683"/>
              <a:ext cx="9125299" cy="30509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Les variables sont anonymisées :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- Variables concernant l'assuré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- Variables concernant la région de l'assuré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- Variables concernant la voiture de l'assuré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- Variables calculées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251E20"/>
                </a:solidFill>
                <a:latin typeface="Roboto"/>
              </a:rPr>
              <a:t>1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grpSp>
        <p:nvGrpSpPr>
          <p:cNvPr id="10" name="Group 10"/>
          <p:cNvGrpSpPr/>
          <p:nvPr/>
        </p:nvGrpSpPr>
        <p:grpSpPr>
          <a:xfrm>
            <a:off x="1028700" y="6822167"/>
            <a:ext cx="6843974" cy="1598645"/>
            <a:chOff x="0" y="0"/>
            <a:chExt cx="9125299" cy="2131527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9125299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en-US" sz="3000" spc="359">
                  <a:solidFill>
                    <a:srgbClr val="251E20"/>
                  </a:solidFill>
                  <a:latin typeface="Roboto"/>
                </a:rPr>
                <a:t>BASE D'APPRENTISSAGE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29683"/>
              <a:ext cx="9125299" cy="12018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Nombre de variables : 57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Nombre d'individus : 416 648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143999" y="3501609"/>
            <a:ext cx="7044815" cy="2985485"/>
            <a:chOff x="0" y="0"/>
            <a:chExt cx="9125299" cy="3980647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76200"/>
              <a:ext cx="9125299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en-US" sz="3000" spc="359">
                  <a:solidFill>
                    <a:srgbClr val="251E20"/>
                  </a:solidFill>
                  <a:latin typeface="Roboto"/>
                </a:rPr>
                <a:t>VARIABLE CIBLE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929683"/>
              <a:ext cx="9125299" cy="30509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Réclamation</a:t>
              </a: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 dans un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délai</a:t>
              </a: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 d'un an :</a:t>
              </a:r>
            </a:p>
            <a:p>
              <a:pPr>
                <a:lnSpc>
                  <a:spcPts val="3640"/>
                </a:lnSpc>
              </a:pP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- Proportion de 1 dans la base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d'apprentissage</a:t>
              </a: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 : 3.67%</a:t>
              </a:r>
            </a:p>
            <a:p>
              <a:pPr>
                <a:lnSpc>
                  <a:spcPts val="3640"/>
                </a:lnSpc>
              </a:pP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- Proportion de 1 dans la base de test : 3.60%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144000" y="6822167"/>
            <a:ext cx="6843974" cy="1598645"/>
            <a:chOff x="0" y="0"/>
            <a:chExt cx="9125299" cy="2131527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76200"/>
              <a:ext cx="9125299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en-US" sz="3000" spc="359">
                  <a:solidFill>
                    <a:srgbClr val="251E20"/>
                  </a:solidFill>
                  <a:latin typeface="Roboto"/>
                </a:rPr>
                <a:t>MÉTRIQUE CHOISIE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929683"/>
              <a:ext cx="9125299" cy="12018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Coefficient normalisé de Giini :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                      Gini = 2 x AUC - 1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73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en-US" sz="3200" spc="96">
                <a:solidFill>
                  <a:srgbClr val="251E20"/>
                </a:solidFill>
                <a:latin typeface="Roboto Bold"/>
              </a:rPr>
              <a:t>CONTEXTUALISATION ET PRÉSENTATION DES DONNÉES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85850"/>
            <a:ext cx="6951828" cy="1040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920"/>
              </a:lnSpc>
            </a:pPr>
            <a:r>
              <a:rPr lang="en-US" sz="7200" spc="144">
                <a:solidFill>
                  <a:srgbClr val="251E20"/>
                </a:solidFill>
                <a:latin typeface="Roboto Bold"/>
              </a:rPr>
              <a:t>PLAN</a:t>
            </a:r>
          </a:p>
        </p:txBody>
      </p:sp>
      <p:sp>
        <p:nvSpPr>
          <p:cNvPr id="3" name="AutoShape 3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4" name="AutoShape 4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5" name="TextBox 5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251E20"/>
                </a:solidFill>
                <a:latin typeface="Roboto"/>
              </a:rPr>
              <a:t>2</a:t>
            </a:r>
          </a:p>
        </p:txBody>
      </p:sp>
      <p:sp>
        <p:nvSpPr>
          <p:cNvPr id="6" name="AutoShape 6"/>
          <p:cNvSpPr/>
          <p:nvPr/>
        </p:nvSpPr>
        <p:spPr>
          <a:xfrm>
            <a:off x="9366817" y="1028700"/>
            <a:ext cx="55998" cy="82296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9215338" y="2011742"/>
            <a:ext cx="358956" cy="344649"/>
          </a:xfrm>
          <a:prstGeom prst="rect">
            <a:avLst/>
          </a:prstGeom>
          <a:solidFill>
            <a:srgbClr val="251E20"/>
          </a:solidFill>
        </p:spPr>
      </p:sp>
      <p:grpSp>
        <p:nvGrpSpPr>
          <p:cNvPr id="8" name="Group 8"/>
          <p:cNvGrpSpPr/>
          <p:nvPr/>
        </p:nvGrpSpPr>
        <p:grpSpPr>
          <a:xfrm>
            <a:off x="10349827" y="1463040"/>
            <a:ext cx="6256376" cy="2300573"/>
            <a:chOff x="0" y="0"/>
            <a:chExt cx="8341835" cy="3067431"/>
          </a:xfrm>
        </p:grpSpPr>
        <p:sp>
          <p:nvSpPr>
            <p:cNvPr id="9" name="TextBox 9"/>
            <p:cNvSpPr txBox="1"/>
            <p:nvPr/>
          </p:nvSpPr>
          <p:spPr>
            <a:xfrm>
              <a:off x="0" y="-76200"/>
              <a:ext cx="8341835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59">
                  <a:solidFill>
                    <a:srgbClr val="251E20"/>
                  </a:solidFill>
                  <a:latin typeface="Roboto"/>
                </a:rPr>
                <a:t>I/. DÉMARCHE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632841"/>
              <a:ext cx="8341835" cy="2434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A) Benchmark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B) Pré-traitement des données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C) Sélection des variables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D) Traitement des données</a:t>
              </a:r>
            </a:p>
          </p:txBody>
        </p:sp>
      </p:grpSp>
      <p:sp>
        <p:nvSpPr>
          <p:cNvPr id="11" name="AutoShape 11"/>
          <p:cNvSpPr/>
          <p:nvPr/>
        </p:nvSpPr>
        <p:spPr>
          <a:xfrm>
            <a:off x="9215338" y="4971176"/>
            <a:ext cx="358956" cy="344649"/>
          </a:xfrm>
          <a:prstGeom prst="rect">
            <a:avLst/>
          </a:prstGeom>
          <a:solidFill>
            <a:srgbClr val="251E20"/>
          </a:solidFill>
        </p:spPr>
      </p:sp>
      <p:grpSp>
        <p:nvGrpSpPr>
          <p:cNvPr id="12" name="Group 12"/>
          <p:cNvGrpSpPr/>
          <p:nvPr/>
        </p:nvGrpSpPr>
        <p:grpSpPr>
          <a:xfrm>
            <a:off x="10349827" y="4422473"/>
            <a:ext cx="6256376" cy="2300573"/>
            <a:chOff x="0" y="0"/>
            <a:chExt cx="8341835" cy="3067431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76200"/>
              <a:ext cx="8341835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59">
                  <a:solidFill>
                    <a:srgbClr val="251E20"/>
                  </a:solidFill>
                  <a:latin typeface="Roboto"/>
                </a:rPr>
                <a:t>II/. MODÈLES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32841"/>
              <a:ext cx="8341835" cy="2434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A)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Régression</a:t>
              </a: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logistique</a:t>
              </a: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pénalisée</a:t>
              </a:r>
              <a:endParaRPr lang="en-US" sz="2600" dirty="0">
                <a:solidFill>
                  <a:srgbClr val="251E20"/>
                </a:solidFill>
                <a:latin typeface="Roboto"/>
              </a:endParaRPr>
            </a:p>
            <a:p>
              <a:pPr>
                <a:lnSpc>
                  <a:spcPts val="3640"/>
                </a:lnSpc>
              </a:pP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B)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XGboost</a:t>
              </a:r>
              <a:endParaRPr lang="en-US" sz="2600" dirty="0">
                <a:solidFill>
                  <a:srgbClr val="251E20"/>
                </a:solidFill>
                <a:latin typeface="Roboto"/>
              </a:endParaRPr>
            </a:p>
            <a:p>
              <a:pPr>
                <a:lnSpc>
                  <a:spcPts val="3640"/>
                </a:lnSpc>
              </a:pP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C)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LightGBM</a:t>
              </a:r>
              <a:endParaRPr lang="en-US" sz="2600" dirty="0">
                <a:solidFill>
                  <a:srgbClr val="251E20"/>
                </a:solidFill>
                <a:latin typeface="Roboto"/>
              </a:endParaRPr>
            </a:p>
            <a:p>
              <a:pPr>
                <a:lnSpc>
                  <a:spcPts val="3640"/>
                </a:lnSpc>
              </a:pP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D) Stacking</a:t>
              </a:r>
            </a:p>
          </p:txBody>
        </p:sp>
      </p:grpSp>
      <p:sp>
        <p:nvSpPr>
          <p:cNvPr id="15" name="AutoShape 15"/>
          <p:cNvSpPr/>
          <p:nvPr/>
        </p:nvSpPr>
        <p:spPr>
          <a:xfrm>
            <a:off x="9215338" y="7906479"/>
            <a:ext cx="358956" cy="344649"/>
          </a:xfrm>
          <a:prstGeom prst="rect">
            <a:avLst/>
          </a:prstGeom>
          <a:solidFill>
            <a:srgbClr val="251E20"/>
          </a:solidFill>
        </p:spPr>
      </p:sp>
      <p:grpSp>
        <p:nvGrpSpPr>
          <p:cNvPr id="16" name="Group 16"/>
          <p:cNvGrpSpPr/>
          <p:nvPr/>
        </p:nvGrpSpPr>
        <p:grpSpPr>
          <a:xfrm>
            <a:off x="10349826" y="7300627"/>
            <a:ext cx="7041013" cy="1423051"/>
            <a:chOff x="0" y="-76200"/>
            <a:chExt cx="8341835" cy="1897401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76200"/>
              <a:ext cx="8341835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59">
                  <a:solidFill>
                    <a:srgbClr val="251E20"/>
                  </a:solidFill>
                  <a:latin typeface="Roboto"/>
                </a:rPr>
                <a:t>III/. RÉSULTATS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632841"/>
              <a:ext cx="8341835" cy="11883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A)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Comparaison</a:t>
              </a: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 des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modèles</a:t>
              </a:r>
              <a:endParaRPr lang="en-US" sz="2600" dirty="0">
                <a:solidFill>
                  <a:srgbClr val="251E20"/>
                </a:solidFill>
                <a:latin typeface="Roboto"/>
              </a:endParaRPr>
            </a:p>
            <a:p>
              <a:pPr>
                <a:lnSpc>
                  <a:spcPts val="3640"/>
                </a:lnSpc>
              </a:pP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B)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Sélection</a:t>
              </a: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 du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meilleur</a:t>
              </a: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modèle</a:t>
              </a: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 &amp; Performance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rcRect l="16267" t="8302" r="30173"/>
          <a:stretch>
            <a:fillRect/>
          </a:stretch>
        </p:blipFill>
        <p:spPr>
          <a:xfrm>
            <a:off x="-762710" y="2255187"/>
            <a:ext cx="8743238" cy="99919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spc="168" dirty="0">
                <a:solidFill>
                  <a:srgbClr val="251E20"/>
                </a:solidFill>
                <a:latin typeface="Roboto Bold"/>
              </a:rPr>
              <a:t>I/. DÉMARCHE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699" y="5905500"/>
            <a:ext cx="14093315" cy="2569011"/>
            <a:chOff x="0" y="-76200"/>
            <a:chExt cx="9125299" cy="3425349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9125299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Seuil à absolument dépasser avec 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29683"/>
              <a:ext cx="9125299" cy="24194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Le traitement de la base de données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La sélection de variables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L’utilisation de modèles alternatifs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L’</a:t>
              </a:r>
              <a:r>
                <a:rPr lang="fr-FR" sz="2600" dirty="0" err="1">
                  <a:solidFill>
                    <a:srgbClr val="251E20"/>
                  </a:solidFill>
                  <a:latin typeface="Roboto"/>
                </a:rPr>
                <a:t>hyperparamétrisation</a:t>
              </a: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 des modèles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 dirty="0">
                <a:solidFill>
                  <a:srgbClr val="251E20"/>
                </a:solidFill>
                <a:latin typeface="Roboto"/>
              </a:rPr>
              <a:t>3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grpSp>
        <p:nvGrpSpPr>
          <p:cNvPr id="10" name="Group 10"/>
          <p:cNvGrpSpPr/>
          <p:nvPr/>
        </p:nvGrpSpPr>
        <p:grpSpPr>
          <a:xfrm>
            <a:off x="1028700" y="3238500"/>
            <a:ext cx="14368256" cy="2107346"/>
            <a:chOff x="0" y="-76200"/>
            <a:chExt cx="9125299" cy="280979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Benchmark par </a:t>
              </a:r>
              <a:r>
                <a:rPr lang="fr-FR" sz="3000" spc="359" dirty="0" err="1">
                  <a:solidFill>
                    <a:srgbClr val="251E20"/>
                  </a:solidFill>
                  <a:latin typeface="Roboto"/>
                </a:rPr>
                <a:t>LightGBM</a:t>
              </a:r>
              <a:endParaRPr lang="fr-FR" sz="3000" spc="359" dirty="0">
                <a:solidFill>
                  <a:srgbClr val="251E20"/>
                </a:solidFill>
                <a:latin typeface="Roboto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29683"/>
              <a:ext cx="9125299" cy="18039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Sans </a:t>
              </a:r>
              <a:r>
                <a:rPr lang="fr-FR" sz="2600" dirty="0" err="1">
                  <a:solidFill>
                    <a:srgbClr val="251E20"/>
                  </a:solidFill>
                  <a:latin typeface="Roboto"/>
                </a:rPr>
                <a:t>hyperparamétrisation</a:t>
              </a: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 (définis selon des valeurs usuelles en pratique)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Première étude de l’importance des variables du jeu de données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Coefficient Normalisé de Gini en validation croisée 5 blocs : 0.2719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spc="96">
                <a:solidFill>
                  <a:srgbClr val="251E20"/>
                </a:solidFill>
                <a:latin typeface="Roboto Bold"/>
              </a:rPr>
              <a:t>A) BENCHMARK</a:t>
            </a:r>
          </a:p>
        </p:txBody>
      </p:sp>
    </p:spTree>
    <p:extLst>
      <p:ext uri="{BB962C8B-B14F-4D97-AF65-F5344CB8AC3E}">
        <p14:creationId xmlns:p14="http://schemas.microsoft.com/office/powerpoint/2010/main" val="129898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b="1" spc="168" dirty="0">
                <a:solidFill>
                  <a:srgbClr val="251E20"/>
                </a:solidFill>
                <a:latin typeface="Roboto Bold" panose="02010600030101010101" charset="0"/>
                <a:ea typeface="Roboto Bold" panose="02010600030101010101" charset="0"/>
              </a:rPr>
              <a:t>I/. DÉMARCHE</a:t>
            </a:r>
          </a:p>
        </p:txBody>
      </p: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 dirty="0">
                <a:solidFill>
                  <a:srgbClr val="251E20"/>
                </a:solidFill>
                <a:latin typeface="Roboto" panose="02010600030101010101" charset="0"/>
                <a:ea typeface="Roboto" panose="02010600030101010101" charset="0"/>
              </a:rPr>
              <a:t>4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 panose="02010600030101010101" charset="0"/>
                <a:ea typeface="Roboto Bold" panose="02010600030101010101" charset="0"/>
              </a:rPr>
              <a:t>B) Pré-traitement des données</a:t>
            </a:r>
          </a:p>
        </p:txBody>
      </p:sp>
      <p:sp>
        <p:nvSpPr>
          <p:cNvPr id="52" name="Shape">
            <a:extLst>
              <a:ext uri="{FF2B5EF4-FFF2-40B4-BE49-F238E27FC236}">
                <a16:creationId xmlns:a16="http://schemas.microsoft.com/office/drawing/2014/main" id="{96FE0080-6391-4203-8F0B-6B451938B51E}"/>
              </a:ext>
            </a:extLst>
          </p:cNvPr>
          <p:cNvSpPr/>
          <p:nvPr/>
        </p:nvSpPr>
        <p:spPr>
          <a:xfrm>
            <a:off x="7264147" y="5067714"/>
            <a:ext cx="2690599" cy="2690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09" y="756"/>
                </a:moveTo>
                <a:lnTo>
                  <a:pt x="8906" y="2581"/>
                </a:lnTo>
                <a:cubicBezTo>
                  <a:pt x="8857" y="2869"/>
                  <a:pt x="8650" y="3101"/>
                  <a:pt x="8373" y="3190"/>
                </a:cubicBezTo>
                <a:cubicBezTo>
                  <a:pt x="7945" y="3327"/>
                  <a:pt x="7533" y="3500"/>
                  <a:pt x="7140" y="3704"/>
                </a:cubicBezTo>
                <a:cubicBezTo>
                  <a:pt x="6880" y="3839"/>
                  <a:pt x="6566" y="3822"/>
                  <a:pt x="6328" y="3651"/>
                </a:cubicBezTo>
                <a:lnTo>
                  <a:pt x="4820" y="2573"/>
                </a:lnTo>
                <a:cubicBezTo>
                  <a:pt x="4459" y="2314"/>
                  <a:pt x="4027" y="2304"/>
                  <a:pt x="3784" y="2546"/>
                </a:cubicBezTo>
                <a:lnTo>
                  <a:pt x="2544" y="3786"/>
                </a:lnTo>
                <a:cubicBezTo>
                  <a:pt x="2301" y="4030"/>
                  <a:pt x="2312" y="4461"/>
                  <a:pt x="2570" y="4822"/>
                </a:cubicBezTo>
                <a:lnTo>
                  <a:pt x="3650" y="6334"/>
                </a:lnTo>
                <a:cubicBezTo>
                  <a:pt x="3820" y="6572"/>
                  <a:pt x="3838" y="6884"/>
                  <a:pt x="3703" y="7144"/>
                </a:cubicBezTo>
                <a:cubicBezTo>
                  <a:pt x="3500" y="7536"/>
                  <a:pt x="3328" y="7947"/>
                  <a:pt x="3192" y="8373"/>
                </a:cubicBezTo>
                <a:cubicBezTo>
                  <a:pt x="3103" y="8651"/>
                  <a:pt x="2870" y="8859"/>
                  <a:pt x="2582" y="8907"/>
                </a:cubicBezTo>
                <a:lnTo>
                  <a:pt x="752" y="9211"/>
                </a:lnTo>
                <a:cubicBezTo>
                  <a:pt x="314" y="9284"/>
                  <a:pt x="0" y="9581"/>
                  <a:pt x="0" y="9925"/>
                </a:cubicBezTo>
                <a:lnTo>
                  <a:pt x="0" y="11679"/>
                </a:lnTo>
                <a:cubicBezTo>
                  <a:pt x="0" y="12023"/>
                  <a:pt x="314" y="12320"/>
                  <a:pt x="752" y="12393"/>
                </a:cubicBezTo>
                <a:lnTo>
                  <a:pt x="2582" y="12697"/>
                </a:lnTo>
                <a:cubicBezTo>
                  <a:pt x="2870" y="12746"/>
                  <a:pt x="3103" y="12953"/>
                  <a:pt x="3192" y="13231"/>
                </a:cubicBezTo>
                <a:cubicBezTo>
                  <a:pt x="3328" y="13658"/>
                  <a:pt x="3500" y="14068"/>
                  <a:pt x="3703" y="14460"/>
                </a:cubicBezTo>
                <a:cubicBezTo>
                  <a:pt x="3837" y="14720"/>
                  <a:pt x="3820" y="15033"/>
                  <a:pt x="3650" y="15271"/>
                </a:cubicBezTo>
                <a:lnTo>
                  <a:pt x="2570" y="16782"/>
                </a:lnTo>
                <a:cubicBezTo>
                  <a:pt x="2311" y="17143"/>
                  <a:pt x="2301" y="17575"/>
                  <a:pt x="2544" y="17818"/>
                </a:cubicBezTo>
                <a:lnTo>
                  <a:pt x="3784" y="19058"/>
                </a:lnTo>
                <a:cubicBezTo>
                  <a:pt x="4028" y="19301"/>
                  <a:pt x="4459" y="19290"/>
                  <a:pt x="4820" y="19031"/>
                </a:cubicBezTo>
                <a:lnTo>
                  <a:pt x="6328" y="17953"/>
                </a:lnTo>
                <a:cubicBezTo>
                  <a:pt x="6567" y="17782"/>
                  <a:pt x="6880" y="17765"/>
                  <a:pt x="7140" y="17901"/>
                </a:cubicBezTo>
                <a:cubicBezTo>
                  <a:pt x="7533" y="18105"/>
                  <a:pt x="7945" y="18277"/>
                  <a:pt x="8373" y="18414"/>
                </a:cubicBezTo>
                <a:cubicBezTo>
                  <a:pt x="8651" y="18503"/>
                  <a:pt x="8858" y="18736"/>
                  <a:pt x="8906" y="19024"/>
                </a:cubicBezTo>
                <a:lnTo>
                  <a:pt x="9209" y="20848"/>
                </a:lnTo>
                <a:cubicBezTo>
                  <a:pt x="9282" y="21286"/>
                  <a:pt x="9579" y="21600"/>
                  <a:pt x="9923" y="21600"/>
                </a:cubicBezTo>
                <a:lnTo>
                  <a:pt x="11677" y="21600"/>
                </a:lnTo>
                <a:cubicBezTo>
                  <a:pt x="12021" y="21600"/>
                  <a:pt x="12318" y="21286"/>
                  <a:pt x="12391" y="20848"/>
                </a:cubicBezTo>
                <a:lnTo>
                  <a:pt x="12693" y="19029"/>
                </a:lnTo>
                <a:cubicBezTo>
                  <a:pt x="12741" y="18740"/>
                  <a:pt x="12949" y="18508"/>
                  <a:pt x="13228" y="18419"/>
                </a:cubicBezTo>
                <a:cubicBezTo>
                  <a:pt x="13658" y="18281"/>
                  <a:pt x="14073" y="18108"/>
                  <a:pt x="14469" y="17904"/>
                </a:cubicBezTo>
                <a:cubicBezTo>
                  <a:pt x="14729" y="17769"/>
                  <a:pt x="15041" y="17786"/>
                  <a:pt x="15279" y="17956"/>
                </a:cubicBezTo>
                <a:lnTo>
                  <a:pt x="16780" y="19029"/>
                </a:lnTo>
                <a:cubicBezTo>
                  <a:pt x="17141" y="19288"/>
                  <a:pt x="17573" y="19298"/>
                  <a:pt x="17817" y="19056"/>
                </a:cubicBezTo>
                <a:lnTo>
                  <a:pt x="19057" y="17816"/>
                </a:lnTo>
                <a:cubicBezTo>
                  <a:pt x="19300" y="17572"/>
                  <a:pt x="19289" y="17141"/>
                  <a:pt x="19030" y="16780"/>
                </a:cubicBezTo>
                <a:lnTo>
                  <a:pt x="17959" y="15282"/>
                </a:lnTo>
                <a:cubicBezTo>
                  <a:pt x="17788" y="15043"/>
                  <a:pt x="17772" y="14731"/>
                  <a:pt x="17907" y="14471"/>
                </a:cubicBezTo>
                <a:cubicBezTo>
                  <a:pt x="18113" y="14074"/>
                  <a:pt x="18286" y="13658"/>
                  <a:pt x="18425" y="13226"/>
                </a:cubicBezTo>
                <a:cubicBezTo>
                  <a:pt x="18514" y="12948"/>
                  <a:pt x="18747" y="12739"/>
                  <a:pt x="19035" y="12692"/>
                </a:cubicBezTo>
                <a:lnTo>
                  <a:pt x="20848" y="12391"/>
                </a:lnTo>
                <a:cubicBezTo>
                  <a:pt x="21286" y="12318"/>
                  <a:pt x="21600" y="12021"/>
                  <a:pt x="21600" y="11677"/>
                </a:cubicBezTo>
                <a:lnTo>
                  <a:pt x="21600" y="9923"/>
                </a:lnTo>
                <a:cubicBezTo>
                  <a:pt x="21600" y="9579"/>
                  <a:pt x="21286" y="9282"/>
                  <a:pt x="20848" y="9209"/>
                </a:cubicBezTo>
                <a:lnTo>
                  <a:pt x="19035" y="8908"/>
                </a:lnTo>
                <a:cubicBezTo>
                  <a:pt x="18747" y="8860"/>
                  <a:pt x="18514" y="8652"/>
                  <a:pt x="18425" y="8374"/>
                </a:cubicBezTo>
                <a:cubicBezTo>
                  <a:pt x="18286" y="7942"/>
                  <a:pt x="18112" y="7526"/>
                  <a:pt x="17907" y="7129"/>
                </a:cubicBezTo>
                <a:cubicBezTo>
                  <a:pt x="17772" y="6869"/>
                  <a:pt x="17788" y="6556"/>
                  <a:pt x="17959" y="6318"/>
                </a:cubicBezTo>
                <a:lnTo>
                  <a:pt x="19030" y="4820"/>
                </a:lnTo>
                <a:cubicBezTo>
                  <a:pt x="19289" y="4459"/>
                  <a:pt x="19299" y="4027"/>
                  <a:pt x="19057" y="3784"/>
                </a:cubicBezTo>
                <a:lnTo>
                  <a:pt x="17817" y="2544"/>
                </a:lnTo>
                <a:cubicBezTo>
                  <a:pt x="17573" y="2301"/>
                  <a:pt x="17142" y="2312"/>
                  <a:pt x="16780" y="2571"/>
                </a:cubicBezTo>
                <a:lnTo>
                  <a:pt x="15279" y="3644"/>
                </a:lnTo>
                <a:cubicBezTo>
                  <a:pt x="15041" y="3814"/>
                  <a:pt x="14729" y="3832"/>
                  <a:pt x="14469" y="3696"/>
                </a:cubicBezTo>
                <a:cubicBezTo>
                  <a:pt x="14073" y="3492"/>
                  <a:pt x="13659" y="3319"/>
                  <a:pt x="13228" y="3181"/>
                </a:cubicBezTo>
                <a:cubicBezTo>
                  <a:pt x="12949" y="3092"/>
                  <a:pt x="12741" y="2860"/>
                  <a:pt x="12693" y="2571"/>
                </a:cubicBezTo>
                <a:lnTo>
                  <a:pt x="12391" y="752"/>
                </a:lnTo>
                <a:cubicBezTo>
                  <a:pt x="12318" y="314"/>
                  <a:pt x="12021" y="0"/>
                  <a:pt x="11677" y="0"/>
                </a:cubicBezTo>
                <a:lnTo>
                  <a:pt x="9923" y="0"/>
                </a:lnTo>
                <a:cubicBezTo>
                  <a:pt x="9579" y="4"/>
                  <a:pt x="9281" y="318"/>
                  <a:pt x="9209" y="756"/>
                </a:cubicBezTo>
                <a:close/>
                <a:moveTo>
                  <a:pt x="17005" y="10398"/>
                </a:moveTo>
                <a:cubicBezTo>
                  <a:pt x="17244" y="14141"/>
                  <a:pt x="14146" y="17240"/>
                  <a:pt x="10402" y="17001"/>
                </a:cubicBezTo>
                <a:cubicBezTo>
                  <a:pt x="7308" y="16803"/>
                  <a:pt x="4809" y="14304"/>
                  <a:pt x="4611" y="11209"/>
                </a:cubicBezTo>
                <a:cubicBezTo>
                  <a:pt x="4372" y="7466"/>
                  <a:pt x="7470" y="4367"/>
                  <a:pt x="11214" y="4606"/>
                </a:cubicBezTo>
                <a:cubicBezTo>
                  <a:pt x="14308" y="4805"/>
                  <a:pt x="16807" y="7305"/>
                  <a:pt x="17005" y="1039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53" name="Shape">
            <a:extLst>
              <a:ext uri="{FF2B5EF4-FFF2-40B4-BE49-F238E27FC236}">
                <a16:creationId xmlns:a16="http://schemas.microsoft.com/office/drawing/2014/main" id="{6F984834-1016-48D6-AC51-3FF05979813F}"/>
              </a:ext>
            </a:extLst>
          </p:cNvPr>
          <p:cNvSpPr/>
          <p:nvPr/>
        </p:nvSpPr>
        <p:spPr>
          <a:xfrm>
            <a:off x="5944906" y="3056198"/>
            <a:ext cx="2690729" cy="2690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08" y="756"/>
                </a:moveTo>
                <a:lnTo>
                  <a:pt x="8905" y="2581"/>
                </a:lnTo>
                <a:cubicBezTo>
                  <a:pt x="8857" y="2869"/>
                  <a:pt x="8650" y="3101"/>
                  <a:pt x="8373" y="3190"/>
                </a:cubicBezTo>
                <a:cubicBezTo>
                  <a:pt x="7945" y="3327"/>
                  <a:pt x="7533" y="3500"/>
                  <a:pt x="7140" y="3704"/>
                </a:cubicBezTo>
                <a:cubicBezTo>
                  <a:pt x="6879" y="3839"/>
                  <a:pt x="6566" y="3822"/>
                  <a:pt x="6328" y="3651"/>
                </a:cubicBezTo>
                <a:lnTo>
                  <a:pt x="4820" y="2573"/>
                </a:lnTo>
                <a:cubicBezTo>
                  <a:pt x="4458" y="2314"/>
                  <a:pt x="4026" y="2304"/>
                  <a:pt x="3783" y="2546"/>
                </a:cubicBezTo>
                <a:lnTo>
                  <a:pt x="2543" y="3786"/>
                </a:lnTo>
                <a:cubicBezTo>
                  <a:pt x="2299" y="4030"/>
                  <a:pt x="2311" y="4461"/>
                  <a:pt x="2570" y="4822"/>
                </a:cubicBezTo>
                <a:lnTo>
                  <a:pt x="3650" y="6334"/>
                </a:lnTo>
                <a:cubicBezTo>
                  <a:pt x="3820" y="6572"/>
                  <a:pt x="3838" y="6884"/>
                  <a:pt x="3702" y="7144"/>
                </a:cubicBezTo>
                <a:cubicBezTo>
                  <a:pt x="3500" y="7536"/>
                  <a:pt x="3328" y="7947"/>
                  <a:pt x="3192" y="8373"/>
                </a:cubicBezTo>
                <a:cubicBezTo>
                  <a:pt x="3103" y="8651"/>
                  <a:pt x="2870" y="8859"/>
                  <a:pt x="2582" y="8907"/>
                </a:cubicBezTo>
                <a:lnTo>
                  <a:pt x="752" y="9211"/>
                </a:lnTo>
                <a:cubicBezTo>
                  <a:pt x="314" y="9284"/>
                  <a:pt x="0" y="9581"/>
                  <a:pt x="0" y="9925"/>
                </a:cubicBezTo>
                <a:lnTo>
                  <a:pt x="0" y="11679"/>
                </a:lnTo>
                <a:cubicBezTo>
                  <a:pt x="0" y="12023"/>
                  <a:pt x="314" y="12320"/>
                  <a:pt x="752" y="12393"/>
                </a:cubicBezTo>
                <a:lnTo>
                  <a:pt x="2582" y="12697"/>
                </a:lnTo>
                <a:cubicBezTo>
                  <a:pt x="2870" y="12746"/>
                  <a:pt x="3103" y="12953"/>
                  <a:pt x="3192" y="13231"/>
                </a:cubicBezTo>
                <a:cubicBezTo>
                  <a:pt x="3328" y="13658"/>
                  <a:pt x="3500" y="14068"/>
                  <a:pt x="3702" y="14460"/>
                </a:cubicBezTo>
                <a:cubicBezTo>
                  <a:pt x="3837" y="14720"/>
                  <a:pt x="3820" y="15033"/>
                  <a:pt x="3650" y="15271"/>
                </a:cubicBezTo>
                <a:lnTo>
                  <a:pt x="2570" y="16782"/>
                </a:lnTo>
                <a:cubicBezTo>
                  <a:pt x="2311" y="17143"/>
                  <a:pt x="2300" y="17575"/>
                  <a:pt x="2543" y="17818"/>
                </a:cubicBezTo>
                <a:lnTo>
                  <a:pt x="3783" y="19058"/>
                </a:lnTo>
                <a:cubicBezTo>
                  <a:pt x="4026" y="19301"/>
                  <a:pt x="4457" y="19290"/>
                  <a:pt x="4820" y="19031"/>
                </a:cubicBezTo>
                <a:lnTo>
                  <a:pt x="6328" y="17953"/>
                </a:lnTo>
                <a:cubicBezTo>
                  <a:pt x="6567" y="17782"/>
                  <a:pt x="6879" y="17765"/>
                  <a:pt x="7140" y="17901"/>
                </a:cubicBezTo>
                <a:cubicBezTo>
                  <a:pt x="7533" y="18105"/>
                  <a:pt x="7945" y="18277"/>
                  <a:pt x="8373" y="18414"/>
                </a:cubicBezTo>
                <a:cubicBezTo>
                  <a:pt x="8650" y="18503"/>
                  <a:pt x="8858" y="18736"/>
                  <a:pt x="8905" y="19024"/>
                </a:cubicBezTo>
                <a:lnTo>
                  <a:pt x="9208" y="20848"/>
                </a:lnTo>
                <a:cubicBezTo>
                  <a:pt x="9282" y="21286"/>
                  <a:pt x="9578" y="21600"/>
                  <a:pt x="9922" y="21600"/>
                </a:cubicBezTo>
                <a:lnTo>
                  <a:pt x="11677" y="21600"/>
                </a:lnTo>
                <a:cubicBezTo>
                  <a:pt x="12020" y="21600"/>
                  <a:pt x="12317" y="21286"/>
                  <a:pt x="12391" y="20848"/>
                </a:cubicBezTo>
                <a:lnTo>
                  <a:pt x="12693" y="19029"/>
                </a:lnTo>
                <a:cubicBezTo>
                  <a:pt x="12741" y="18740"/>
                  <a:pt x="12948" y="18508"/>
                  <a:pt x="13227" y="18419"/>
                </a:cubicBezTo>
                <a:cubicBezTo>
                  <a:pt x="13657" y="18281"/>
                  <a:pt x="14073" y="18108"/>
                  <a:pt x="14468" y="17904"/>
                </a:cubicBezTo>
                <a:cubicBezTo>
                  <a:pt x="14728" y="17769"/>
                  <a:pt x="15040" y="17786"/>
                  <a:pt x="15278" y="17956"/>
                </a:cubicBezTo>
                <a:lnTo>
                  <a:pt x="16779" y="19029"/>
                </a:lnTo>
                <a:cubicBezTo>
                  <a:pt x="17141" y="19288"/>
                  <a:pt x="17573" y="19298"/>
                  <a:pt x="17816" y="19056"/>
                </a:cubicBezTo>
                <a:lnTo>
                  <a:pt x="19056" y="17816"/>
                </a:lnTo>
                <a:cubicBezTo>
                  <a:pt x="19300" y="17572"/>
                  <a:pt x="19288" y="17141"/>
                  <a:pt x="19030" y="16780"/>
                </a:cubicBezTo>
                <a:lnTo>
                  <a:pt x="17959" y="15282"/>
                </a:lnTo>
                <a:cubicBezTo>
                  <a:pt x="17789" y="15043"/>
                  <a:pt x="17772" y="14731"/>
                  <a:pt x="17907" y="14471"/>
                </a:cubicBezTo>
                <a:cubicBezTo>
                  <a:pt x="18114" y="14074"/>
                  <a:pt x="18287" y="13658"/>
                  <a:pt x="18425" y="13226"/>
                </a:cubicBezTo>
                <a:cubicBezTo>
                  <a:pt x="18514" y="12948"/>
                  <a:pt x="18747" y="12739"/>
                  <a:pt x="19035" y="12692"/>
                </a:cubicBezTo>
                <a:lnTo>
                  <a:pt x="20848" y="12391"/>
                </a:lnTo>
                <a:cubicBezTo>
                  <a:pt x="21286" y="12318"/>
                  <a:pt x="21600" y="12021"/>
                  <a:pt x="21600" y="11677"/>
                </a:cubicBezTo>
                <a:lnTo>
                  <a:pt x="21600" y="9923"/>
                </a:lnTo>
                <a:cubicBezTo>
                  <a:pt x="21600" y="9579"/>
                  <a:pt x="21286" y="9282"/>
                  <a:pt x="20848" y="9209"/>
                </a:cubicBezTo>
                <a:lnTo>
                  <a:pt x="19035" y="8908"/>
                </a:lnTo>
                <a:cubicBezTo>
                  <a:pt x="18747" y="8860"/>
                  <a:pt x="18514" y="8652"/>
                  <a:pt x="18425" y="8374"/>
                </a:cubicBezTo>
                <a:cubicBezTo>
                  <a:pt x="18287" y="7942"/>
                  <a:pt x="18113" y="7526"/>
                  <a:pt x="17907" y="7129"/>
                </a:cubicBezTo>
                <a:cubicBezTo>
                  <a:pt x="17772" y="6869"/>
                  <a:pt x="17789" y="6556"/>
                  <a:pt x="17959" y="6318"/>
                </a:cubicBezTo>
                <a:lnTo>
                  <a:pt x="19030" y="4820"/>
                </a:lnTo>
                <a:cubicBezTo>
                  <a:pt x="19289" y="4459"/>
                  <a:pt x="19300" y="4027"/>
                  <a:pt x="19056" y="3784"/>
                </a:cubicBezTo>
                <a:lnTo>
                  <a:pt x="17816" y="2544"/>
                </a:lnTo>
                <a:cubicBezTo>
                  <a:pt x="17573" y="2301"/>
                  <a:pt x="17142" y="2312"/>
                  <a:pt x="16779" y="2571"/>
                </a:cubicBezTo>
                <a:lnTo>
                  <a:pt x="15278" y="3644"/>
                </a:lnTo>
                <a:cubicBezTo>
                  <a:pt x="15040" y="3814"/>
                  <a:pt x="14728" y="3832"/>
                  <a:pt x="14468" y="3696"/>
                </a:cubicBezTo>
                <a:cubicBezTo>
                  <a:pt x="14073" y="3492"/>
                  <a:pt x="13658" y="3319"/>
                  <a:pt x="13227" y="3181"/>
                </a:cubicBezTo>
                <a:cubicBezTo>
                  <a:pt x="12948" y="3092"/>
                  <a:pt x="12741" y="2860"/>
                  <a:pt x="12693" y="2571"/>
                </a:cubicBezTo>
                <a:lnTo>
                  <a:pt x="12391" y="752"/>
                </a:lnTo>
                <a:cubicBezTo>
                  <a:pt x="12317" y="314"/>
                  <a:pt x="12020" y="0"/>
                  <a:pt x="11677" y="0"/>
                </a:cubicBezTo>
                <a:lnTo>
                  <a:pt x="9922" y="0"/>
                </a:lnTo>
                <a:cubicBezTo>
                  <a:pt x="9578" y="4"/>
                  <a:pt x="9282" y="318"/>
                  <a:pt x="9208" y="756"/>
                </a:cubicBezTo>
                <a:close/>
                <a:moveTo>
                  <a:pt x="17005" y="10399"/>
                </a:moveTo>
                <a:cubicBezTo>
                  <a:pt x="17244" y="14142"/>
                  <a:pt x="14146" y="17241"/>
                  <a:pt x="10403" y="17002"/>
                </a:cubicBezTo>
                <a:cubicBezTo>
                  <a:pt x="7308" y="16804"/>
                  <a:pt x="4810" y="14305"/>
                  <a:pt x="4611" y="11211"/>
                </a:cubicBezTo>
                <a:cubicBezTo>
                  <a:pt x="4372" y="7467"/>
                  <a:pt x="7471" y="4368"/>
                  <a:pt x="11214" y="4608"/>
                </a:cubicBezTo>
                <a:cubicBezTo>
                  <a:pt x="14308" y="4805"/>
                  <a:pt x="16807" y="7305"/>
                  <a:pt x="17005" y="1039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54" name="Shape">
            <a:extLst>
              <a:ext uri="{FF2B5EF4-FFF2-40B4-BE49-F238E27FC236}">
                <a16:creationId xmlns:a16="http://schemas.microsoft.com/office/drawing/2014/main" id="{44AA85CA-5E3B-479A-A986-81895D96D538}"/>
              </a:ext>
            </a:extLst>
          </p:cNvPr>
          <p:cNvSpPr/>
          <p:nvPr/>
        </p:nvSpPr>
        <p:spPr>
          <a:xfrm>
            <a:off x="9589146" y="4610552"/>
            <a:ext cx="2020216" cy="2020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21" extrusionOk="0">
                <a:moveTo>
                  <a:pt x="13014" y="489"/>
                </a:moveTo>
                <a:lnTo>
                  <a:pt x="12029" y="2119"/>
                </a:lnTo>
                <a:cubicBezTo>
                  <a:pt x="11874" y="2376"/>
                  <a:pt x="11587" y="2519"/>
                  <a:pt x="11286" y="2500"/>
                </a:cubicBezTo>
                <a:cubicBezTo>
                  <a:pt x="10825" y="2468"/>
                  <a:pt x="10364" y="2476"/>
                  <a:pt x="9911" y="2523"/>
                </a:cubicBezTo>
                <a:cubicBezTo>
                  <a:pt x="9611" y="2554"/>
                  <a:pt x="9317" y="2418"/>
                  <a:pt x="9153" y="2164"/>
                </a:cubicBezTo>
                <a:lnTo>
                  <a:pt x="8120" y="559"/>
                </a:lnTo>
                <a:cubicBezTo>
                  <a:pt x="7872" y="174"/>
                  <a:pt x="7464" y="0"/>
                  <a:pt x="7138" y="140"/>
                </a:cubicBezTo>
                <a:lnTo>
                  <a:pt x="5479" y="854"/>
                </a:lnTo>
                <a:cubicBezTo>
                  <a:pt x="5153" y="994"/>
                  <a:pt x="5000" y="1411"/>
                  <a:pt x="5110" y="1857"/>
                </a:cubicBezTo>
                <a:lnTo>
                  <a:pt x="5569" y="3714"/>
                </a:lnTo>
                <a:cubicBezTo>
                  <a:pt x="5641" y="4006"/>
                  <a:pt x="5538" y="4312"/>
                  <a:pt x="5311" y="4510"/>
                </a:cubicBezTo>
                <a:cubicBezTo>
                  <a:pt x="4968" y="4808"/>
                  <a:pt x="4648" y="5136"/>
                  <a:pt x="4354" y="5492"/>
                </a:cubicBezTo>
                <a:cubicBezTo>
                  <a:pt x="4163" y="5725"/>
                  <a:pt x="3861" y="5834"/>
                  <a:pt x="3568" y="5770"/>
                </a:cubicBezTo>
                <a:lnTo>
                  <a:pt x="1700" y="5365"/>
                </a:lnTo>
                <a:cubicBezTo>
                  <a:pt x="1253" y="5268"/>
                  <a:pt x="840" y="5433"/>
                  <a:pt x="709" y="5762"/>
                </a:cubicBezTo>
                <a:lnTo>
                  <a:pt x="41" y="7440"/>
                </a:lnTo>
                <a:cubicBezTo>
                  <a:pt x="-89" y="7770"/>
                  <a:pt x="97" y="8173"/>
                  <a:pt x="489" y="8410"/>
                </a:cubicBezTo>
                <a:lnTo>
                  <a:pt x="2124" y="9397"/>
                </a:lnTo>
                <a:cubicBezTo>
                  <a:pt x="2382" y="9552"/>
                  <a:pt x="2526" y="9840"/>
                  <a:pt x="2505" y="10139"/>
                </a:cubicBezTo>
                <a:cubicBezTo>
                  <a:pt x="2473" y="10599"/>
                  <a:pt x="2482" y="11058"/>
                  <a:pt x="2526" y="11510"/>
                </a:cubicBezTo>
                <a:cubicBezTo>
                  <a:pt x="2556" y="11811"/>
                  <a:pt x="2421" y="12103"/>
                  <a:pt x="2167" y="12267"/>
                </a:cubicBezTo>
                <a:lnTo>
                  <a:pt x="558" y="13301"/>
                </a:lnTo>
                <a:cubicBezTo>
                  <a:pt x="173" y="13549"/>
                  <a:pt x="-2" y="13957"/>
                  <a:pt x="138" y="14283"/>
                </a:cubicBezTo>
                <a:lnTo>
                  <a:pt x="853" y="15942"/>
                </a:lnTo>
                <a:cubicBezTo>
                  <a:pt x="993" y="16267"/>
                  <a:pt x="1410" y="16421"/>
                  <a:pt x="1856" y="16310"/>
                </a:cubicBezTo>
                <a:lnTo>
                  <a:pt x="3709" y="15853"/>
                </a:lnTo>
                <a:cubicBezTo>
                  <a:pt x="4002" y="15781"/>
                  <a:pt x="4308" y="15884"/>
                  <a:pt x="4505" y="16112"/>
                </a:cubicBezTo>
                <a:cubicBezTo>
                  <a:pt x="4804" y="16457"/>
                  <a:pt x="5133" y="16780"/>
                  <a:pt x="5490" y="17073"/>
                </a:cubicBezTo>
                <a:cubicBezTo>
                  <a:pt x="5721" y="17264"/>
                  <a:pt x="5832" y="17566"/>
                  <a:pt x="5768" y="17860"/>
                </a:cubicBezTo>
                <a:lnTo>
                  <a:pt x="5364" y="19721"/>
                </a:lnTo>
                <a:cubicBezTo>
                  <a:pt x="5267" y="20168"/>
                  <a:pt x="5432" y="20581"/>
                  <a:pt x="5761" y="20712"/>
                </a:cubicBezTo>
                <a:lnTo>
                  <a:pt x="7440" y="21380"/>
                </a:lnTo>
                <a:cubicBezTo>
                  <a:pt x="7770" y="21510"/>
                  <a:pt x="8173" y="21324"/>
                  <a:pt x="8410" y="20933"/>
                </a:cubicBezTo>
                <a:lnTo>
                  <a:pt x="9392" y="19307"/>
                </a:lnTo>
                <a:cubicBezTo>
                  <a:pt x="9547" y="19049"/>
                  <a:pt x="9835" y="18905"/>
                  <a:pt x="10136" y="18926"/>
                </a:cubicBezTo>
                <a:cubicBezTo>
                  <a:pt x="10600" y="18958"/>
                  <a:pt x="11062" y="18951"/>
                  <a:pt x="11518" y="18905"/>
                </a:cubicBezTo>
                <a:cubicBezTo>
                  <a:pt x="11818" y="18875"/>
                  <a:pt x="12111" y="19010"/>
                  <a:pt x="12274" y="19264"/>
                </a:cubicBezTo>
                <a:lnTo>
                  <a:pt x="13302" y="20862"/>
                </a:lnTo>
                <a:cubicBezTo>
                  <a:pt x="13550" y="21247"/>
                  <a:pt x="13958" y="21421"/>
                  <a:pt x="14284" y="21282"/>
                </a:cubicBezTo>
                <a:lnTo>
                  <a:pt x="15943" y="20567"/>
                </a:lnTo>
                <a:cubicBezTo>
                  <a:pt x="16269" y="20427"/>
                  <a:pt x="16422" y="20010"/>
                  <a:pt x="16311" y="19564"/>
                </a:cubicBezTo>
                <a:lnTo>
                  <a:pt x="15857" y="17724"/>
                </a:lnTo>
                <a:cubicBezTo>
                  <a:pt x="15785" y="17430"/>
                  <a:pt x="15888" y="17124"/>
                  <a:pt x="16116" y="16928"/>
                </a:cubicBezTo>
                <a:cubicBezTo>
                  <a:pt x="16464" y="16627"/>
                  <a:pt x="16789" y="16295"/>
                  <a:pt x="17086" y="15933"/>
                </a:cubicBezTo>
                <a:cubicBezTo>
                  <a:pt x="17277" y="15701"/>
                  <a:pt x="17579" y="15591"/>
                  <a:pt x="17872" y="15655"/>
                </a:cubicBezTo>
                <a:lnTo>
                  <a:pt x="19722" y="16057"/>
                </a:lnTo>
                <a:cubicBezTo>
                  <a:pt x="20169" y="16154"/>
                  <a:pt x="20582" y="15989"/>
                  <a:pt x="20713" y="15659"/>
                </a:cubicBezTo>
                <a:lnTo>
                  <a:pt x="21381" y="13981"/>
                </a:lnTo>
                <a:cubicBezTo>
                  <a:pt x="21511" y="13651"/>
                  <a:pt x="21325" y="13248"/>
                  <a:pt x="20933" y="13012"/>
                </a:cubicBezTo>
                <a:lnTo>
                  <a:pt x="19313" y="12034"/>
                </a:lnTo>
                <a:cubicBezTo>
                  <a:pt x="19055" y="11879"/>
                  <a:pt x="18911" y="11591"/>
                  <a:pt x="18932" y="11290"/>
                </a:cubicBezTo>
                <a:cubicBezTo>
                  <a:pt x="18964" y="10825"/>
                  <a:pt x="18956" y="10360"/>
                  <a:pt x="18910" y="9903"/>
                </a:cubicBezTo>
                <a:cubicBezTo>
                  <a:pt x="18879" y="9602"/>
                  <a:pt x="19015" y="9309"/>
                  <a:pt x="19269" y="9145"/>
                </a:cubicBezTo>
                <a:lnTo>
                  <a:pt x="20863" y="8119"/>
                </a:lnTo>
                <a:cubicBezTo>
                  <a:pt x="21248" y="7871"/>
                  <a:pt x="21422" y="7463"/>
                  <a:pt x="21283" y="7137"/>
                </a:cubicBezTo>
                <a:lnTo>
                  <a:pt x="20568" y="5478"/>
                </a:lnTo>
                <a:cubicBezTo>
                  <a:pt x="20428" y="5153"/>
                  <a:pt x="20011" y="4999"/>
                  <a:pt x="19565" y="5110"/>
                </a:cubicBezTo>
                <a:lnTo>
                  <a:pt x="17720" y="5566"/>
                </a:lnTo>
                <a:cubicBezTo>
                  <a:pt x="17428" y="5638"/>
                  <a:pt x="17122" y="5535"/>
                  <a:pt x="16924" y="5308"/>
                </a:cubicBezTo>
                <a:cubicBezTo>
                  <a:pt x="16623" y="4962"/>
                  <a:pt x="16292" y="4639"/>
                  <a:pt x="15932" y="4344"/>
                </a:cubicBezTo>
                <a:cubicBezTo>
                  <a:pt x="15699" y="4153"/>
                  <a:pt x="15589" y="3851"/>
                  <a:pt x="15652" y="3558"/>
                </a:cubicBezTo>
                <a:lnTo>
                  <a:pt x="16055" y="1702"/>
                </a:lnTo>
                <a:cubicBezTo>
                  <a:pt x="16152" y="1255"/>
                  <a:pt x="15987" y="842"/>
                  <a:pt x="15658" y="710"/>
                </a:cubicBezTo>
                <a:lnTo>
                  <a:pt x="13979" y="43"/>
                </a:lnTo>
                <a:cubicBezTo>
                  <a:pt x="13654" y="-90"/>
                  <a:pt x="13250" y="97"/>
                  <a:pt x="13014" y="489"/>
                </a:cubicBezTo>
                <a:close/>
                <a:moveTo>
                  <a:pt x="13467" y="4937"/>
                </a:moveTo>
                <a:cubicBezTo>
                  <a:pt x="16353" y="6304"/>
                  <a:pt x="17793" y="9646"/>
                  <a:pt x="16805" y="12682"/>
                </a:cubicBezTo>
                <a:cubicBezTo>
                  <a:pt x="15609" y="16354"/>
                  <a:pt x="11464" y="18141"/>
                  <a:pt x="7972" y="16487"/>
                </a:cubicBezTo>
                <a:cubicBezTo>
                  <a:pt x="5086" y="15121"/>
                  <a:pt x="3645" y="11778"/>
                  <a:pt x="4634" y="8742"/>
                </a:cubicBezTo>
                <a:cubicBezTo>
                  <a:pt x="5829" y="5068"/>
                  <a:pt x="9975" y="3283"/>
                  <a:pt x="13467" y="493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6C1239C0-A61A-4C91-8BF7-0C55A5325D3B}"/>
              </a:ext>
            </a:extLst>
          </p:cNvPr>
          <p:cNvSpPr/>
          <p:nvPr/>
        </p:nvSpPr>
        <p:spPr>
          <a:xfrm>
            <a:off x="4704034" y="4989344"/>
            <a:ext cx="2020216" cy="2020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21" extrusionOk="0">
                <a:moveTo>
                  <a:pt x="13014" y="489"/>
                </a:moveTo>
                <a:lnTo>
                  <a:pt x="12029" y="2119"/>
                </a:lnTo>
                <a:cubicBezTo>
                  <a:pt x="11874" y="2376"/>
                  <a:pt x="11587" y="2519"/>
                  <a:pt x="11286" y="2500"/>
                </a:cubicBezTo>
                <a:cubicBezTo>
                  <a:pt x="10825" y="2468"/>
                  <a:pt x="10364" y="2476"/>
                  <a:pt x="9911" y="2523"/>
                </a:cubicBezTo>
                <a:cubicBezTo>
                  <a:pt x="9611" y="2554"/>
                  <a:pt x="9317" y="2418"/>
                  <a:pt x="9153" y="2164"/>
                </a:cubicBezTo>
                <a:lnTo>
                  <a:pt x="8120" y="559"/>
                </a:lnTo>
                <a:cubicBezTo>
                  <a:pt x="7872" y="174"/>
                  <a:pt x="7464" y="0"/>
                  <a:pt x="7138" y="140"/>
                </a:cubicBezTo>
                <a:lnTo>
                  <a:pt x="5479" y="854"/>
                </a:lnTo>
                <a:cubicBezTo>
                  <a:pt x="5153" y="994"/>
                  <a:pt x="5000" y="1411"/>
                  <a:pt x="5110" y="1857"/>
                </a:cubicBezTo>
                <a:lnTo>
                  <a:pt x="5569" y="3714"/>
                </a:lnTo>
                <a:cubicBezTo>
                  <a:pt x="5641" y="4006"/>
                  <a:pt x="5538" y="4312"/>
                  <a:pt x="5311" y="4510"/>
                </a:cubicBezTo>
                <a:cubicBezTo>
                  <a:pt x="4968" y="4808"/>
                  <a:pt x="4648" y="5136"/>
                  <a:pt x="4354" y="5492"/>
                </a:cubicBezTo>
                <a:cubicBezTo>
                  <a:pt x="4163" y="5725"/>
                  <a:pt x="3861" y="5834"/>
                  <a:pt x="3568" y="5770"/>
                </a:cubicBezTo>
                <a:lnTo>
                  <a:pt x="1700" y="5365"/>
                </a:lnTo>
                <a:cubicBezTo>
                  <a:pt x="1253" y="5268"/>
                  <a:pt x="840" y="5433"/>
                  <a:pt x="709" y="5762"/>
                </a:cubicBezTo>
                <a:lnTo>
                  <a:pt x="41" y="7440"/>
                </a:lnTo>
                <a:cubicBezTo>
                  <a:pt x="-89" y="7770"/>
                  <a:pt x="97" y="8173"/>
                  <a:pt x="489" y="8410"/>
                </a:cubicBezTo>
                <a:lnTo>
                  <a:pt x="2124" y="9397"/>
                </a:lnTo>
                <a:cubicBezTo>
                  <a:pt x="2382" y="9552"/>
                  <a:pt x="2526" y="9840"/>
                  <a:pt x="2505" y="10139"/>
                </a:cubicBezTo>
                <a:cubicBezTo>
                  <a:pt x="2473" y="10599"/>
                  <a:pt x="2482" y="11058"/>
                  <a:pt x="2526" y="11510"/>
                </a:cubicBezTo>
                <a:cubicBezTo>
                  <a:pt x="2556" y="11811"/>
                  <a:pt x="2421" y="12103"/>
                  <a:pt x="2167" y="12267"/>
                </a:cubicBezTo>
                <a:lnTo>
                  <a:pt x="558" y="13301"/>
                </a:lnTo>
                <a:cubicBezTo>
                  <a:pt x="173" y="13549"/>
                  <a:pt x="-2" y="13957"/>
                  <a:pt x="138" y="14283"/>
                </a:cubicBezTo>
                <a:lnTo>
                  <a:pt x="853" y="15942"/>
                </a:lnTo>
                <a:cubicBezTo>
                  <a:pt x="993" y="16267"/>
                  <a:pt x="1410" y="16421"/>
                  <a:pt x="1856" y="16310"/>
                </a:cubicBezTo>
                <a:lnTo>
                  <a:pt x="3709" y="15853"/>
                </a:lnTo>
                <a:cubicBezTo>
                  <a:pt x="4002" y="15781"/>
                  <a:pt x="4308" y="15884"/>
                  <a:pt x="4505" y="16112"/>
                </a:cubicBezTo>
                <a:cubicBezTo>
                  <a:pt x="4804" y="16457"/>
                  <a:pt x="5133" y="16780"/>
                  <a:pt x="5490" y="17073"/>
                </a:cubicBezTo>
                <a:cubicBezTo>
                  <a:pt x="5721" y="17264"/>
                  <a:pt x="5832" y="17566"/>
                  <a:pt x="5768" y="17860"/>
                </a:cubicBezTo>
                <a:lnTo>
                  <a:pt x="5364" y="19721"/>
                </a:lnTo>
                <a:cubicBezTo>
                  <a:pt x="5267" y="20168"/>
                  <a:pt x="5432" y="20581"/>
                  <a:pt x="5761" y="20712"/>
                </a:cubicBezTo>
                <a:lnTo>
                  <a:pt x="7440" y="21380"/>
                </a:lnTo>
                <a:cubicBezTo>
                  <a:pt x="7770" y="21510"/>
                  <a:pt x="8173" y="21324"/>
                  <a:pt x="8410" y="20933"/>
                </a:cubicBezTo>
                <a:lnTo>
                  <a:pt x="9392" y="19307"/>
                </a:lnTo>
                <a:cubicBezTo>
                  <a:pt x="9547" y="19049"/>
                  <a:pt x="9835" y="18905"/>
                  <a:pt x="10136" y="18926"/>
                </a:cubicBezTo>
                <a:cubicBezTo>
                  <a:pt x="10600" y="18958"/>
                  <a:pt x="11062" y="18951"/>
                  <a:pt x="11518" y="18905"/>
                </a:cubicBezTo>
                <a:cubicBezTo>
                  <a:pt x="11818" y="18875"/>
                  <a:pt x="12111" y="19010"/>
                  <a:pt x="12274" y="19264"/>
                </a:cubicBezTo>
                <a:lnTo>
                  <a:pt x="13302" y="20862"/>
                </a:lnTo>
                <a:cubicBezTo>
                  <a:pt x="13550" y="21247"/>
                  <a:pt x="13958" y="21421"/>
                  <a:pt x="14284" y="21282"/>
                </a:cubicBezTo>
                <a:lnTo>
                  <a:pt x="15943" y="20567"/>
                </a:lnTo>
                <a:cubicBezTo>
                  <a:pt x="16269" y="20427"/>
                  <a:pt x="16422" y="20010"/>
                  <a:pt x="16311" y="19564"/>
                </a:cubicBezTo>
                <a:lnTo>
                  <a:pt x="15857" y="17724"/>
                </a:lnTo>
                <a:cubicBezTo>
                  <a:pt x="15785" y="17430"/>
                  <a:pt x="15888" y="17124"/>
                  <a:pt x="16116" y="16928"/>
                </a:cubicBezTo>
                <a:cubicBezTo>
                  <a:pt x="16464" y="16627"/>
                  <a:pt x="16789" y="16295"/>
                  <a:pt x="17086" y="15933"/>
                </a:cubicBezTo>
                <a:cubicBezTo>
                  <a:pt x="17277" y="15701"/>
                  <a:pt x="17579" y="15591"/>
                  <a:pt x="17872" y="15655"/>
                </a:cubicBezTo>
                <a:lnTo>
                  <a:pt x="19722" y="16057"/>
                </a:lnTo>
                <a:cubicBezTo>
                  <a:pt x="20169" y="16154"/>
                  <a:pt x="20582" y="15989"/>
                  <a:pt x="20713" y="15659"/>
                </a:cubicBezTo>
                <a:lnTo>
                  <a:pt x="21381" y="13981"/>
                </a:lnTo>
                <a:cubicBezTo>
                  <a:pt x="21511" y="13651"/>
                  <a:pt x="21325" y="13248"/>
                  <a:pt x="20933" y="13012"/>
                </a:cubicBezTo>
                <a:lnTo>
                  <a:pt x="19313" y="12034"/>
                </a:lnTo>
                <a:cubicBezTo>
                  <a:pt x="19055" y="11879"/>
                  <a:pt x="18911" y="11591"/>
                  <a:pt x="18932" y="11290"/>
                </a:cubicBezTo>
                <a:cubicBezTo>
                  <a:pt x="18964" y="10825"/>
                  <a:pt x="18956" y="10360"/>
                  <a:pt x="18910" y="9903"/>
                </a:cubicBezTo>
                <a:cubicBezTo>
                  <a:pt x="18879" y="9602"/>
                  <a:pt x="19015" y="9309"/>
                  <a:pt x="19269" y="9145"/>
                </a:cubicBezTo>
                <a:lnTo>
                  <a:pt x="20863" y="8119"/>
                </a:lnTo>
                <a:cubicBezTo>
                  <a:pt x="21248" y="7871"/>
                  <a:pt x="21422" y="7463"/>
                  <a:pt x="21283" y="7137"/>
                </a:cubicBezTo>
                <a:lnTo>
                  <a:pt x="20568" y="5478"/>
                </a:lnTo>
                <a:cubicBezTo>
                  <a:pt x="20428" y="5153"/>
                  <a:pt x="20011" y="4999"/>
                  <a:pt x="19565" y="5110"/>
                </a:cubicBezTo>
                <a:lnTo>
                  <a:pt x="17720" y="5566"/>
                </a:lnTo>
                <a:cubicBezTo>
                  <a:pt x="17428" y="5638"/>
                  <a:pt x="17122" y="5535"/>
                  <a:pt x="16924" y="5308"/>
                </a:cubicBezTo>
                <a:cubicBezTo>
                  <a:pt x="16623" y="4962"/>
                  <a:pt x="16292" y="4639"/>
                  <a:pt x="15932" y="4344"/>
                </a:cubicBezTo>
                <a:cubicBezTo>
                  <a:pt x="15699" y="4153"/>
                  <a:pt x="15589" y="3851"/>
                  <a:pt x="15652" y="3558"/>
                </a:cubicBezTo>
                <a:lnTo>
                  <a:pt x="16055" y="1702"/>
                </a:lnTo>
                <a:cubicBezTo>
                  <a:pt x="16152" y="1255"/>
                  <a:pt x="15987" y="842"/>
                  <a:pt x="15658" y="710"/>
                </a:cubicBezTo>
                <a:lnTo>
                  <a:pt x="13979" y="43"/>
                </a:lnTo>
                <a:cubicBezTo>
                  <a:pt x="13654" y="-90"/>
                  <a:pt x="13250" y="97"/>
                  <a:pt x="13014" y="489"/>
                </a:cubicBezTo>
                <a:close/>
                <a:moveTo>
                  <a:pt x="13467" y="4935"/>
                </a:moveTo>
                <a:cubicBezTo>
                  <a:pt x="16353" y="6302"/>
                  <a:pt x="17793" y="9645"/>
                  <a:pt x="16805" y="12681"/>
                </a:cubicBezTo>
                <a:cubicBezTo>
                  <a:pt x="15609" y="16353"/>
                  <a:pt x="11464" y="18139"/>
                  <a:pt x="7972" y="16486"/>
                </a:cubicBezTo>
                <a:cubicBezTo>
                  <a:pt x="5086" y="15119"/>
                  <a:pt x="3645" y="11776"/>
                  <a:pt x="4634" y="8741"/>
                </a:cubicBezTo>
                <a:cubicBezTo>
                  <a:pt x="5829" y="5068"/>
                  <a:pt x="9975" y="3282"/>
                  <a:pt x="13467" y="493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56" name="Shape">
            <a:extLst>
              <a:ext uri="{FF2B5EF4-FFF2-40B4-BE49-F238E27FC236}">
                <a16:creationId xmlns:a16="http://schemas.microsoft.com/office/drawing/2014/main" id="{721487A3-BAC6-46D4-8E47-A9D26A4FC8FD}"/>
              </a:ext>
            </a:extLst>
          </p:cNvPr>
          <p:cNvSpPr/>
          <p:nvPr/>
        </p:nvSpPr>
        <p:spPr>
          <a:xfrm>
            <a:off x="10999816" y="5968977"/>
            <a:ext cx="1681743" cy="16817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8" h="21538" extrusionOk="0">
                <a:moveTo>
                  <a:pt x="15876" y="2045"/>
                </a:moveTo>
                <a:lnTo>
                  <a:pt x="14494" y="3256"/>
                </a:lnTo>
                <a:cubicBezTo>
                  <a:pt x="14277" y="3447"/>
                  <a:pt x="13971" y="3495"/>
                  <a:pt x="13700" y="3388"/>
                </a:cubicBezTo>
                <a:cubicBezTo>
                  <a:pt x="13285" y="3224"/>
                  <a:pt x="12858" y="3097"/>
                  <a:pt x="12428" y="3007"/>
                </a:cubicBezTo>
                <a:cubicBezTo>
                  <a:pt x="12142" y="2947"/>
                  <a:pt x="11913" y="2738"/>
                  <a:pt x="11838" y="2455"/>
                </a:cubicBezTo>
                <a:lnTo>
                  <a:pt x="11358" y="677"/>
                </a:lnTo>
                <a:cubicBezTo>
                  <a:pt x="11242" y="250"/>
                  <a:pt x="10918" y="-31"/>
                  <a:pt x="10578" y="2"/>
                </a:cubicBezTo>
                <a:lnTo>
                  <a:pt x="8844" y="175"/>
                </a:lnTo>
                <a:cubicBezTo>
                  <a:pt x="8504" y="208"/>
                  <a:pt x="8240" y="548"/>
                  <a:pt x="8211" y="988"/>
                </a:cubicBezTo>
                <a:lnTo>
                  <a:pt x="8089" y="2830"/>
                </a:lnTo>
                <a:cubicBezTo>
                  <a:pt x="8071" y="3121"/>
                  <a:pt x="7887" y="3372"/>
                  <a:pt x="7619" y="3485"/>
                </a:cubicBezTo>
                <a:cubicBezTo>
                  <a:pt x="7216" y="3659"/>
                  <a:pt x="6826" y="3867"/>
                  <a:pt x="6451" y="4108"/>
                </a:cubicBezTo>
                <a:cubicBezTo>
                  <a:pt x="6207" y="4265"/>
                  <a:pt x="5898" y="4278"/>
                  <a:pt x="5647" y="4134"/>
                </a:cubicBezTo>
                <a:lnTo>
                  <a:pt x="4047" y="3216"/>
                </a:lnTo>
                <a:cubicBezTo>
                  <a:pt x="3664" y="2995"/>
                  <a:pt x="3236" y="3027"/>
                  <a:pt x="3020" y="3291"/>
                </a:cubicBezTo>
                <a:lnTo>
                  <a:pt x="1916" y="4640"/>
                </a:lnTo>
                <a:cubicBezTo>
                  <a:pt x="1700" y="4904"/>
                  <a:pt x="1752" y="5329"/>
                  <a:pt x="2045" y="5662"/>
                </a:cubicBezTo>
                <a:lnTo>
                  <a:pt x="3259" y="7049"/>
                </a:lnTo>
                <a:cubicBezTo>
                  <a:pt x="3450" y="7268"/>
                  <a:pt x="3499" y="7574"/>
                  <a:pt x="3392" y="7843"/>
                </a:cubicBezTo>
                <a:cubicBezTo>
                  <a:pt x="3228" y="8256"/>
                  <a:pt x="3101" y="8681"/>
                  <a:pt x="3010" y="9110"/>
                </a:cubicBezTo>
                <a:cubicBezTo>
                  <a:pt x="2950" y="9394"/>
                  <a:pt x="2739" y="9623"/>
                  <a:pt x="2458" y="9700"/>
                </a:cubicBezTo>
                <a:lnTo>
                  <a:pt x="677" y="10180"/>
                </a:lnTo>
                <a:cubicBezTo>
                  <a:pt x="250" y="10296"/>
                  <a:pt x="-31" y="10620"/>
                  <a:pt x="2" y="10960"/>
                </a:cubicBezTo>
                <a:lnTo>
                  <a:pt x="175" y="12694"/>
                </a:lnTo>
                <a:cubicBezTo>
                  <a:pt x="208" y="13034"/>
                  <a:pt x="548" y="13298"/>
                  <a:pt x="988" y="13327"/>
                </a:cubicBezTo>
                <a:lnTo>
                  <a:pt x="2826" y="13449"/>
                </a:lnTo>
                <a:cubicBezTo>
                  <a:pt x="3117" y="13467"/>
                  <a:pt x="3368" y="13653"/>
                  <a:pt x="3484" y="13921"/>
                </a:cubicBezTo>
                <a:cubicBezTo>
                  <a:pt x="3658" y="14325"/>
                  <a:pt x="3865" y="14719"/>
                  <a:pt x="4108" y="15093"/>
                </a:cubicBezTo>
                <a:cubicBezTo>
                  <a:pt x="4265" y="15338"/>
                  <a:pt x="4278" y="15647"/>
                  <a:pt x="4133" y="15898"/>
                </a:cubicBezTo>
                <a:lnTo>
                  <a:pt x="3216" y="17491"/>
                </a:lnTo>
                <a:cubicBezTo>
                  <a:pt x="2995" y="17874"/>
                  <a:pt x="3027" y="18302"/>
                  <a:pt x="3291" y="18518"/>
                </a:cubicBezTo>
                <a:lnTo>
                  <a:pt x="4640" y="19622"/>
                </a:lnTo>
                <a:cubicBezTo>
                  <a:pt x="4904" y="19838"/>
                  <a:pt x="5329" y="19786"/>
                  <a:pt x="5662" y="19493"/>
                </a:cubicBezTo>
                <a:lnTo>
                  <a:pt x="7040" y="18285"/>
                </a:lnTo>
                <a:cubicBezTo>
                  <a:pt x="7259" y="18094"/>
                  <a:pt x="7565" y="18046"/>
                  <a:pt x="7835" y="18153"/>
                </a:cubicBezTo>
                <a:cubicBezTo>
                  <a:pt x="8251" y="18319"/>
                  <a:pt x="8680" y="18447"/>
                  <a:pt x="9113" y="18539"/>
                </a:cubicBezTo>
                <a:cubicBezTo>
                  <a:pt x="9397" y="18600"/>
                  <a:pt x="9626" y="18810"/>
                  <a:pt x="9703" y="19091"/>
                </a:cubicBezTo>
                <a:lnTo>
                  <a:pt x="10180" y="20861"/>
                </a:lnTo>
                <a:cubicBezTo>
                  <a:pt x="10296" y="21288"/>
                  <a:pt x="10620" y="21569"/>
                  <a:pt x="10960" y="21536"/>
                </a:cubicBezTo>
                <a:lnTo>
                  <a:pt x="12694" y="21363"/>
                </a:lnTo>
                <a:cubicBezTo>
                  <a:pt x="13034" y="21330"/>
                  <a:pt x="13298" y="20990"/>
                  <a:pt x="13327" y="20550"/>
                </a:cubicBezTo>
                <a:lnTo>
                  <a:pt x="13447" y="18725"/>
                </a:lnTo>
                <a:cubicBezTo>
                  <a:pt x="13466" y="18434"/>
                  <a:pt x="13651" y="18183"/>
                  <a:pt x="13919" y="18068"/>
                </a:cubicBezTo>
                <a:cubicBezTo>
                  <a:pt x="14327" y="17892"/>
                  <a:pt x="14724" y="17683"/>
                  <a:pt x="15102" y="17437"/>
                </a:cubicBezTo>
                <a:cubicBezTo>
                  <a:pt x="15346" y="17280"/>
                  <a:pt x="15655" y="17266"/>
                  <a:pt x="15906" y="17410"/>
                </a:cubicBezTo>
                <a:lnTo>
                  <a:pt x="17489" y="18320"/>
                </a:lnTo>
                <a:cubicBezTo>
                  <a:pt x="17872" y="18541"/>
                  <a:pt x="18300" y="18509"/>
                  <a:pt x="18516" y="18245"/>
                </a:cubicBezTo>
                <a:lnTo>
                  <a:pt x="19620" y="16897"/>
                </a:lnTo>
                <a:cubicBezTo>
                  <a:pt x="19836" y="16632"/>
                  <a:pt x="19784" y="16207"/>
                  <a:pt x="19491" y="15875"/>
                </a:cubicBezTo>
                <a:lnTo>
                  <a:pt x="18289" y="14501"/>
                </a:lnTo>
                <a:cubicBezTo>
                  <a:pt x="18098" y="14282"/>
                  <a:pt x="18049" y="13976"/>
                  <a:pt x="18156" y="13707"/>
                </a:cubicBezTo>
                <a:cubicBezTo>
                  <a:pt x="18322" y="13288"/>
                  <a:pt x="18451" y="12858"/>
                  <a:pt x="18543" y="12423"/>
                </a:cubicBezTo>
                <a:cubicBezTo>
                  <a:pt x="18603" y="12137"/>
                  <a:pt x="18812" y="11908"/>
                  <a:pt x="19095" y="11833"/>
                </a:cubicBezTo>
                <a:lnTo>
                  <a:pt x="20861" y="11356"/>
                </a:lnTo>
                <a:cubicBezTo>
                  <a:pt x="21288" y="11241"/>
                  <a:pt x="21569" y="10916"/>
                  <a:pt x="21536" y="10577"/>
                </a:cubicBezTo>
                <a:lnTo>
                  <a:pt x="21363" y="8842"/>
                </a:lnTo>
                <a:cubicBezTo>
                  <a:pt x="21330" y="8502"/>
                  <a:pt x="20990" y="8238"/>
                  <a:pt x="20550" y="8210"/>
                </a:cubicBezTo>
                <a:lnTo>
                  <a:pt x="18720" y="8089"/>
                </a:lnTo>
                <a:cubicBezTo>
                  <a:pt x="18429" y="8071"/>
                  <a:pt x="18178" y="7887"/>
                  <a:pt x="18064" y="7619"/>
                </a:cubicBezTo>
                <a:cubicBezTo>
                  <a:pt x="17889" y="7213"/>
                  <a:pt x="17680" y="6818"/>
                  <a:pt x="17435" y="6441"/>
                </a:cubicBezTo>
                <a:cubicBezTo>
                  <a:pt x="17276" y="6197"/>
                  <a:pt x="17263" y="5888"/>
                  <a:pt x="17409" y="5635"/>
                </a:cubicBezTo>
                <a:lnTo>
                  <a:pt x="18322" y="4046"/>
                </a:lnTo>
                <a:cubicBezTo>
                  <a:pt x="18543" y="3663"/>
                  <a:pt x="18511" y="3234"/>
                  <a:pt x="18247" y="3019"/>
                </a:cubicBezTo>
                <a:lnTo>
                  <a:pt x="16898" y="1915"/>
                </a:lnTo>
                <a:cubicBezTo>
                  <a:pt x="16634" y="1700"/>
                  <a:pt x="16209" y="1754"/>
                  <a:pt x="15876" y="2045"/>
                </a:cubicBezTo>
                <a:close/>
                <a:moveTo>
                  <a:pt x="14991" y="6267"/>
                </a:moveTo>
                <a:cubicBezTo>
                  <a:pt x="17245" y="8368"/>
                  <a:pt x="17591" y="11865"/>
                  <a:pt x="15794" y="14367"/>
                </a:cubicBezTo>
                <a:cubicBezTo>
                  <a:pt x="13620" y="17395"/>
                  <a:pt x="9285" y="17825"/>
                  <a:pt x="6558" y="15282"/>
                </a:cubicBezTo>
                <a:cubicBezTo>
                  <a:pt x="4305" y="13181"/>
                  <a:pt x="3959" y="9685"/>
                  <a:pt x="5755" y="7182"/>
                </a:cubicBezTo>
                <a:cubicBezTo>
                  <a:pt x="7930" y="4155"/>
                  <a:pt x="12265" y="3725"/>
                  <a:pt x="14991" y="626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57" name="Shape">
            <a:extLst>
              <a:ext uri="{FF2B5EF4-FFF2-40B4-BE49-F238E27FC236}">
                <a16:creationId xmlns:a16="http://schemas.microsoft.com/office/drawing/2014/main" id="{56D68D60-F042-402C-BE61-7BCCF1CE6A91}"/>
              </a:ext>
            </a:extLst>
          </p:cNvPr>
          <p:cNvSpPr/>
          <p:nvPr/>
        </p:nvSpPr>
        <p:spPr>
          <a:xfrm>
            <a:off x="5200383" y="5485691"/>
            <a:ext cx="1020411" cy="1019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04" h="19002" extrusionOk="0">
                <a:moveTo>
                  <a:pt x="5746" y="781"/>
                </a:moveTo>
                <a:cubicBezTo>
                  <a:pt x="10565" y="-1299"/>
                  <a:pt x="16153" y="919"/>
                  <a:pt x="18228" y="5736"/>
                </a:cubicBezTo>
                <a:cubicBezTo>
                  <a:pt x="20302" y="10552"/>
                  <a:pt x="18077" y="16142"/>
                  <a:pt x="13258" y="18221"/>
                </a:cubicBezTo>
                <a:cubicBezTo>
                  <a:pt x="8439" y="20301"/>
                  <a:pt x="2851" y="18083"/>
                  <a:pt x="776" y="13266"/>
                </a:cubicBezTo>
                <a:cubicBezTo>
                  <a:pt x="-1298" y="8450"/>
                  <a:pt x="927" y="2860"/>
                  <a:pt x="5746" y="781"/>
                </a:cubicBez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58" name="Shape">
            <a:extLst>
              <a:ext uri="{FF2B5EF4-FFF2-40B4-BE49-F238E27FC236}">
                <a16:creationId xmlns:a16="http://schemas.microsoft.com/office/drawing/2014/main" id="{78EF8BCD-DA66-4D3A-9C7F-A6D441BEC439}"/>
              </a:ext>
            </a:extLst>
          </p:cNvPr>
          <p:cNvSpPr/>
          <p:nvPr/>
        </p:nvSpPr>
        <p:spPr>
          <a:xfrm>
            <a:off x="6611056" y="3722347"/>
            <a:ext cx="1368082" cy="1368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4" h="19674" extrusionOk="0">
                <a:moveTo>
                  <a:pt x="2886" y="2886"/>
                </a:moveTo>
                <a:cubicBezTo>
                  <a:pt x="6731" y="-958"/>
                  <a:pt x="12960" y="-963"/>
                  <a:pt x="16798" y="2876"/>
                </a:cubicBezTo>
                <a:cubicBezTo>
                  <a:pt x="20637" y="6714"/>
                  <a:pt x="20632" y="12943"/>
                  <a:pt x="16788" y="16788"/>
                </a:cubicBezTo>
                <a:cubicBezTo>
                  <a:pt x="12943" y="20632"/>
                  <a:pt x="6714" y="20637"/>
                  <a:pt x="2876" y="16798"/>
                </a:cubicBezTo>
                <a:cubicBezTo>
                  <a:pt x="-963" y="12960"/>
                  <a:pt x="-958" y="6731"/>
                  <a:pt x="2886" y="2886"/>
                </a:cubicBez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59" name="Shape">
            <a:extLst>
              <a:ext uri="{FF2B5EF4-FFF2-40B4-BE49-F238E27FC236}">
                <a16:creationId xmlns:a16="http://schemas.microsoft.com/office/drawing/2014/main" id="{95F02754-A9EA-42C8-B5D4-84E576BABF94}"/>
              </a:ext>
            </a:extLst>
          </p:cNvPr>
          <p:cNvSpPr/>
          <p:nvPr/>
        </p:nvSpPr>
        <p:spPr>
          <a:xfrm>
            <a:off x="7930294" y="5733863"/>
            <a:ext cx="1362593" cy="1362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4" h="19674" extrusionOk="0">
                <a:moveTo>
                  <a:pt x="2886" y="2886"/>
                </a:moveTo>
                <a:cubicBezTo>
                  <a:pt x="6731" y="-958"/>
                  <a:pt x="12960" y="-963"/>
                  <a:pt x="16798" y="2876"/>
                </a:cubicBezTo>
                <a:cubicBezTo>
                  <a:pt x="20637" y="6714"/>
                  <a:pt x="20632" y="12943"/>
                  <a:pt x="16788" y="16788"/>
                </a:cubicBezTo>
                <a:cubicBezTo>
                  <a:pt x="12943" y="20632"/>
                  <a:pt x="6714" y="20637"/>
                  <a:pt x="2876" y="16798"/>
                </a:cubicBezTo>
                <a:cubicBezTo>
                  <a:pt x="-963" y="12960"/>
                  <a:pt x="-958" y="6731"/>
                  <a:pt x="2886" y="2886"/>
                </a:cubicBez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60" name="Shape">
            <a:extLst>
              <a:ext uri="{FF2B5EF4-FFF2-40B4-BE49-F238E27FC236}">
                <a16:creationId xmlns:a16="http://schemas.microsoft.com/office/drawing/2014/main" id="{92E15F96-4FDE-4513-9268-210B7557C854}"/>
              </a:ext>
            </a:extLst>
          </p:cNvPr>
          <p:cNvSpPr/>
          <p:nvPr/>
        </p:nvSpPr>
        <p:spPr>
          <a:xfrm>
            <a:off x="10098543" y="5106898"/>
            <a:ext cx="1020411" cy="1019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04" h="19002" extrusionOk="0">
                <a:moveTo>
                  <a:pt x="5746" y="781"/>
                </a:moveTo>
                <a:cubicBezTo>
                  <a:pt x="10565" y="-1299"/>
                  <a:pt x="16153" y="919"/>
                  <a:pt x="18228" y="5736"/>
                </a:cubicBezTo>
                <a:cubicBezTo>
                  <a:pt x="20302" y="10552"/>
                  <a:pt x="18077" y="16142"/>
                  <a:pt x="13258" y="18221"/>
                </a:cubicBezTo>
                <a:cubicBezTo>
                  <a:pt x="8439" y="20301"/>
                  <a:pt x="2851" y="18083"/>
                  <a:pt x="776" y="13266"/>
                </a:cubicBezTo>
                <a:cubicBezTo>
                  <a:pt x="-1298" y="8450"/>
                  <a:pt x="927" y="2860"/>
                  <a:pt x="5746" y="781"/>
                </a:cubicBez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61" name="Shape">
            <a:extLst>
              <a:ext uri="{FF2B5EF4-FFF2-40B4-BE49-F238E27FC236}">
                <a16:creationId xmlns:a16="http://schemas.microsoft.com/office/drawing/2014/main" id="{DC8C9D5D-1876-4574-8D71-EB83539DAB28}"/>
              </a:ext>
            </a:extLst>
          </p:cNvPr>
          <p:cNvSpPr/>
          <p:nvPr/>
        </p:nvSpPr>
        <p:spPr>
          <a:xfrm>
            <a:off x="11443916" y="6413073"/>
            <a:ext cx="786614" cy="785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82" h="20579" extrusionOk="0">
                <a:moveTo>
                  <a:pt x="9277" y="51"/>
                </a:moveTo>
                <a:cubicBezTo>
                  <a:pt x="14932" y="-511"/>
                  <a:pt x="19971" y="3617"/>
                  <a:pt x="20531" y="9272"/>
                </a:cubicBezTo>
                <a:cubicBezTo>
                  <a:pt x="21091" y="14926"/>
                  <a:pt x="16960" y="19965"/>
                  <a:pt x="11305" y="20527"/>
                </a:cubicBezTo>
                <a:cubicBezTo>
                  <a:pt x="5650" y="21089"/>
                  <a:pt x="611" y="16961"/>
                  <a:pt x="51" y="11306"/>
                </a:cubicBezTo>
                <a:cubicBezTo>
                  <a:pt x="-509" y="5652"/>
                  <a:pt x="3622" y="613"/>
                  <a:pt x="9277" y="51"/>
                </a:cubicBez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64" name="Graphic 60" descr="Puzzle">
            <a:extLst>
              <a:ext uri="{FF2B5EF4-FFF2-40B4-BE49-F238E27FC236}">
                <a16:creationId xmlns:a16="http://schemas.microsoft.com/office/drawing/2014/main" id="{EBD64747-8EE0-4E14-B1D3-A30F255DC3D3}"/>
              </a:ext>
            </a:extLst>
          </p:cNvPr>
          <p:cNvSpPr/>
          <p:nvPr/>
        </p:nvSpPr>
        <p:spPr>
          <a:xfrm>
            <a:off x="10260879" y="5283879"/>
            <a:ext cx="676750" cy="676750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solidFill>
            <a:srgbClr val="000000">
              <a:alpha val="66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Roboto" panose="02010600030101010101" charset="0"/>
              <a:ea typeface="Roboto" panose="02010600030101010101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51683AF-BEC1-4750-B354-C88572CD8EE1}"/>
              </a:ext>
            </a:extLst>
          </p:cNvPr>
          <p:cNvGrpSpPr/>
          <p:nvPr/>
        </p:nvGrpSpPr>
        <p:grpSpPr>
          <a:xfrm>
            <a:off x="10668000" y="7787958"/>
            <a:ext cx="4174511" cy="1874928"/>
            <a:chOff x="8903676" y="2701023"/>
            <a:chExt cx="2944381" cy="187492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95C0368-43A4-4B44-A64C-767783891A81}"/>
                </a:ext>
              </a:extLst>
            </p:cNvPr>
            <p:cNvSpPr txBox="1"/>
            <p:nvPr/>
          </p:nvSpPr>
          <p:spPr>
            <a:xfrm>
              <a:off x="8903676" y="2701023"/>
              <a:ext cx="2944381" cy="707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>
                  <a:solidFill>
                    <a:srgbClr val="FE8F2C"/>
                  </a:solidFill>
                  <a:latin typeface="Roboto" panose="02010600030101010101" charset="0"/>
                  <a:ea typeface="Roboto" panose="02010600030101010101" charset="0"/>
                </a:rPr>
                <a:t>Comparaison des distributions avant/après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6E307B-EC51-4C9D-B8F9-2F3A03322E9E}"/>
                </a:ext>
              </a:extLst>
            </p:cNvPr>
            <p:cNvSpPr txBox="1"/>
            <p:nvPr/>
          </p:nvSpPr>
          <p:spPr>
            <a:xfrm>
              <a:off x="8921977" y="3406400"/>
              <a:ext cx="2926080" cy="11695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Changements sur les fréquences relatives des modalités des variables qualitatives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Changements sur la distribution des variables quantitatives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D2AEFCB-5CF3-4B76-B79D-E06DD71AC6B9}"/>
              </a:ext>
            </a:extLst>
          </p:cNvPr>
          <p:cNvGrpSpPr/>
          <p:nvPr/>
        </p:nvGrpSpPr>
        <p:grpSpPr>
          <a:xfrm>
            <a:off x="1505890" y="7199607"/>
            <a:ext cx="4032518" cy="1567152"/>
            <a:chOff x="332936" y="4713893"/>
            <a:chExt cx="2926081" cy="156715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EE3B8B8-6D0E-4FDD-A8F2-5B013EC2920C}"/>
                </a:ext>
              </a:extLst>
            </p:cNvPr>
            <p:cNvSpPr txBox="1"/>
            <p:nvPr/>
          </p:nvSpPr>
          <p:spPr>
            <a:xfrm>
              <a:off x="332936" y="4713893"/>
              <a:ext cx="2926080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noProof="1">
                  <a:solidFill>
                    <a:srgbClr val="407FC9"/>
                  </a:solidFill>
                  <a:latin typeface="Roboto" panose="02010600030101010101" charset="0"/>
                  <a:ea typeface="Roboto" panose="02010600030101010101" charset="0"/>
                </a:rPr>
                <a:t>Détection des valeurs manquantes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E81F140-F75A-44F9-9FDC-F828E4007C44}"/>
                </a:ext>
              </a:extLst>
            </p:cNvPr>
            <p:cNvSpPr txBox="1"/>
            <p:nvPr/>
          </p:nvSpPr>
          <p:spPr>
            <a:xfrm>
              <a:off x="498675" y="5111494"/>
              <a:ext cx="2760342" cy="11695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Identification des variables présentant des valeurs manquantes.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Décision sur le traitement adapté selon la part représentée par les valeurs manquantes.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70EE54D-BE0D-4405-9F00-50DA70650650}"/>
              </a:ext>
            </a:extLst>
          </p:cNvPr>
          <p:cNvGrpSpPr/>
          <p:nvPr/>
        </p:nvGrpSpPr>
        <p:grpSpPr>
          <a:xfrm>
            <a:off x="9358342" y="2868309"/>
            <a:ext cx="3943253" cy="1136265"/>
            <a:chOff x="8921977" y="1303705"/>
            <a:chExt cx="2926080" cy="113626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6332E7-A307-4A86-BACD-7454B10DDCD9}"/>
                </a:ext>
              </a:extLst>
            </p:cNvPr>
            <p:cNvSpPr txBox="1"/>
            <p:nvPr/>
          </p:nvSpPr>
          <p:spPr>
            <a:xfrm>
              <a:off x="8921977" y="1303705"/>
              <a:ext cx="2926080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>
                  <a:solidFill>
                    <a:srgbClr val="329EBA"/>
                  </a:solidFill>
                  <a:latin typeface="Roboto" panose="02010600030101010101" charset="0"/>
                  <a:ea typeface="Roboto" panose="02010600030101010101" charset="0"/>
                </a:rPr>
                <a:t>Variables à fort ratio de NA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3E23F12-5883-497B-84A1-75EE5345F981}"/>
                </a:ext>
              </a:extLst>
            </p:cNvPr>
            <p:cNvSpPr txBox="1"/>
            <p:nvPr/>
          </p:nvSpPr>
          <p:spPr>
            <a:xfrm>
              <a:off x="8921977" y="1701306"/>
              <a:ext cx="2926080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2 variables qualitatives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Remplacement des NA par une nouvelle modalité spéciale (-999)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86A248F-64EE-4451-8264-C7757DC00D18}"/>
              </a:ext>
            </a:extLst>
          </p:cNvPr>
          <p:cNvGrpSpPr/>
          <p:nvPr/>
        </p:nvGrpSpPr>
        <p:grpSpPr>
          <a:xfrm>
            <a:off x="2209800" y="2448722"/>
            <a:ext cx="3828897" cy="1782596"/>
            <a:chOff x="332936" y="1303705"/>
            <a:chExt cx="2926081" cy="178259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52CDBC-A183-4414-A9B3-152489E03477}"/>
                </a:ext>
              </a:extLst>
            </p:cNvPr>
            <p:cNvSpPr txBox="1"/>
            <p:nvPr/>
          </p:nvSpPr>
          <p:spPr>
            <a:xfrm>
              <a:off x="332936" y="1303705"/>
              <a:ext cx="2926080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noProof="1">
                  <a:solidFill>
                    <a:srgbClr val="DA423F"/>
                  </a:solidFill>
                  <a:latin typeface="Roboto" panose="02010600030101010101" charset="0"/>
                  <a:ea typeface="Roboto" panose="02010600030101010101" charset="0"/>
                </a:rPr>
                <a:t>Pertinence des transformations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ADB7421-FFE6-4406-B842-BF61A37E8A2B}"/>
                </a:ext>
              </a:extLst>
            </p:cNvPr>
            <p:cNvSpPr txBox="1"/>
            <p:nvPr/>
          </p:nvSpPr>
          <p:spPr>
            <a:xfrm>
              <a:off x="721717" y="1701306"/>
              <a:ext cx="2537300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Construire une variable dichotomique indiquant si la valeur est manquante ?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Considérer les valeurs manquantes comme une modalité de la variable ?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Remplacer par une médiane ?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Imputation sophistiquée ?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7790FB6-EF51-4EE3-A23B-5A35859946DE}"/>
              </a:ext>
            </a:extLst>
          </p:cNvPr>
          <p:cNvGrpSpPr/>
          <p:nvPr/>
        </p:nvGrpSpPr>
        <p:grpSpPr>
          <a:xfrm>
            <a:off x="11959986" y="4590225"/>
            <a:ext cx="3071859" cy="1351708"/>
            <a:chOff x="8921977" y="1303705"/>
            <a:chExt cx="2926080" cy="135170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71862A1-8FB6-4625-870C-395E54F7894A}"/>
                </a:ext>
              </a:extLst>
            </p:cNvPr>
            <p:cNvSpPr txBox="1"/>
            <p:nvPr/>
          </p:nvSpPr>
          <p:spPr>
            <a:xfrm>
              <a:off x="8921977" y="1303705"/>
              <a:ext cx="2926080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>
                  <a:solidFill>
                    <a:srgbClr val="9BC24B"/>
                  </a:solidFill>
                  <a:latin typeface="Roboto" panose="02010600030101010101" charset="0"/>
                  <a:ea typeface="Roboto" panose="02010600030101010101" charset="0"/>
                </a:rPr>
                <a:t>Imputation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81C7D22-06F7-4F5F-8C08-4C50122DCCDB}"/>
                </a:ext>
              </a:extLst>
            </p:cNvPr>
            <p:cNvSpPr txBox="1"/>
            <p:nvPr/>
          </p:nvSpPr>
          <p:spPr>
            <a:xfrm>
              <a:off x="8921977" y="1701306"/>
              <a:ext cx="2926080" cy="9541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Variables à faible taux de NA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Imputation par forêt aléatoire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Apprentissage sur la base train</a:t>
              </a:r>
            </a:p>
          </p:txBody>
        </p:sp>
      </p:grpSp>
      <p:sp>
        <p:nvSpPr>
          <p:cNvPr id="84" name="Graphic 60" descr="Puzzle">
            <a:extLst>
              <a:ext uri="{FF2B5EF4-FFF2-40B4-BE49-F238E27FC236}">
                <a16:creationId xmlns:a16="http://schemas.microsoft.com/office/drawing/2014/main" id="{91BD1EEB-1F88-4FA6-836D-61E6A38821DF}"/>
              </a:ext>
            </a:extLst>
          </p:cNvPr>
          <p:cNvSpPr>
            <a:spLocks noChangeAspect="1"/>
          </p:cNvSpPr>
          <p:nvPr/>
        </p:nvSpPr>
        <p:spPr>
          <a:xfrm>
            <a:off x="13303271" y="4495891"/>
            <a:ext cx="457200" cy="457200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solidFill>
            <a:srgbClr val="9BC24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87" name="Shape">
            <a:extLst>
              <a:ext uri="{FF2B5EF4-FFF2-40B4-BE49-F238E27FC236}">
                <a16:creationId xmlns:a16="http://schemas.microsoft.com/office/drawing/2014/main" id="{D0CA80EE-4B0E-49E8-9A1A-F3FE98177FD7}"/>
              </a:ext>
            </a:extLst>
          </p:cNvPr>
          <p:cNvSpPr/>
          <p:nvPr/>
        </p:nvSpPr>
        <p:spPr>
          <a:xfrm rot="16200000">
            <a:off x="3873435" y="5124015"/>
            <a:ext cx="293316" cy="17917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147"/>
              <a:gd name="connsiteY0" fmla="*/ 0 h 10000"/>
              <a:gd name="connsiteX1" fmla="*/ 10000 w 10147"/>
              <a:gd name="connsiteY1" fmla="*/ 0 h 10000"/>
              <a:gd name="connsiteX2" fmla="*/ 10147 w 10147"/>
              <a:gd name="connsiteY2" fmla="*/ 9254 h 10000"/>
              <a:gd name="connsiteX3" fmla="*/ 5000 w 10147"/>
              <a:gd name="connsiteY3" fmla="*/ 10000 h 10000"/>
              <a:gd name="connsiteX4" fmla="*/ 0 w 10147"/>
              <a:gd name="connsiteY4" fmla="*/ 8000 h 10000"/>
              <a:gd name="connsiteX5" fmla="*/ 0 w 10147"/>
              <a:gd name="connsiteY5" fmla="*/ 0 h 10000"/>
              <a:gd name="connsiteX0" fmla="*/ 0 w 10147"/>
              <a:gd name="connsiteY0" fmla="*/ 0 h 10000"/>
              <a:gd name="connsiteX1" fmla="*/ 10000 w 10147"/>
              <a:gd name="connsiteY1" fmla="*/ 0 h 10000"/>
              <a:gd name="connsiteX2" fmla="*/ 10147 w 10147"/>
              <a:gd name="connsiteY2" fmla="*/ 9254 h 10000"/>
              <a:gd name="connsiteX3" fmla="*/ 5000 w 10147"/>
              <a:gd name="connsiteY3" fmla="*/ 10000 h 10000"/>
              <a:gd name="connsiteX4" fmla="*/ 0 w 10147"/>
              <a:gd name="connsiteY4" fmla="*/ 9227 h 10000"/>
              <a:gd name="connsiteX5" fmla="*/ 0 w 10147"/>
              <a:gd name="connsiteY5" fmla="*/ 0 h 10000"/>
              <a:gd name="connsiteX0" fmla="*/ 0 w 10147"/>
              <a:gd name="connsiteY0" fmla="*/ 0 h 9364"/>
              <a:gd name="connsiteX1" fmla="*/ 10000 w 10147"/>
              <a:gd name="connsiteY1" fmla="*/ 0 h 9364"/>
              <a:gd name="connsiteX2" fmla="*/ 10147 w 10147"/>
              <a:gd name="connsiteY2" fmla="*/ 9254 h 9364"/>
              <a:gd name="connsiteX3" fmla="*/ 5293 w 10147"/>
              <a:gd name="connsiteY3" fmla="*/ 9364 h 9364"/>
              <a:gd name="connsiteX4" fmla="*/ 0 w 10147"/>
              <a:gd name="connsiteY4" fmla="*/ 9227 h 9364"/>
              <a:gd name="connsiteX5" fmla="*/ 0 w 10147"/>
              <a:gd name="connsiteY5" fmla="*/ 0 h 9364"/>
              <a:gd name="connsiteX0" fmla="*/ 0 w 10000"/>
              <a:gd name="connsiteY0" fmla="*/ 0 h 10524"/>
              <a:gd name="connsiteX1" fmla="*/ 9855 w 10000"/>
              <a:gd name="connsiteY1" fmla="*/ 0 h 10524"/>
              <a:gd name="connsiteX2" fmla="*/ 10000 w 10000"/>
              <a:gd name="connsiteY2" fmla="*/ 9883 h 10524"/>
              <a:gd name="connsiteX3" fmla="*/ 5216 w 10000"/>
              <a:gd name="connsiteY3" fmla="*/ 10524 h 10524"/>
              <a:gd name="connsiteX4" fmla="*/ 0 w 10000"/>
              <a:gd name="connsiteY4" fmla="*/ 9854 h 10524"/>
              <a:gd name="connsiteX5" fmla="*/ 0 w 10000"/>
              <a:gd name="connsiteY5" fmla="*/ 0 h 1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524">
                <a:moveTo>
                  <a:pt x="0" y="0"/>
                </a:moveTo>
                <a:lnTo>
                  <a:pt x="9855" y="0"/>
                </a:lnTo>
                <a:cubicBezTo>
                  <a:pt x="9903" y="3294"/>
                  <a:pt x="9952" y="6589"/>
                  <a:pt x="10000" y="9883"/>
                </a:cubicBezTo>
                <a:lnTo>
                  <a:pt x="5216" y="10524"/>
                </a:lnTo>
                <a:lnTo>
                  <a:pt x="0" y="985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88" name="Shape">
            <a:extLst>
              <a:ext uri="{FF2B5EF4-FFF2-40B4-BE49-F238E27FC236}">
                <a16:creationId xmlns:a16="http://schemas.microsoft.com/office/drawing/2014/main" id="{93365628-0A8C-4328-90A6-070D4BA5D1BF}"/>
              </a:ext>
            </a:extLst>
          </p:cNvPr>
          <p:cNvSpPr/>
          <p:nvPr/>
        </p:nvSpPr>
        <p:spPr>
          <a:xfrm rot="5400000">
            <a:off x="13195879" y="6151703"/>
            <a:ext cx="293316" cy="17917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147"/>
              <a:gd name="connsiteY0" fmla="*/ 0 h 10000"/>
              <a:gd name="connsiteX1" fmla="*/ 10000 w 10147"/>
              <a:gd name="connsiteY1" fmla="*/ 0 h 10000"/>
              <a:gd name="connsiteX2" fmla="*/ 10147 w 10147"/>
              <a:gd name="connsiteY2" fmla="*/ 9254 h 10000"/>
              <a:gd name="connsiteX3" fmla="*/ 5000 w 10147"/>
              <a:gd name="connsiteY3" fmla="*/ 10000 h 10000"/>
              <a:gd name="connsiteX4" fmla="*/ 0 w 10147"/>
              <a:gd name="connsiteY4" fmla="*/ 8000 h 10000"/>
              <a:gd name="connsiteX5" fmla="*/ 0 w 10147"/>
              <a:gd name="connsiteY5" fmla="*/ 0 h 10000"/>
              <a:gd name="connsiteX0" fmla="*/ 0 w 10147"/>
              <a:gd name="connsiteY0" fmla="*/ 0 h 10000"/>
              <a:gd name="connsiteX1" fmla="*/ 10000 w 10147"/>
              <a:gd name="connsiteY1" fmla="*/ 0 h 10000"/>
              <a:gd name="connsiteX2" fmla="*/ 10147 w 10147"/>
              <a:gd name="connsiteY2" fmla="*/ 9254 h 10000"/>
              <a:gd name="connsiteX3" fmla="*/ 5000 w 10147"/>
              <a:gd name="connsiteY3" fmla="*/ 10000 h 10000"/>
              <a:gd name="connsiteX4" fmla="*/ 0 w 10147"/>
              <a:gd name="connsiteY4" fmla="*/ 9227 h 10000"/>
              <a:gd name="connsiteX5" fmla="*/ 0 w 10147"/>
              <a:gd name="connsiteY5" fmla="*/ 0 h 10000"/>
              <a:gd name="connsiteX0" fmla="*/ 0 w 10147"/>
              <a:gd name="connsiteY0" fmla="*/ 0 h 9364"/>
              <a:gd name="connsiteX1" fmla="*/ 10000 w 10147"/>
              <a:gd name="connsiteY1" fmla="*/ 0 h 9364"/>
              <a:gd name="connsiteX2" fmla="*/ 10147 w 10147"/>
              <a:gd name="connsiteY2" fmla="*/ 9254 h 9364"/>
              <a:gd name="connsiteX3" fmla="*/ 5293 w 10147"/>
              <a:gd name="connsiteY3" fmla="*/ 9364 h 9364"/>
              <a:gd name="connsiteX4" fmla="*/ 0 w 10147"/>
              <a:gd name="connsiteY4" fmla="*/ 9227 h 9364"/>
              <a:gd name="connsiteX5" fmla="*/ 0 w 10147"/>
              <a:gd name="connsiteY5" fmla="*/ 0 h 9364"/>
              <a:gd name="connsiteX0" fmla="*/ 0 w 10000"/>
              <a:gd name="connsiteY0" fmla="*/ 0 h 10524"/>
              <a:gd name="connsiteX1" fmla="*/ 9855 w 10000"/>
              <a:gd name="connsiteY1" fmla="*/ 0 h 10524"/>
              <a:gd name="connsiteX2" fmla="*/ 10000 w 10000"/>
              <a:gd name="connsiteY2" fmla="*/ 9883 h 10524"/>
              <a:gd name="connsiteX3" fmla="*/ 5216 w 10000"/>
              <a:gd name="connsiteY3" fmla="*/ 10524 h 10524"/>
              <a:gd name="connsiteX4" fmla="*/ 0 w 10000"/>
              <a:gd name="connsiteY4" fmla="*/ 9854 h 10524"/>
              <a:gd name="connsiteX5" fmla="*/ 0 w 10000"/>
              <a:gd name="connsiteY5" fmla="*/ 0 h 1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524">
                <a:moveTo>
                  <a:pt x="0" y="0"/>
                </a:moveTo>
                <a:lnTo>
                  <a:pt x="9855" y="0"/>
                </a:lnTo>
                <a:cubicBezTo>
                  <a:pt x="9903" y="3294"/>
                  <a:pt x="9952" y="6589"/>
                  <a:pt x="10000" y="9883"/>
                </a:cubicBezTo>
                <a:lnTo>
                  <a:pt x="5216" y="10524"/>
                </a:lnTo>
                <a:lnTo>
                  <a:pt x="0" y="985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93" name="Shape">
            <a:extLst>
              <a:ext uri="{FF2B5EF4-FFF2-40B4-BE49-F238E27FC236}">
                <a16:creationId xmlns:a16="http://schemas.microsoft.com/office/drawing/2014/main" id="{1578773B-BBEE-42AC-936D-324D7EC642C7}"/>
              </a:ext>
            </a:extLst>
          </p:cNvPr>
          <p:cNvSpPr/>
          <p:nvPr/>
        </p:nvSpPr>
        <p:spPr>
          <a:xfrm>
            <a:off x="2407277" y="5637789"/>
            <a:ext cx="786614" cy="785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82" h="20579" extrusionOk="0">
                <a:moveTo>
                  <a:pt x="9277" y="51"/>
                </a:moveTo>
                <a:cubicBezTo>
                  <a:pt x="14932" y="-511"/>
                  <a:pt x="19971" y="3617"/>
                  <a:pt x="20531" y="9272"/>
                </a:cubicBezTo>
                <a:cubicBezTo>
                  <a:pt x="21091" y="14926"/>
                  <a:pt x="16960" y="19965"/>
                  <a:pt x="11305" y="20527"/>
                </a:cubicBezTo>
                <a:cubicBezTo>
                  <a:pt x="5650" y="21089"/>
                  <a:pt x="611" y="16961"/>
                  <a:pt x="51" y="11306"/>
                </a:cubicBezTo>
                <a:cubicBezTo>
                  <a:pt x="-509" y="5652"/>
                  <a:pt x="3622" y="613"/>
                  <a:pt x="9277" y="51"/>
                </a:cubicBezTo>
                <a:close/>
              </a:path>
            </a:pathLst>
          </a:custGeom>
          <a:solidFill>
            <a:schemeClr val="accent4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95" name="Shape">
            <a:extLst>
              <a:ext uri="{FF2B5EF4-FFF2-40B4-BE49-F238E27FC236}">
                <a16:creationId xmlns:a16="http://schemas.microsoft.com/office/drawing/2014/main" id="{AE9397B8-8D81-4C40-898D-104A257A7B1B}"/>
              </a:ext>
            </a:extLst>
          </p:cNvPr>
          <p:cNvSpPr/>
          <p:nvPr/>
        </p:nvSpPr>
        <p:spPr>
          <a:xfrm>
            <a:off x="14055897" y="6641113"/>
            <a:ext cx="786614" cy="785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82" h="20579" extrusionOk="0">
                <a:moveTo>
                  <a:pt x="9277" y="51"/>
                </a:moveTo>
                <a:cubicBezTo>
                  <a:pt x="14932" y="-511"/>
                  <a:pt x="19971" y="3617"/>
                  <a:pt x="20531" y="9272"/>
                </a:cubicBezTo>
                <a:cubicBezTo>
                  <a:pt x="21091" y="14926"/>
                  <a:pt x="16960" y="19965"/>
                  <a:pt x="11305" y="20527"/>
                </a:cubicBezTo>
                <a:cubicBezTo>
                  <a:pt x="5650" y="21089"/>
                  <a:pt x="611" y="16961"/>
                  <a:pt x="51" y="11306"/>
                </a:cubicBezTo>
                <a:cubicBezTo>
                  <a:pt x="-509" y="5652"/>
                  <a:pt x="3622" y="613"/>
                  <a:pt x="9277" y="51"/>
                </a:cubicBezTo>
                <a:close/>
              </a:path>
            </a:pathLst>
          </a:custGeom>
          <a:solidFill>
            <a:schemeClr val="accent4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pic>
        <p:nvPicPr>
          <p:cNvPr id="14" name="Graphic 13" descr="Magnifying glass">
            <a:extLst>
              <a:ext uri="{FF2B5EF4-FFF2-40B4-BE49-F238E27FC236}">
                <a16:creationId xmlns:a16="http://schemas.microsoft.com/office/drawing/2014/main" id="{0F9ECF98-B91B-43D5-A3BA-8DDE717C1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9712" y="5614481"/>
            <a:ext cx="761752" cy="761752"/>
          </a:xfrm>
          <a:prstGeom prst="rect">
            <a:avLst/>
          </a:prstGeom>
        </p:spPr>
      </p:pic>
      <p:pic>
        <p:nvPicPr>
          <p:cNvPr id="98" name="Graphic 97" descr="Bullseye">
            <a:extLst>
              <a:ext uri="{FF2B5EF4-FFF2-40B4-BE49-F238E27FC236}">
                <a16:creationId xmlns:a16="http://schemas.microsoft.com/office/drawing/2014/main" id="{6C439006-3092-484F-87E5-06BF1AB59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7922" y="3819213"/>
            <a:ext cx="1174351" cy="1174351"/>
          </a:xfrm>
          <a:prstGeom prst="rect">
            <a:avLst/>
          </a:prstGeom>
        </p:spPr>
      </p:pic>
      <p:pic>
        <p:nvPicPr>
          <p:cNvPr id="102" name="Graphic 101" descr="Gears">
            <a:extLst>
              <a:ext uri="{FF2B5EF4-FFF2-40B4-BE49-F238E27FC236}">
                <a16:creationId xmlns:a16="http://schemas.microsoft.com/office/drawing/2014/main" id="{FE86ADFC-ECAC-46E5-94D8-468012C192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7200" y="5829300"/>
            <a:ext cx="1079987" cy="1079987"/>
          </a:xfrm>
          <a:prstGeom prst="rect">
            <a:avLst/>
          </a:prstGeom>
        </p:spPr>
      </p:pic>
      <p:pic>
        <p:nvPicPr>
          <p:cNvPr id="109" name="Graphic 108" descr="Bar chart">
            <a:extLst>
              <a:ext uri="{FF2B5EF4-FFF2-40B4-BE49-F238E27FC236}">
                <a16:creationId xmlns:a16="http://schemas.microsoft.com/office/drawing/2014/main" id="{7A89A228-0F61-4D94-80FE-4910DF69AA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29812" y="6497497"/>
            <a:ext cx="627203" cy="627203"/>
          </a:xfrm>
          <a:prstGeom prst="rect">
            <a:avLst/>
          </a:prstGeom>
        </p:spPr>
      </p:pic>
      <p:pic>
        <p:nvPicPr>
          <p:cNvPr id="111" name="Graphic 110" descr="Database">
            <a:extLst>
              <a:ext uri="{FF2B5EF4-FFF2-40B4-BE49-F238E27FC236}">
                <a16:creationId xmlns:a16="http://schemas.microsoft.com/office/drawing/2014/main" id="{7F0185D8-5ED9-4957-8F33-AF441D26D0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89153" y="5707328"/>
            <a:ext cx="633295" cy="633295"/>
          </a:xfrm>
          <a:prstGeom prst="rect">
            <a:avLst/>
          </a:prstGeom>
        </p:spPr>
      </p:pic>
      <p:pic>
        <p:nvPicPr>
          <p:cNvPr id="112" name="Graphic 111" descr="Database">
            <a:extLst>
              <a:ext uri="{FF2B5EF4-FFF2-40B4-BE49-F238E27FC236}">
                <a16:creationId xmlns:a16="http://schemas.microsoft.com/office/drawing/2014/main" id="{55E42E29-C646-4F99-AAF8-1D91298EC7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132556" y="6717131"/>
            <a:ext cx="633295" cy="633295"/>
          </a:xfrm>
          <a:prstGeom prst="rect">
            <a:avLst/>
          </a:prstGeom>
        </p:spPr>
      </p:pic>
      <p:pic>
        <p:nvPicPr>
          <p:cNvPr id="51" name="Graphic 50" descr="Magnifying glass">
            <a:extLst>
              <a:ext uri="{FF2B5EF4-FFF2-40B4-BE49-F238E27FC236}">
                <a16:creationId xmlns:a16="http://schemas.microsoft.com/office/drawing/2014/main" id="{123D9C16-87C4-4FB2-AB48-BDA74F3205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8246" y="7138419"/>
            <a:ext cx="576053" cy="576053"/>
          </a:xfrm>
          <a:prstGeom prst="rect">
            <a:avLst/>
          </a:prstGeom>
        </p:spPr>
      </p:pic>
      <p:pic>
        <p:nvPicPr>
          <p:cNvPr id="62" name="Graphic 61" descr="Bullseye">
            <a:extLst>
              <a:ext uri="{FF2B5EF4-FFF2-40B4-BE49-F238E27FC236}">
                <a16:creationId xmlns:a16="http://schemas.microsoft.com/office/drawing/2014/main" id="{4D89093B-C766-475F-BE78-EC775D1FFD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99316" y="2242964"/>
            <a:ext cx="739084" cy="739084"/>
          </a:xfrm>
          <a:prstGeom prst="rect">
            <a:avLst/>
          </a:prstGeom>
        </p:spPr>
      </p:pic>
      <p:pic>
        <p:nvPicPr>
          <p:cNvPr id="63" name="Graphic 62" descr="Gears">
            <a:extLst>
              <a:ext uri="{FF2B5EF4-FFF2-40B4-BE49-F238E27FC236}">
                <a16:creationId xmlns:a16="http://schemas.microsoft.com/office/drawing/2014/main" id="{74CF21A7-2DCC-45E7-A9DB-42B8D86592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07940" y="2461788"/>
            <a:ext cx="872120" cy="872120"/>
          </a:xfrm>
          <a:prstGeom prst="rect">
            <a:avLst/>
          </a:prstGeom>
        </p:spPr>
      </p:pic>
      <p:pic>
        <p:nvPicPr>
          <p:cNvPr id="89" name="Graphic 88" descr="Bar chart">
            <a:extLst>
              <a:ext uri="{FF2B5EF4-FFF2-40B4-BE49-F238E27FC236}">
                <a16:creationId xmlns:a16="http://schemas.microsoft.com/office/drawing/2014/main" id="{70886E1B-BA02-4936-992C-8FE8807F5BE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197809" y="7787958"/>
            <a:ext cx="627203" cy="627203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060EFC7-0815-44A6-85E4-3B9BB41773EF}"/>
              </a:ext>
            </a:extLst>
          </p:cNvPr>
          <p:cNvSpPr txBox="1"/>
          <p:nvPr/>
        </p:nvSpPr>
        <p:spPr>
          <a:xfrm>
            <a:off x="316579" y="5661407"/>
            <a:ext cx="1915106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000" b="1" noProof="1">
                <a:solidFill>
                  <a:srgbClr val="8A6DAD"/>
                </a:solidFill>
                <a:latin typeface="Roboto" panose="02010600030101010101" charset="0"/>
                <a:ea typeface="Roboto" panose="02010600030101010101" charset="0"/>
              </a:rPr>
              <a:t>Bases de données initiales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3A1ABC-EE3B-440E-98D8-404DB9922A65}"/>
              </a:ext>
            </a:extLst>
          </p:cNvPr>
          <p:cNvSpPr txBox="1"/>
          <p:nvPr/>
        </p:nvSpPr>
        <p:spPr>
          <a:xfrm>
            <a:off x="15011400" y="6655865"/>
            <a:ext cx="3071858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8A6DAD"/>
                </a:solidFill>
                <a:latin typeface="Roboto" panose="02010600030101010101" charset="0"/>
                <a:ea typeface="Roboto" panose="02010600030101010101" charset="0"/>
              </a:rPr>
              <a:t>Bases de données sans valeurs manquantes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4D073-EC63-4928-8C14-37195EDC654C}"/>
              </a:ext>
            </a:extLst>
          </p:cNvPr>
          <p:cNvSpPr txBox="1"/>
          <p:nvPr/>
        </p:nvSpPr>
        <p:spPr>
          <a:xfrm>
            <a:off x="1633605" y="2811840"/>
            <a:ext cx="1261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tx1">
                    <a:alpha val="13000"/>
                  </a:schemeClr>
                </a:solidFill>
                <a:latin typeface="Roboto" panose="02010600030101010101" charset="0"/>
                <a:ea typeface="Roboto" panose="02010600030101010101" charset="0"/>
              </a:rPr>
              <a:t>2</a:t>
            </a:r>
            <a:endParaRPr lang="en-US" sz="9600" b="1" dirty="0">
              <a:solidFill>
                <a:schemeClr val="tx1">
                  <a:alpha val="13000"/>
                </a:schemeClr>
              </a:solidFill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6F23476-2EBA-453D-867C-B197D3D1D9D0}"/>
              </a:ext>
            </a:extLst>
          </p:cNvPr>
          <p:cNvSpPr txBox="1"/>
          <p:nvPr/>
        </p:nvSpPr>
        <p:spPr>
          <a:xfrm>
            <a:off x="1028700" y="7453773"/>
            <a:ext cx="2020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tx1">
                    <a:alpha val="13000"/>
                  </a:schemeClr>
                </a:solidFill>
                <a:latin typeface="Roboto" panose="02010600030101010101" charset="0"/>
                <a:ea typeface="Roboto" panose="02010600030101010101" charset="0"/>
              </a:rPr>
              <a:t>1</a:t>
            </a:r>
            <a:endParaRPr lang="en-US" sz="9600" b="1" dirty="0">
              <a:solidFill>
                <a:schemeClr val="tx1">
                  <a:alpha val="13000"/>
                </a:schemeClr>
              </a:solidFill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3A2DC4-6D89-496F-866A-534C2B5B0538}"/>
              </a:ext>
            </a:extLst>
          </p:cNvPr>
          <p:cNvSpPr txBox="1"/>
          <p:nvPr/>
        </p:nvSpPr>
        <p:spPr>
          <a:xfrm>
            <a:off x="12454005" y="2129383"/>
            <a:ext cx="1261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tx1">
                    <a:alpha val="13000"/>
                  </a:schemeClr>
                </a:solidFill>
                <a:latin typeface="Roboto" panose="02010600030101010101" charset="0"/>
                <a:ea typeface="Roboto" panose="02010600030101010101" charset="0"/>
              </a:rPr>
              <a:t>3</a:t>
            </a:r>
            <a:endParaRPr lang="en-US" sz="9600" b="1" dirty="0">
              <a:solidFill>
                <a:schemeClr val="tx1">
                  <a:alpha val="13000"/>
                </a:schemeClr>
              </a:solidFill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F727347-E26A-460F-AB30-01489458AE9F}"/>
              </a:ext>
            </a:extLst>
          </p:cNvPr>
          <p:cNvSpPr txBox="1"/>
          <p:nvPr/>
        </p:nvSpPr>
        <p:spPr>
          <a:xfrm>
            <a:off x="13841761" y="3616356"/>
            <a:ext cx="1261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tx1">
                    <a:alpha val="13000"/>
                  </a:schemeClr>
                </a:solidFill>
                <a:latin typeface="Roboto" panose="02010600030101010101" charset="0"/>
                <a:ea typeface="Roboto" panose="02010600030101010101" charset="0"/>
              </a:rPr>
              <a:t>4</a:t>
            </a:r>
            <a:endParaRPr lang="en-US" sz="9600" b="1" dirty="0">
              <a:solidFill>
                <a:schemeClr val="tx1">
                  <a:alpha val="13000"/>
                </a:schemeClr>
              </a:solidFill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44EE51F-7628-4BD8-85B2-519404D8D407}"/>
              </a:ext>
            </a:extLst>
          </p:cNvPr>
          <p:cNvSpPr txBox="1"/>
          <p:nvPr/>
        </p:nvSpPr>
        <p:spPr>
          <a:xfrm>
            <a:off x="9739875" y="7810589"/>
            <a:ext cx="1261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tx1">
                    <a:alpha val="13000"/>
                  </a:schemeClr>
                </a:solidFill>
                <a:latin typeface="Roboto" panose="02010600030101010101" charset="0"/>
                <a:ea typeface="Roboto" panose="02010600030101010101" charset="0"/>
              </a:rPr>
              <a:t>5</a:t>
            </a:r>
            <a:endParaRPr lang="en-US" sz="9600" b="1" dirty="0">
              <a:solidFill>
                <a:schemeClr val="tx1">
                  <a:alpha val="13000"/>
                </a:schemeClr>
              </a:solidFill>
              <a:latin typeface="Roboto" panose="02010600030101010101" charset="0"/>
              <a:ea typeface="Roboto" panose="02010600030101010101" charset="0"/>
            </a:endParaRPr>
          </a:p>
        </p:txBody>
      </p:sp>
      <p:pic>
        <p:nvPicPr>
          <p:cNvPr id="101" name="Graphic 100" descr="Bullseye">
            <a:extLst>
              <a:ext uri="{FF2B5EF4-FFF2-40B4-BE49-F238E27FC236}">
                <a16:creationId xmlns:a16="http://schemas.microsoft.com/office/drawing/2014/main" id="{B60F1D06-E4A4-4050-AE3D-78CF99E381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4824" y="6340623"/>
            <a:ext cx="519713" cy="519713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912E5A04-F8EE-4FF8-93C7-DFD9C363E5DD}"/>
              </a:ext>
            </a:extLst>
          </p:cNvPr>
          <p:cNvSpPr txBox="1"/>
          <p:nvPr/>
        </p:nvSpPr>
        <p:spPr>
          <a:xfrm>
            <a:off x="838200" y="6401618"/>
            <a:ext cx="1115309" cy="397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0.2719</a:t>
            </a:r>
          </a:p>
        </p:txBody>
      </p:sp>
      <p:pic>
        <p:nvPicPr>
          <p:cNvPr id="104" name="Graphic 103" descr="Bullseye">
            <a:extLst>
              <a:ext uri="{FF2B5EF4-FFF2-40B4-BE49-F238E27FC236}">
                <a16:creationId xmlns:a16="http://schemas.microsoft.com/office/drawing/2014/main" id="{4CB915F8-ACC2-4C76-896E-9DDA6AD1AF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011400" y="7337351"/>
            <a:ext cx="519713" cy="519713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B3F987F6-511D-48EC-A6D6-125B707C5F24}"/>
              </a:ext>
            </a:extLst>
          </p:cNvPr>
          <p:cNvSpPr txBox="1"/>
          <p:nvPr/>
        </p:nvSpPr>
        <p:spPr>
          <a:xfrm>
            <a:off x="15534776" y="7398346"/>
            <a:ext cx="1115309" cy="397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0.2721</a:t>
            </a:r>
          </a:p>
        </p:txBody>
      </p:sp>
    </p:spTree>
    <p:extLst>
      <p:ext uri="{BB962C8B-B14F-4D97-AF65-F5344CB8AC3E}">
        <p14:creationId xmlns:p14="http://schemas.microsoft.com/office/powerpoint/2010/main" val="306590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C399501-5A44-454F-9E4F-1E8319C3E057}"/>
              </a:ext>
            </a:extLst>
          </p:cNvPr>
          <p:cNvCxnSpPr>
            <a:cxnSpLocks/>
          </p:cNvCxnSpPr>
          <p:nvPr/>
        </p:nvCxnSpPr>
        <p:spPr>
          <a:xfrm flipH="1" flipV="1">
            <a:off x="11655306" y="6324082"/>
            <a:ext cx="1845925" cy="21379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DD939DD-E908-459D-86A3-7289D55122F5}"/>
              </a:ext>
            </a:extLst>
          </p:cNvPr>
          <p:cNvCxnSpPr>
            <a:cxnSpLocks/>
          </p:cNvCxnSpPr>
          <p:nvPr/>
        </p:nvCxnSpPr>
        <p:spPr>
          <a:xfrm>
            <a:off x="9398469" y="4076700"/>
            <a:ext cx="1498131" cy="1632415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1197220-8AF1-48F7-885F-7A13F508DB43}"/>
              </a:ext>
            </a:extLst>
          </p:cNvPr>
          <p:cNvCxnSpPr>
            <a:cxnSpLocks/>
          </p:cNvCxnSpPr>
          <p:nvPr/>
        </p:nvCxnSpPr>
        <p:spPr>
          <a:xfrm flipV="1">
            <a:off x="9410929" y="6896100"/>
            <a:ext cx="1485671" cy="1337613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0E624AA-DCAA-4DD9-86E6-DFB319305E8F}"/>
              </a:ext>
            </a:extLst>
          </p:cNvPr>
          <p:cNvCxnSpPr>
            <a:cxnSpLocks/>
          </p:cNvCxnSpPr>
          <p:nvPr/>
        </p:nvCxnSpPr>
        <p:spPr>
          <a:xfrm flipH="1" flipV="1">
            <a:off x="6485779" y="8417436"/>
            <a:ext cx="1820021" cy="21079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21C9EBF-C5F3-4FC9-8119-B621B625E619}"/>
              </a:ext>
            </a:extLst>
          </p:cNvPr>
          <p:cNvCxnSpPr>
            <a:cxnSpLocks/>
          </p:cNvCxnSpPr>
          <p:nvPr/>
        </p:nvCxnSpPr>
        <p:spPr>
          <a:xfrm flipH="1" flipV="1">
            <a:off x="6511179" y="3991328"/>
            <a:ext cx="1794621" cy="20785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1909398-31A4-4CED-9FBC-356A93E909EF}"/>
              </a:ext>
            </a:extLst>
          </p:cNvPr>
          <p:cNvCxnSpPr>
            <a:cxnSpLocks/>
          </p:cNvCxnSpPr>
          <p:nvPr/>
        </p:nvCxnSpPr>
        <p:spPr>
          <a:xfrm>
            <a:off x="4096488" y="6498054"/>
            <a:ext cx="1278636" cy="1346289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3602C9A-5EF1-4FEC-8B02-CDEE4C943937}"/>
              </a:ext>
            </a:extLst>
          </p:cNvPr>
          <p:cNvCxnSpPr>
            <a:cxnSpLocks/>
          </p:cNvCxnSpPr>
          <p:nvPr/>
        </p:nvCxnSpPr>
        <p:spPr>
          <a:xfrm flipV="1">
            <a:off x="4074755" y="4617051"/>
            <a:ext cx="1335445" cy="1268337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b="1" spc="168" dirty="0">
                <a:solidFill>
                  <a:srgbClr val="251E20"/>
                </a:solidFill>
                <a:latin typeface="Roboto Bold" panose="02010600030101010101" charset="0"/>
                <a:ea typeface="Roboto Bold" panose="02010600030101010101" charset="0"/>
              </a:rPr>
              <a:t>I/. DÉMARCHE</a:t>
            </a:r>
          </a:p>
        </p:txBody>
      </p: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 dirty="0">
                <a:solidFill>
                  <a:srgbClr val="251E20"/>
                </a:solidFill>
                <a:latin typeface="Roboto" panose="02010600030101010101" charset="0"/>
                <a:ea typeface="Roboto" panose="02010600030101010101" charset="0"/>
              </a:rPr>
              <a:t>5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 panose="02010600030101010101" charset="0"/>
                <a:ea typeface="Roboto Bold" panose="02010600030101010101" charset="0"/>
              </a:rPr>
              <a:t>C) Sélection des variables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31913D1-43E9-45F1-A1A4-509BD97AC39F}"/>
              </a:ext>
            </a:extLst>
          </p:cNvPr>
          <p:cNvSpPr/>
          <p:nvPr/>
        </p:nvSpPr>
        <p:spPr>
          <a:xfrm rot="18900000">
            <a:off x="3008162" y="5421143"/>
            <a:ext cx="1538446" cy="1538446"/>
          </a:xfrm>
          <a:prstGeom prst="ellipse">
            <a:avLst/>
          </a:prstGeom>
          <a:solidFill>
            <a:srgbClr val="8A6DA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grpSp>
        <p:nvGrpSpPr>
          <p:cNvPr id="83" name="Graphic 9" descr="Database">
            <a:extLst>
              <a:ext uri="{FF2B5EF4-FFF2-40B4-BE49-F238E27FC236}">
                <a16:creationId xmlns:a16="http://schemas.microsoft.com/office/drawing/2014/main" id="{F44D82DA-C828-41C0-A3C6-00A1DF5B85B2}"/>
              </a:ext>
            </a:extLst>
          </p:cNvPr>
          <p:cNvGrpSpPr/>
          <p:nvPr/>
        </p:nvGrpSpPr>
        <p:grpSpPr>
          <a:xfrm>
            <a:off x="3510156" y="5789764"/>
            <a:ext cx="534458" cy="725336"/>
            <a:chOff x="5458362" y="1487911"/>
            <a:chExt cx="372312" cy="505281"/>
          </a:xfrm>
          <a:solidFill>
            <a:schemeClr val="bg1">
              <a:lumMod val="95000"/>
            </a:schemeClr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F893F80-5312-4CCF-AA19-E508F440A25D}"/>
                </a:ext>
              </a:extLst>
            </p:cNvPr>
            <p:cNvSpPr/>
            <p:nvPr/>
          </p:nvSpPr>
          <p:spPr>
            <a:xfrm>
              <a:off x="5458362" y="1487911"/>
              <a:ext cx="372312" cy="106375"/>
            </a:xfrm>
            <a:custGeom>
              <a:avLst/>
              <a:gdLst>
                <a:gd name="connsiteX0" fmla="*/ 372313 w 372312"/>
                <a:gd name="connsiteY0" fmla="*/ 53188 h 106375"/>
                <a:gd name="connsiteX1" fmla="*/ 186156 w 372312"/>
                <a:gd name="connsiteY1" fmla="*/ 106375 h 106375"/>
                <a:gd name="connsiteX2" fmla="*/ 0 w 372312"/>
                <a:gd name="connsiteY2" fmla="*/ 53188 h 106375"/>
                <a:gd name="connsiteX3" fmla="*/ 186156 w 372312"/>
                <a:gd name="connsiteY3" fmla="*/ 0 h 106375"/>
                <a:gd name="connsiteX4" fmla="*/ 372313 w 372312"/>
                <a:gd name="connsiteY4" fmla="*/ 53188 h 10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312" h="106375">
                  <a:moveTo>
                    <a:pt x="372313" y="53188"/>
                  </a:moveTo>
                  <a:cubicBezTo>
                    <a:pt x="372313" y="82562"/>
                    <a:pt x="288968" y="106375"/>
                    <a:pt x="186156" y="106375"/>
                  </a:cubicBezTo>
                  <a:cubicBezTo>
                    <a:pt x="83345" y="106375"/>
                    <a:pt x="0" y="82562"/>
                    <a:pt x="0" y="53188"/>
                  </a:cubicBezTo>
                  <a:cubicBezTo>
                    <a:pt x="0" y="23813"/>
                    <a:pt x="83345" y="0"/>
                    <a:pt x="186156" y="0"/>
                  </a:cubicBezTo>
                  <a:cubicBezTo>
                    <a:pt x="288968" y="0"/>
                    <a:pt x="372313" y="23813"/>
                    <a:pt x="372313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5024142-2DD6-4320-963B-7B61CD47B1A2}"/>
                </a:ext>
              </a:extLst>
            </p:cNvPr>
            <p:cNvSpPr/>
            <p:nvPr/>
          </p:nvSpPr>
          <p:spPr>
            <a:xfrm>
              <a:off x="5458362" y="1567692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BC4FF90-CE8C-4749-842B-E423395BB921}"/>
                </a:ext>
              </a:extLst>
            </p:cNvPr>
            <p:cNvSpPr/>
            <p:nvPr/>
          </p:nvSpPr>
          <p:spPr>
            <a:xfrm>
              <a:off x="5458362" y="1700661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CBA7837-CF92-490E-9B92-5037441B30B4}"/>
                </a:ext>
              </a:extLst>
            </p:cNvPr>
            <p:cNvSpPr/>
            <p:nvPr/>
          </p:nvSpPr>
          <p:spPr>
            <a:xfrm>
              <a:off x="5458362" y="1833630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FB47F8E-D07F-4D51-B551-284027925CE5}"/>
              </a:ext>
            </a:extLst>
          </p:cNvPr>
          <p:cNvGrpSpPr/>
          <p:nvPr/>
        </p:nvGrpSpPr>
        <p:grpSpPr>
          <a:xfrm>
            <a:off x="-962882" y="4624924"/>
            <a:ext cx="4284267" cy="6198579"/>
            <a:chOff x="-1223632" y="-4767469"/>
            <a:chExt cx="4493656" cy="826476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B932462-7330-4668-8056-1C7660DD4E65}"/>
                </a:ext>
              </a:extLst>
            </p:cNvPr>
            <p:cNvSpPr txBox="1"/>
            <p:nvPr/>
          </p:nvSpPr>
          <p:spPr>
            <a:xfrm>
              <a:off x="-1223632" y="-4767469"/>
              <a:ext cx="4227602" cy="135421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noProof="1">
                  <a:solidFill>
                    <a:srgbClr val="9477B8"/>
                  </a:solidFill>
                  <a:latin typeface="Roboto" panose="02010600030101010101" charset="0"/>
                  <a:ea typeface="Roboto" panose="02010600030101010101" charset="0"/>
                </a:rPr>
                <a:t>Bases de données </a:t>
              </a:r>
            </a:p>
            <a:p>
              <a:pPr algn="r"/>
              <a:r>
                <a:rPr lang="en-US" sz="2000" b="1" noProof="1">
                  <a:solidFill>
                    <a:srgbClr val="9477B8"/>
                  </a:solidFill>
                  <a:latin typeface="Roboto" panose="02010600030101010101" charset="0"/>
                  <a:ea typeface="Roboto" panose="02010600030101010101" charset="0"/>
                </a:rPr>
                <a:t>sans  valeurs </a:t>
              </a:r>
            </a:p>
            <a:p>
              <a:pPr algn="r"/>
              <a:r>
                <a:rPr lang="en-US" sz="2000" b="1" noProof="1">
                  <a:solidFill>
                    <a:srgbClr val="9477B8"/>
                  </a:solidFill>
                  <a:latin typeface="Roboto" panose="02010600030101010101" charset="0"/>
                  <a:ea typeface="Roboto" panose="02010600030101010101" charset="0"/>
                </a:rPr>
                <a:t>manquantes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80412EE-4CDD-456C-ABA4-4FDA86E5AB84}"/>
                </a:ext>
              </a:extLst>
            </p:cNvPr>
            <p:cNvSpPr txBox="1"/>
            <p:nvPr/>
          </p:nvSpPr>
          <p:spPr>
            <a:xfrm>
              <a:off x="340731" y="3086923"/>
              <a:ext cx="2929293" cy="41036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endPara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10600030101010101" charset="0"/>
                <a:ea typeface="Roboto" panose="02010600030101010101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50DF929-BE9D-40CF-87EC-C283CF5D5AE3}"/>
              </a:ext>
            </a:extLst>
          </p:cNvPr>
          <p:cNvGrpSpPr/>
          <p:nvPr/>
        </p:nvGrpSpPr>
        <p:grpSpPr>
          <a:xfrm>
            <a:off x="11882187" y="7138336"/>
            <a:ext cx="3694254" cy="706007"/>
            <a:chOff x="332936" y="2555950"/>
            <a:chExt cx="2937088" cy="94134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E8E6978-6880-4D0B-84D8-0001BDC05635}"/>
                </a:ext>
              </a:extLst>
            </p:cNvPr>
            <p:cNvSpPr txBox="1"/>
            <p:nvPr/>
          </p:nvSpPr>
          <p:spPr>
            <a:xfrm>
              <a:off x="332936" y="2555950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fr-FR" sz="2000" b="1" noProof="1">
                  <a:solidFill>
                    <a:srgbClr val="A6CE53"/>
                  </a:solidFill>
                  <a:latin typeface="Roboto" panose="02010600030101010101" charset="0"/>
                  <a:ea typeface="Roboto" panose="02010600030101010101" charset="0"/>
                </a:rPr>
                <a:t>L</a:t>
              </a:r>
              <a:r>
                <a:rPr lang="en-US" sz="2000" b="1" noProof="1">
                  <a:solidFill>
                    <a:srgbClr val="A6CE53"/>
                  </a:solidFill>
                  <a:latin typeface="Roboto" panose="02010600030101010101" charset="0"/>
                  <a:ea typeface="Roboto" panose="02010600030101010101" charset="0"/>
                </a:rPr>
                <a:t>iste finale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5199187-2AA3-4407-B639-234DA5390B63}"/>
                </a:ext>
              </a:extLst>
            </p:cNvPr>
            <p:cNvSpPr txBox="1"/>
            <p:nvPr/>
          </p:nvSpPr>
          <p:spPr>
            <a:xfrm>
              <a:off x="340731" y="3086923"/>
              <a:ext cx="2929293" cy="41036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fr-FR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L</a:t>
              </a: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a liste finale des variables retenues est l’union des deux listes précédentes</a:t>
              </a:r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91AED6E-CA76-49D0-8400-A3FC29FBA8F9}"/>
              </a:ext>
            </a:extLst>
          </p:cNvPr>
          <p:cNvSpPr/>
          <p:nvPr/>
        </p:nvSpPr>
        <p:spPr>
          <a:xfrm rot="18900000">
            <a:off x="5153331" y="3245041"/>
            <a:ext cx="1538446" cy="1538446"/>
          </a:xfrm>
          <a:prstGeom prst="roundRect">
            <a:avLst/>
          </a:prstGeom>
          <a:solidFill>
            <a:srgbClr val="FE8F2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D3ECE37F-62C6-4CF3-B508-4FBE340AEAF0}"/>
              </a:ext>
            </a:extLst>
          </p:cNvPr>
          <p:cNvSpPr/>
          <p:nvPr/>
        </p:nvSpPr>
        <p:spPr>
          <a:xfrm rot="18900000">
            <a:off x="5209254" y="7614163"/>
            <a:ext cx="1538446" cy="1538446"/>
          </a:xfrm>
          <a:prstGeom prst="roundRect">
            <a:avLst/>
          </a:prstGeom>
          <a:solidFill>
            <a:srgbClr val="329EBA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1B4E9E95-2FBC-4A1C-AD99-54A6BFAF01D7}"/>
              </a:ext>
            </a:extLst>
          </p:cNvPr>
          <p:cNvSpPr/>
          <p:nvPr/>
        </p:nvSpPr>
        <p:spPr>
          <a:xfrm rot="18900000">
            <a:off x="8526661" y="3245041"/>
            <a:ext cx="1538446" cy="1538446"/>
          </a:xfrm>
          <a:prstGeom prst="roundRect">
            <a:avLst/>
          </a:prstGeom>
          <a:solidFill>
            <a:srgbClr val="DA433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E7BC9639-D7B6-401C-91D9-DF92FFDC12B6}"/>
              </a:ext>
            </a:extLst>
          </p:cNvPr>
          <p:cNvSpPr/>
          <p:nvPr/>
        </p:nvSpPr>
        <p:spPr>
          <a:xfrm rot="18900000">
            <a:off x="8526661" y="7614163"/>
            <a:ext cx="1538446" cy="1538446"/>
          </a:xfrm>
          <a:prstGeom prst="roundRect">
            <a:avLst/>
          </a:prstGeom>
          <a:solidFill>
            <a:srgbClr val="407FC9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B0C37CB5-3149-4534-85D2-DAFE54B6C1BC}"/>
              </a:ext>
            </a:extLst>
          </p:cNvPr>
          <p:cNvSpPr/>
          <p:nvPr/>
        </p:nvSpPr>
        <p:spPr>
          <a:xfrm rot="18900000">
            <a:off x="10627050" y="5538323"/>
            <a:ext cx="1538446" cy="1538446"/>
          </a:xfrm>
          <a:prstGeom prst="roundRect">
            <a:avLst/>
          </a:prstGeom>
          <a:solidFill>
            <a:srgbClr val="9BC24B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8AA45149-1F9D-4C4F-85CF-CE02612E18A4}"/>
              </a:ext>
            </a:extLst>
          </p:cNvPr>
          <p:cNvSpPr/>
          <p:nvPr/>
        </p:nvSpPr>
        <p:spPr>
          <a:xfrm rot="18900000">
            <a:off x="13481486" y="5600320"/>
            <a:ext cx="1538446" cy="1538446"/>
          </a:xfrm>
          <a:prstGeom prst="ellipse">
            <a:avLst/>
          </a:prstGeom>
          <a:solidFill>
            <a:srgbClr val="8A6DA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/>
          </a:p>
        </p:txBody>
      </p:sp>
      <p:grpSp>
        <p:nvGrpSpPr>
          <p:cNvPr id="169" name="Graphic 9" descr="Database">
            <a:extLst>
              <a:ext uri="{FF2B5EF4-FFF2-40B4-BE49-F238E27FC236}">
                <a16:creationId xmlns:a16="http://schemas.microsoft.com/office/drawing/2014/main" id="{7615E6EE-F85F-48EA-B84A-E912FB0433ED}"/>
              </a:ext>
            </a:extLst>
          </p:cNvPr>
          <p:cNvGrpSpPr/>
          <p:nvPr/>
        </p:nvGrpSpPr>
        <p:grpSpPr>
          <a:xfrm>
            <a:off x="13983480" y="5967497"/>
            <a:ext cx="534458" cy="725336"/>
            <a:chOff x="5458362" y="1487911"/>
            <a:chExt cx="372312" cy="505281"/>
          </a:xfrm>
          <a:solidFill>
            <a:schemeClr val="bg1">
              <a:lumMod val="95000"/>
            </a:schemeClr>
          </a:solidFill>
        </p:grpSpPr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6A97CC1-D01E-4E90-8F09-421A8BAA5AEF}"/>
                </a:ext>
              </a:extLst>
            </p:cNvPr>
            <p:cNvSpPr/>
            <p:nvPr/>
          </p:nvSpPr>
          <p:spPr>
            <a:xfrm>
              <a:off x="5458362" y="1487911"/>
              <a:ext cx="372312" cy="106375"/>
            </a:xfrm>
            <a:custGeom>
              <a:avLst/>
              <a:gdLst>
                <a:gd name="connsiteX0" fmla="*/ 372313 w 372312"/>
                <a:gd name="connsiteY0" fmla="*/ 53188 h 106375"/>
                <a:gd name="connsiteX1" fmla="*/ 186156 w 372312"/>
                <a:gd name="connsiteY1" fmla="*/ 106375 h 106375"/>
                <a:gd name="connsiteX2" fmla="*/ 0 w 372312"/>
                <a:gd name="connsiteY2" fmla="*/ 53188 h 106375"/>
                <a:gd name="connsiteX3" fmla="*/ 186156 w 372312"/>
                <a:gd name="connsiteY3" fmla="*/ 0 h 106375"/>
                <a:gd name="connsiteX4" fmla="*/ 372313 w 372312"/>
                <a:gd name="connsiteY4" fmla="*/ 53188 h 10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312" h="106375">
                  <a:moveTo>
                    <a:pt x="372313" y="53188"/>
                  </a:moveTo>
                  <a:cubicBezTo>
                    <a:pt x="372313" y="82562"/>
                    <a:pt x="288968" y="106375"/>
                    <a:pt x="186156" y="106375"/>
                  </a:cubicBezTo>
                  <a:cubicBezTo>
                    <a:pt x="83345" y="106375"/>
                    <a:pt x="0" y="82562"/>
                    <a:pt x="0" y="53188"/>
                  </a:cubicBezTo>
                  <a:cubicBezTo>
                    <a:pt x="0" y="23813"/>
                    <a:pt x="83345" y="0"/>
                    <a:pt x="186156" y="0"/>
                  </a:cubicBezTo>
                  <a:cubicBezTo>
                    <a:pt x="288968" y="0"/>
                    <a:pt x="372313" y="23813"/>
                    <a:pt x="372313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AA24AEC-5B24-49AF-82D1-FD3D619096EF}"/>
                </a:ext>
              </a:extLst>
            </p:cNvPr>
            <p:cNvSpPr/>
            <p:nvPr/>
          </p:nvSpPr>
          <p:spPr>
            <a:xfrm>
              <a:off x="5458362" y="1567692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516B44E-5FA4-4424-B67E-2D6CFD642058}"/>
                </a:ext>
              </a:extLst>
            </p:cNvPr>
            <p:cNvSpPr/>
            <p:nvPr/>
          </p:nvSpPr>
          <p:spPr>
            <a:xfrm>
              <a:off x="5458362" y="1700661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C5A7480-1797-42B3-922C-A5C964AEC269}"/>
                </a:ext>
              </a:extLst>
            </p:cNvPr>
            <p:cNvSpPr/>
            <p:nvPr/>
          </p:nvSpPr>
          <p:spPr>
            <a:xfrm>
              <a:off x="5458362" y="1833630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pic>
        <p:nvPicPr>
          <p:cNvPr id="13" name="Graphic 12" descr="Web design">
            <a:extLst>
              <a:ext uri="{FF2B5EF4-FFF2-40B4-BE49-F238E27FC236}">
                <a16:creationId xmlns:a16="http://schemas.microsoft.com/office/drawing/2014/main" id="{03A94EB5-F57F-42BD-99D4-B0F08964C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796" y="3542242"/>
            <a:ext cx="991658" cy="991658"/>
          </a:xfrm>
          <a:prstGeom prst="rect">
            <a:avLst/>
          </a:prstGeom>
        </p:spPr>
      </p:pic>
      <p:pic>
        <p:nvPicPr>
          <p:cNvPr id="176" name="Graphic 175" descr="Web design">
            <a:extLst>
              <a:ext uri="{FF2B5EF4-FFF2-40B4-BE49-F238E27FC236}">
                <a16:creationId xmlns:a16="http://schemas.microsoft.com/office/drawing/2014/main" id="{A049E419-4CA3-4926-8897-A143F4D48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3719" y="7885642"/>
            <a:ext cx="991658" cy="991658"/>
          </a:xfrm>
          <a:prstGeom prst="rect">
            <a:avLst/>
          </a:prstGeom>
        </p:spPr>
      </p:pic>
      <p:pic>
        <p:nvPicPr>
          <p:cNvPr id="16" name="Graphic 15" descr="Filter">
            <a:extLst>
              <a:ext uri="{FF2B5EF4-FFF2-40B4-BE49-F238E27FC236}">
                <a16:creationId xmlns:a16="http://schemas.microsoft.com/office/drawing/2014/main" id="{EAC3A48C-56BB-4005-B434-D3DA3BCB6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3641" y="3505885"/>
            <a:ext cx="1104215" cy="1104215"/>
          </a:xfrm>
          <a:prstGeom prst="rect">
            <a:avLst/>
          </a:prstGeom>
        </p:spPr>
      </p:pic>
      <p:pic>
        <p:nvPicPr>
          <p:cNvPr id="177" name="Graphic 176" descr="Filter">
            <a:extLst>
              <a:ext uri="{FF2B5EF4-FFF2-40B4-BE49-F238E27FC236}">
                <a16:creationId xmlns:a16="http://schemas.microsoft.com/office/drawing/2014/main" id="{0EB3ADFF-A235-4617-ABDD-A8E9C4065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3641" y="7925485"/>
            <a:ext cx="1104215" cy="1104215"/>
          </a:xfrm>
          <a:prstGeom prst="rect">
            <a:avLst/>
          </a:prstGeom>
        </p:spPr>
      </p:pic>
      <p:pic>
        <p:nvPicPr>
          <p:cNvPr id="18" name="Graphic 17" descr="Venn diagram">
            <a:extLst>
              <a:ext uri="{FF2B5EF4-FFF2-40B4-BE49-F238E27FC236}">
                <a16:creationId xmlns:a16="http://schemas.microsoft.com/office/drawing/2014/main" id="{C13E3615-4057-4462-BD75-A470F96762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87330" y="5670647"/>
            <a:ext cx="1225453" cy="1225453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4665A10-C650-4D77-9A72-93989425D173}"/>
              </a:ext>
            </a:extLst>
          </p:cNvPr>
          <p:cNvGrpSpPr/>
          <p:nvPr/>
        </p:nvGrpSpPr>
        <p:grpSpPr>
          <a:xfrm>
            <a:off x="1382119" y="2933701"/>
            <a:ext cx="4028081" cy="706008"/>
            <a:chOff x="340731" y="2555950"/>
            <a:chExt cx="2984936" cy="941343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788A5F1-CC75-450F-9EEC-F85EF9AFFBFA}"/>
                </a:ext>
              </a:extLst>
            </p:cNvPr>
            <p:cNvSpPr txBox="1"/>
            <p:nvPr/>
          </p:nvSpPr>
          <p:spPr>
            <a:xfrm>
              <a:off x="388579" y="2555950"/>
              <a:ext cx="2937088" cy="53347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noProof="1">
                  <a:solidFill>
                    <a:srgbClr val="FF9833"/>
                  </a:solidFill>
                  <a:latin typeface="Roboto" panose="02010600030101010101" charset="0"/>
                  <a:ea typeface="Roboto" panose="02010600030101010101" charset="0"/>
                </a:rPr>
                <a:t>Light GBM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1E549AB-1419-4275-B0D6-2A6F2CEAD369}"/>
                </a:ext>
              </a:extLst>
            </p:cNvPr>
            <p:cNvSpPr txBox="1"/>
            <p:nvPr/>
          </p:nvSpPr>
          <p:spPr>
            <a:xfrm>
              <a:off x="340731" y="3086924"/>
              <a:ext cx="2786009" cy="41036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Calcul du gain de chaque variable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85DEA79-9C94-41F7-8CBD-B37C70B9D983}"/>
              </a:ext>
            </a:extLst>
          </p:cNvPr>
          <p:cNvGrpSpPr/>
          <p:nvPr/>
        </p:nvGrpSpPr>
        <p:grpSpPr>
          <a:xfrm>
            <a:off x="1766431" y="8623935"/>
            <a:ext cx="3734912" cy="746197"/>
            <a:chOff x="332936" y="2502364"/>
            <a:chExt cx="2937088" cy="994928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65BE5EC-35AA-42A1-8DF3-F7D0B6D218D2}"/>
                </a:ext>
              </a:extLst>
            </p:cNvPr>
            <p:cNvSpPr txBox="1"/>
            <p:nvPr/>
          </p:nvSpPr>
          <p:spPr>
            <a:xfrm>
              <a:off x="332936" y="2502364"/>
              <a:ext cx="2578194" cy="53347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noProof="1">
                  <a:solidFill>
                    <a:srgbClr val="39A8C6"/>
                  </a:solidFill>
                  <a:latin typeface="Roboto" panose="02010600030101010101" charset="0"/>
                  <a:ea typeface="Roboto" panose="02010600030101010101" charset="0"/>
                </a:rPr>
                <a:t>Forêt Aléatoire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966DD06C-DE1B-4476-A299-1B798F0BA0F1}"/>
                </a:ext>
              </a:extLst>
            </p:cNvPr>
            <p:cNvSpPr txBox="1"/>
            <p:nvPr/>
          </p:nvSpPr>
          <p:spPr>
            <a:xfrm>
              <a:off x="340731" y="3086923"/>
              <a:ext cx="2929293" cy="41036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Calcul de la permutation de chaque variable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39D8CD7-B23C-47B9-AFAB-2777E4910271}"/>
              </a:ext>
            </a:extLst>
          </p:cNvPr>
          <p:cNvGrpSpPr/>
          <p:nvPr/>
        </p:nvGrpSpPr>
        <p:grpSpPr>
          <a:xfrm>
            <a:off x="9766319" y="2926650"/>
            <a:ext cx="3734912" cy="921450"/>
            <a:chOff x="332936" y="2555950"/>
            <a:chExt cx="2937088" cy="1228599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4C507CE-1684-414D-A8E4-CF3FA3C27280}"/>
                </a:ext>
              </a:extLst>
            </p:cNvPr>
            <p:cNvSpPr txBox="1"/>
            <p:nvPr/>
          </p:nvSpPr>
          <p:spPr>
            <a:xfrm>
              <a:off x="332936" y="2555950"/>
              <a:ext cx="2937088" cy="53347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fr-FR" sz="2000" b="1" noProof="1">
                  <a:solidFill>
                    <a:srgbClr val="E84B47"/>
                  </a:solidFill>
                  <a:latin typeface="Roboto" panose="02010600030101010101" charset="0"/>
                  <a:ea typeface="Roboto" panose="02010600030101010101" charset="0"/>
                </a:rPr>
                <a:t>V</a:t>
              </a:r>
              <a:r>
                <a:rPr lang="en-US" sz="2000" b="1" noProof="1">
                  <a:solidFill>
                    <a:srgbClr val="E84B47"/>
                  </a:solidFill>
                  <a:latin typeface="Roboto" panose="02010600030101010101" charset="0"/>
                  <a:ea typeface="Roboto" panose="02010600030101010101" charset="0"/>
                </a:rPr>
                <a:t>ariables retenues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16C3D84-D392-40F4-B14D-85684CE24814}"/>
                </a:ext>
              </a:extLst>
            </p:cNvPr>
            <p:cNvSpPr txBox="1"/>
            <p:nvPr/>
          </p:nvSpPr>
          <p:spPr>
            <a:xfrm>
              <a:off x="865430" y="3086923"/>
              <a:ext cx="2404594" cy="69762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La première moitié de variables les plus importantes (gain) sont retenues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A32E50E-F564-4F95-A5C2-69CFFB9CFDBE}"/>
              </a:ext>
            </a:extLst>
          </p:cNvPr>
          <p:cNvGrpSpPr/>
          <p:nvPr/>
        </p:nvGrpSpPr>
        <p:grpSpPr>
          <a:xfrm>
            <a:off x="9857511" y="8641647"/>
            <a:ext cx="3725000" cy="921451"/>
            <a:chOff x="340731" y="2555948"/>
            <a:chExt cx="2929293" cy="1228601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6A4962B7-5C23-49BC-BCB3-5F13020BA370}"/>
                </a:ext>
              </a:extLst>
            </p:cNvPr>
            <p:cNvSpPr txBox="1"/>
            <p:nvPr/>
          </p:nvSpPr>
          <p:spPr>
            <a:xfrm>
              <a:off x="695325" y="2555948"/>
              <a:ext cx="2574699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>
                  <a:solidFill>
                    <a:srgbClr val="4788D6"/>
                  </a:solidFill>
                  <a:latin typeface="Roboto" panose="02010600030101010101" charset="0"/>
                  <a:ea typeface="Roboto" panose="02010600030101010101" charset="0"/>
                </a:rPr>
                <a:t>Variables retenues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526E0E3-74DB-44A3-A2F3-E0BCDABE84DC}"/>
                </a:ext>
              </a:extLst>
            </p:cNvPr>
            <p:cNvSpPr txBox="1"/>
            <p:nvPr/>
          </p:nvSpPr>
          <p:spPr>
            <a:xfrm>
              <a:off x="340731" y="3086923"/>
              <a:ext cx="2929293" cy="69762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La première moitié de variables les plus importantes (permutation) sont retenues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0424882-9849-45DE-8EBD-78A4C185420D}"/>
              </a:ext>
            </a:extLst>
          </p:cNvPr>
          <p:cNvGrpSpPr/>
          <p:nvPr/>
        </p:nvGrpSpPr>
        <p:grpSpPr>
          <a:xfrm>
            <a:off x="15037402" y="5198575"/>
            <a:ext cx="4284267" cy="5903689"/>
            <a:chOff x="-1223632" y="-4374283"/>
            <a:chExt cx="4493656" cy="7871575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922EDFF-AFD7-4DA7-8854-D853DB128D11}"/>
                </a:ext>
              </a:extLst>
            </p:cNvPr>
            <p:cNvSpPr txBox="1"/>
            <p:nvPr/>
          </p:nvSpPr>
          <p:spPr>
            <a:xfrm>
              <a:off x="-1223632" y="-4374283"/>
              <a:ext cx="4227602" cy="94384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>
                  <a:solidFill>
                    <a:srgbClr val="9477B8"/>
                  </a:solidFill>
                  <a:latin typeface="Roboto" panose="02010600030101010101" charset="0"/>
                  <a:ea typeface="Roboto" panose="02010600030101010101" charset="0"/>
                </a:rPr>
                <a:t>Bases de données </a:t>
              </a:r>
            </a:p>
            <a:p>
              <a:r>
                <a:rPr lang="en-US" sz="2000" b="1" noProof="1">
                  <a:solidFill>
                    <a:srgbClr val="9477B8"/>
                  </a:solidFill>
                  <a:latin typeface="Roboto" panose="02010600030101010101" charset="0"/>
                  <a:ea typeface="Roboto" panose="02010600030101010101" charset="0"/>
                </a:rPr>
                <a:t>avec 35 variables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84057BF3-2480-4A71-B025-C5090E570963}"/>
                </a:ext>
              </a:extLst>
            </p:cNvPr>
            <p:cNvSpPr txBox="1"/>
            <p:nvPr/>
          </p:nvSpPr>
          <p:spPr>
            <a:xfrm>
              <a:off x="340731" y="3086923"/>
              <a:ext cx="2929293" cy="41036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endPara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10600030101010101" charset="0"/>
                <a:ea typeface="Roboto" panose="02010600030101010101" charset="0"/>
              </a:endParaRPr>
            </a:p>
          </p:txBody>
        </p:sp>
      </p:grpSp>
      <p:pic>
        <p:nvPicPr>
          <p:cNvPr id="60" name="Graphic 59" descr="Bullseye">
            <a:extLst>
              <a:ext uri="{FF2B5EF4-FFF2-40B4-BE49-F238E27FC236}">
                <a16:creationId xmlns:a16="http://schemas.microsoft.com/office/drawing/2014/main" id="{456212EF-E337-4825-936B-D6F4079653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7254" y="4136278"/>
            <a:ext cx="519713" cy="51971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973F353-19AF-442E-BCC6-0D8378E9823C}"/>
              </a:ext>
            </a:extLst>
          </p:cNvPr>
          <p:cNvSpPr txBox="1"/>
          <p:nvPr/>
        </p:nvSpPr>
        <p:spPr>
          <a:xfrm>
            <a:off x="1480630" y="4197273"/>
            <a:ext cx="1115309" cy="397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0.2721</a:t>
            </a:r>
          </a:p>
        </p:txBody>
      </p:sp>
      <p:pic>
        <p:nvPicPr>
          <p:cNvPr id="62" name="Graphic 61" descr="Bullseye">
            <a:extLst>
              <a:ext uri="{FF2B5EF4-FFF2-40B4-BE49-F238E27FC236}">
                <a16:creationId xmlns:a16="http://schemas.microsoft.com/office/drawing/2014/main" id="{E9BFE9D9-2294-4100-9132-B826F15C35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86236" y="4761731"/>
            <a:ext cx="519713" cy="51971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62DC6C3-E2A4-4A2E-9DF0-B68B0AC9BBEC}"/>
              </a:ext>
            </a:extLst>
          </p:cNvPr>
          <p:cNvSpPr txBox="1"/>
          <p:nvPr/>
        </p:nvSpPr>
        <p:spPr>
          <a:xfrm>
            <a:off x="15509612" y="4822726"/>
            <a:ext cx="1115309" cy="397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0.2747</a:t>
            </a:r>
          </a:p>
        </p:txBody>
      </p:sp>
    </p:spTree>
    <p:extLst>
      <p:ext uri="{BB962C8B-B14F-4D97-AF65-F5344CB8AC3E}">
        <p14:creationId xmlns:p14="http://schemas.microsoft.com/office/powerpoint/2010/main" val="185882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EEBA0CC7-BF25-476D-B4BA-C63776183AAE}"/>
              </a:ext>
            </a:extLst>
          </p:cNvPr>
          <p:cNvCxnSpPr>
            <a:cxnSpLocks/>
          </p:cNvCxnSpPr>
          <p:nvPr/>
        </p:nvCxnSpPr>
        <p:spPr>
          <a:xfrm flipV="1">
            <a:off x="1649462" y="6190366"/>
            <a:ext cx="2083001" cy="1944815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0E624AA-DCAA-4DD9-86E6-DFB319305E8F}"/>
              </a:ext>
            </a:extLst>
          </p:cNvPr>
          <p:cNvCxnSpPr>
            <a:cxnSpLocks/>
          </p:cNvCxnSpPr>
          <p:nvPr/>
        </p:nvCxnSpPr>
        <p:spPr>
          <a:xfrm flipH="1" flipV="1">
            <a:off x="6485779" y="7466169"/>
            <a:ext cx="1820021" cy="21079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21C9EBF-C5F3-4FC9-8119-B621B625E619}"/>
              </a:ext>
            </a:extLst>
          </p:cNvPr>
          <p:cNvCxnSpPr>
            <a:cxnSpLocks/>
          </p:cNvCxnSpPr>
          <p:nvPr/>
        </p:nvCxnSpPr>
        <p:spPr>
          <a:xfrm flipH="1" flipV="1">
            <a:off x="6511179" y="4797821"/>
            <a:ext cx="1794621" cy="20785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1909398-31A4-4CED-9FBC-356A93E909EF}"/>
              </a:ext>
            </a:extLst>
          </p:cNvPr>
          <p:cNvCxnSpPr>
            <a:cxnSpLocks/>
          </p:cNvCxnSpPr>
          <p:nvPr/>
        </p:nvCxnSpPr>
        <p:spPr>
          <a:xfrm>
            <a:off x="4096488" y="6498054"/>
            <a:ext cx="794143" cy="928690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3602C9A-5EF1-4FEC-8B02-CDEE4C943937}"/>
              </a:ext>
            </a:extLst>
          </p:cNvPr>
          <p:cNvCxnSpPr>
            <a:cxnSpLocks/>
          </p:cNvCxnSpPr>
          <p:nvPr/>
        </p:nvCxnSpPr>
        <p:spPr>
          <a:xfrm flipV="1">
            <a:off x="4074755" y="4932701"/>
            <a:ext cx="815876" cy="952689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b="1" spc="168" dirty="0">
                <a:solidFill>
                  <a:srgbClr val="251E20"/>
                </a:solidFill>
                <a:latin typeface="Roboto Bold" panose="02010600030101010101" charset="0"/>
                <a:ea typeface="Roboto Bold" panose="02010600030101010101" charset="0"/>
              </a:rPr>
              <a:t>I/. DÉMARCHE</a:t>
            </a:r>
          </a:p>
        </p:txBody>
      </p: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 dirty="0">
                <a:solidFill>
                  <a:srgbClr val="251E20"/>
                </a:solidFill>
                <a:latin typeface="Roboto" panose="02010600030101010101" charset="0"/>
                <a:ea typeface="Roboto" panose="02010600030101010101" charset="0"/>
              </a:rPr>
              <a:t>6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 panose="02010600030101010101" charset="0"/>
                <a:ea typeface="Roboto Bold" panose="02010600030101010101" charset="0"/>
              </a:rPr>
              <a:t>D) Traitement des données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31913D1-43E9-45F1-A1A4-509BD97AC39F}"/>
              </a:ext>
            </a:extLst>
          </p:cNvPr>
          <p:cNvSpPr/>
          <p:nvPr/>
        </p:nvSpPr>
        <p:spPr>
          <a:xfrm rot="18900000">
            <a:off x="3008162" y="5421143"/>
            <a:ext cx="1538446" cy="1538446"/>
          </a:xfrm>
          <a:prstGeom prst="roundRect">
            <a:avLst/>
          </a:prstGeom>
          <a:solidFill>
            <a:srgbClr val="FF9833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B932462-7330-4668-8056-1C7660DD4E65}"/>
              </a:ext>
            </a:extLst>
          </p:cNvPr>
          <p:cNvSpPr txBox="1"/>
          <p:nvPr/>
        </p:nvSpPr>
        <p:spPr>
          <a:xfrm>
            <a:off x="-373010" y="6408559"/>
            <a:ext cx="4030610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000" b="1" noProof="1">
                <a:solidFill>
                  <a:srgbClr val="9477B8"/>
                </a:solidFill>
                <a:latin typeface="Roboto" panose="02010600030101010101" charset="0"/>
                <a:ea typeface="Roboto" panose="02010600030101010101" charset="0"/>
              </a:rPr>
              <a:t>Bases de données </a:t>
            </a:r>
          </a:p>
          <a:p>
            <a:pPr algn="ctr"/>
            <a:r>
              <a:rPr lang="en-US" sz="2000" b="1" noProof="1">
                <a:solidFill>
                  <a:srgbClr val="9477B8"/>
                </a:solidFill>
                <a:latin typeface="Roboto" panose="02010600030101010101" charset="0"/>
                <a:ea typeface="Roboto" panose="02010600030101010101" charset="0"/>
              </a:rPr>
              <a:t>avec 35 variables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91AED6E-CA76-49D0-8400-A3FC29FBA8F9}"/>
              </a:ext>
            </a:extLst>
          </p:cNvPr>
          <p:cNvSpPr/>
          <p:nvPr/>
        </p:nvSpPr>
        <p:spPr>
          <a:xfrm rot="18900000">
            <a:off x="5153331" y="4067746"/>
            <a:ext cx="1538446" cy="1538446"/>
          </a:xfrm>
          <a:prstGeom prst="roundRect">
            <a:avLst/>
          </a:prstGeom>
          <a:solidFill>
            <a:srgbClr val="407FC9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D3ECE37F-62C6-4CF3-B508-4FBE340AEAF0}"/>
              </a:ext>
            </a:extLst>
          </p:cNvPr>
          <p:cNvSpPr/>
          <p:nvPr/>
        </p:nvSpPr>
        <p:spPr>
          <a:xfrm rot="18900000">
            <a:off x="5209254" y="6678583"/>
            <a:ext cx="1538446" cy="1538446"/>
          </a:xfrm>
          <a:prstGeom prst="roundRect">
            <a:avLst/>
          </a:prstGeom>
          <a:solidFill>
            <a:srgbClr val="9BC24B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4665A10-C650-4D77-9A72-93989425D173}"/>
              </a:ext>
            </a:extLst>
          </p:cNvPr>
          <p:cNvGrpSpPr/>
          <p:nvPr/>
        </p:nvGrpSpPr>
        <p:grpSpPr>
          <a:xfrm>
            <a:off x="2087561" y="4246807"/>
            <a:ext cx="3398839" cy="715892"/>
            <a:chOff x="364655" y="2555950"/>
            <a:chExt cx="2937088" cy="954522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788A5F1-CC75-450F-9EEC-F85EF9AFFBFA}"/>
                </a:ext>
              </a:extLst>
            </p:cNvPr>
            <p:cNvSpPr txBox="1"/>
            <p:nvPr/>
          </p:nvSpPr>
          <p:spPr>
            <a:xfrm>
              <a:off x="364655" y="2555950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noProof="1">
                  <a:solidFill>
                    <a:srgbClr val="FF9833"/>
                  </a:solidFill>
                  <a:latin typeface="Roboto" panose="02010600030101010101" charset="0"/>
                  <a:ea typeface="Roboto" panose="02010600030101010101" charset="0"/>
                </a:rPr>
                <a:t>Fusion des modalités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1E549AB-1419-4275-B0D6-2A6F2CEAD369}"/>
                </a:ext>
              </a:extLst>
            </p:cNvPr>
            <p:cNvSpPr txBox="1"/>
            <p:nvPr/>
          </p:nvSpPr>
          <p:spPr>
            <a:xfrm>
              <a:off x="380137" y="3086924"/>
              <a:ext cx="2906124" cy="42354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Variables qualitatives</a:t>
              </a:r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5DCB2D1-94CA-458B-A7FE-423D09E6886A}"/>
              </a:ext>
            </a:extLst>
          </p:cNvPr>
          <p:cNvCxnSpPr>
            <a:cxnSpLocks/>
          </p:cNvCxnSpPr>
          <p:nvPr/>
        </p:nvCxnSpPr>
        <p:spPr>
          <a:xfrm flipH="1" flipV="1">
            <a:off x="9901859" y="4797821"/>
            <a:ext cx="1794621" cy="20785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64DD8841-F0FE-4ECE-B60E-C7BB5E7644D3}"/>
              </a:ext>
            </a:extLst>
          </p:cNvPr>
          <p:cNvSpPr/>
          <p:nvPr/>
        </p:nvSpPr>
        <p:spPr>
          <a:xfrm rot="18900000">
            <a:off x="8544011" y="4067746"/>
            <a:ext cx="1538446" cy="1538446"/>
          </a:xfrm>
          <a:prstGeom prst="roundRect">
            <a:avLst/>
          </a:prstGeom>
          <a:solidFill>
            <a:srgbClr val="39A8C6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D900F50-9C4C-4240-84EC-8E15031D4CF3}"/>
              </a:ext>
            </a:extLst>
          </p:cNvPr>
          <p:cNvSpPr/>
          <p:nvPr/>
        </p:nvSpPr>
        <p:spPr>
          <a:xfrm rot="18900000">
            <a:off x="11912173" y="4067746"/>
            <a:ext cx="1538446" cy="1538446"/>
          </a:xfrm>
          <a:prstGeom prst="roundRect">
            <a:avLst/>
          </a:prstGeom>
          <a:solidFill>
            <a:srgbClr val="E84B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47212D0-4A07-43E4-843D-57495CF4A544}"/>
              </a:ext>
            </a:extLst>
          </p:cNvPr>
          <p:cNvCxnSpPr>
            <a:cxnSpLocks/>
          </p:cNvCxnSpPr>
          <p:nvPr/>
        </p:nvCxnSpPr>
        <p:spPr>
          <a:xfrm flipH="1" flipV="1">
            <a:off x="9820536" y="7466169"/>
            <a:ext cx="1820021" cy="21079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E3385DA8-47F6-4930-83B6-F4CD0D664097}"/>
              </a:ext>
            </a:extLst>
          </p:cNvPr>
          <p:cNvSpPr/>
          <p:nvPr/>
        </p:nvSpPr>
        <p:spPr>
          <a:xfrm rot="18900000">
            <a:off x="8544011" y="6678583"/>
            <a:ext cx="1538446" cy="1538446"/>
          </a:xfrm>
          <a:prstGeom prst="roundRect">
            <a:avLst/>
          </a:prstGeom>
          <a:solidFill>
            <a:srgbClr val="39A8C6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4A8C038-859C-4B35-99CF-40BBA3F95AD6}"/>
              </a:ext>
            </a:extLst>
          </p:cNvPr>
          <p:cNvCxnSpPr>
            <a:cxnSpLocks/>
          </p:cNvCxnSpPr>
          <p:nvPr/>
        </p:nvCxnSpPr>
        <p:spPr>
          <a:xfrm flipH="1" flipV="1">
            <a:off x="13154396" y="7466169"/>
            <a:ext cx="1820021" cy="21079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1509AC29-E31F-49E9-9BA6-E4742E31EB79}"/>
              </a:ext>
            </a:extLst>
          </p:cNvPr>
          <p:cNvSpPr/>
          <p:nvPr/>
        </p:nvSpPr>
        <p:spPr>
          <a:xfrm rot="18900000">
            <a:off x="11877871" y="6678583"/>
            <a:ext cx="1538446" cy="1538446"/>
          </a:xfrm>
          <a:prstGeom prst="roundRect">
            <a:avLst/>
          </a:prstGeom>
          <a:solidFill>
            <a:srgbClr val="E84B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418AB64C-D00D-457E-A4EA-6E0EE58B5E15}"/>
              </a:ext>
            </a:extLst>
          </p:cNvPr>
          <p:cNvSpPr/>
          <p:nvPr/>
        </p:nvSpPr>
        <p:spPr>
          <a:xfrm rot="18900000">
            <a:off x="14967181" y="6678583"/>
            <a:ext cx="1538446" cy="1538446"/>
          </a:xfrm>
          <a:prstGeom prst="ellipse">
            <a:avLst/>
          </a:prstGeom>
          <a:solidFill>
            <a:srgbClr val="9477B8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grpSp>
        <p:nvGrpSpPr>
          <p:cNvPr id="83" name="Graphic 9" descr="Database">
            <a:extLst>
              <a:ext uri="{FF2B5EF4-FFF2-40B4-BE49-F238E27FC236}">
                <a16:creationId xmlns:a16="http://schemas.microsoft.com/office/drawing/2014/main" id="{F44D82DA-C828-41C0-A3C6-00A1DF5B85B2}"/>
              </a:ext>
            </a:extLst>
          </p:cNvPr>
          <p:cNvGrpSpPr/>
          <p:nvPr/>
        </p:nvGrpSpPr>
        <p:grpSpPr>
          <a:xfrm>
            <a:off x="15469175" y="7085138"/>
            <a:ext cx="534458" cy="725336"/>
            <a:chOff x="5458362" y="1487911"/>
            <a:chExt cx="372312" cy="505281"/>
          </a:xfrm>
          <a:solidFill>
            <a:schemeClr val="bg1">
              <a:lumMod val="95000"/>
            </a:schemeClr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F893F80-5312-4CCF-AA19-E508F440A25D}"/>
                </a:ext>
              </a:extLst>
            </p:cNvPr>
            <p:cNvSpPr/>
            <p:nvPr/>
          </p:nvSpPr>
          <p:spPr>
            <a:xfrm>
              <a:off x="5458362" y="1487911"/>
              <a:ext cx="372312" cy="106375"/>
            </a:xfrm>
            <a:custGeom>
              <a:avLst/>
              <a:gdLst>
                <a:gd name="connsiteX0" fmla="*/ 372313 w 372312"/>
                <a:gd name="connsiteY0" fmla="*/ 53188 h 106375"/>
                <a:gd name="connsiteX1" fmla="*/ 186156 w 372312"/>
                <a:gd name="connsiteY1" fmla="*/ 106375 h 106375"/>
                <a:gd name="connsiteX2" fmla="*/ 0 w 372312"/>
                <a:gd name="connsiteY2" fmla="*/ 53188 h 106375"/>
                <a:gd name="connsiteX3" fmla="*/ 186156 w 372312"/>
                <a:gd name="connsiteY3" fmla="*/ 0 h 106375"/>
                <a:gd name="connsiteX4" fmla="*/ 372313 w 372312"/>
                <a:gd name="connsiteY4" fmla="*/ 53188 h 10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312" h="106375">
                  <a:moveTo>
                    <a:pt x="372313" y="53188"/>
                  </a:moveTo>
                  <a:cubicBezTo>
                    <a:pt x="372313" y="82562"/>
                    <a:pt x="288968" y="106375"/>
                    <a:pt x="186156" y="106375"/>
                  </a:cubicBezTo>
                  <a:cubicBezTo>
                    <a:pt x="83345" y="106375"/>
                    <a:pt x="0" y="82562"/>
                    <a:pt x="0" y="53188"/>
                  </a:cubicBezTo>
                  <a:cubicBezTo>
                    <a:pt x="0" y="23813"/>
                    <a:pt x="83345" y="0"/>
                    <a:pt x="186156" y="0"/>
                  </a:cubicBezTo>
                  <a:cubicBezTo>
                    <a:pt x="288968" y="0"/>
                    <a:pt x="372313" y="23813"/>
                    <a:pt x="372313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5024142-2DD6-4320-963B-7B61CD47B1A2}"/>
                </a:ext>
              </a:extLst>
            </p:cNvPr>
            <p:cNvSpPr/>
            <p:nvPr/>
          </p:nvSpPr>
          <p:spPr>
            <a:xfrm>
              <a:off x="5458362" y="1567692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BC4FF90-CE8C-4749-842B-E423395BB921}"/>
                </a:ext>
              </a:extLst>
            </p:cNvPr>
            <p:cNvSpPr/>
            <p:nvPr/>
          </p:nvSpPr>
          <p:spPr>
            <a:xfrm>
              <a:off x="5458362" y="1700661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CBA7837-CF92-490E-9B92-5037441B30B4}"/>
                </a:ext>
              </a:extLst>
            </p:cNvPr>
            <p:cNvSpPr/>
            <p:nvPr/>
          </p:nvSpPr>
          <p:spPr>
            <a:xfrm>
              <a:off x="5458362" y="1833630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sp>
        <p:nvSpPr>
          <p:cNvPr id="228" name="Oval 227">
            <a:extLst>
              <a:ext uri="{FF2B5EF4-FFF2-40B4-BE49-F238E27FC236}">
                <a16:creationId xmlns:a16="http://schemas.microsoft.com/office/drawing/2014/main" id="{83835B2E-0983-49DC-B58A-0FE4FA511E91}"/>
              </a:ext>
            </a:extLst>
          </p:cNvPr>
          <p:cNvSpPr/>
          <p:nvPr/>
        </p:nvSpPr>
        <p:spPr>
          <a:xfrm rot="18900000">
            <a:off x="819770" y="7388231"/>
            <a:ext cx="1538446" cy="1538446"/>
          </a:xfrm>
          <a:prstGeom prst="ellipse">
            <a:avLst/>
          </a:prstGeom>
          <a:solidFill>
            <a:srgbClr val="8A6DA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grpSp>
        <p:nvGrpSpPr>
          <p:cNvPr id="229" name="Graphic 9" descr="Database">
            <a:extLst>
              <a:ext uri="{FF2B5EF4-FFF2-40B4-BE49-F238E27FC236}">
                <a16:creationId xmlns:a16="http://schemas.microsoft.com/office/drawing/2014/main" id="{2EA49B53-A33E-4831-8AF5-C561E88B5A18}"/>
              </a:ext>
            </a:extLst>
          </p:cNvPr>
          <p:cNvGrpSpPr/>
          <p:nvPr/>
        </p:nvGrpSpPr>
        <p:grpSpPr>
          <a:xfrm>
            <a:off x="1321764" y="7794786"/>
            <a:ext cx="534458" cy="725336"/>
            <a:chOff x="5458362" y="1487911"/>
            <a:chExt cx="372312" cy="505281"/>
          </a:xfrm>
          <a:solidFill>
            <a:schemeClr val="bg1">
              <a:lumMod val="95000"/>
            </a:schemeClr>
          </a:solidFill>
        </p:grpSpPr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60A494CB-C263-4950-A46F-52CDA020B9BB}"/>
                </a:ext>
              </a:extLst>
            </p:cNvPr>
            <p:cNvSpPr/>
            <p:nvPr/>
          </p:nvSpPr>
          <p:spPr>
            <a:xfrm>
              <a:off x="5458362" y="1487911"/>
              <a:ext cx="372312" cy="106375"/>
            </a:xfrm>
            <a:custGeom>
              <a:avLst/>
              <a:gdLst>
                <a:gd name="connsiteX0" fmla="*/ 372313 w 372312"/>
                <a:gd name="connsiteY0" fmla="*/ 53188 h 106375"/>
                <a:gd name="connsiteX1" fmla="*/ 186156 w 372312"/>
                <a:gd name="connsiteY1" fmla="*/ 106375 h 106375"/>
                <a:gd name="connsiteX2" fmla="*/ 0 w 372312"/>
                <a:gd name="connsiteY2" fmla="*/ 53188 h 106375"/>
                <a:gd name="connsiteX3" fmla="*/ 186156 w 372312"/>
                <a:gd name="connsiteY3" fmla="*/ 0 h 106375"/>
                <a:gd name="connsiteX4" fmla="*/ 372313 w 372312"/>
                <a:gd name="connsiteY4" fmla="*/ 53188 h 10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312" h="106375">
                  <a:moveTo>
                    <a:pt x="372313" y="53188"/>
                  </a:moveTo>
                  <a:cubicBezTo>
                    <a:pt x="372313" y="82562"/>
                    <a:pt x="288968" y="106375"/>
                    <a:pt x="186156" y="106375"/>
                  </a:cubicBezTo>
                  <a:cubicBezTo>
                    <a:pt x="83345" y="106375"/>
                    <a:pt x="0" y="82562"/>
                    <a:pt x="0" y="53188"/>
                  </a:cubicBezTo>
                  <a:cubicBezTo>
                    <a:pt x="0" y="23813"/>
                    <a:pt x="83345" y="0"/>
                    <a:pt x="186156" y="0"/>
                  </a:cubicBezTo>
                  <a:cubicBezTo>
                    <a:pt x="288968" y="0"/>
                    <a:pt x="372313" y="23813"/>
                    <a:pt x="372313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189DB32-DD8F-4EFA-8448-135523C947FD}"/>
                </a:ext>
              </a:extLst>
            </p:cNvPr>
            <p:cNvSpPr/>
            <p:nvPr/>
          </p:nvSpPr>
          <p:spPr>
            <a:xfrm>
              <a:off x="5458362" y="1567692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7BCAED7B-DBA5-43B2-81D2-BCB073394DA2}"/>
                </a:ext>
              </a:extLst>
            </p:cNvPr>
            <p:cNvSpPr/>
            <p:nvPr/>
          </p:nvSpPr>
          <p:spPr>
            <a:xfrm>
              <a:off x="5458362" y="1700661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1F7A3BE-F929-4DEE-8B7A-E2B87949634E}"/>
                </a:ext>
              </a:extLst>
            </p:cNvPr>
            <p:cNvSpPr/>
            <p:nvPr/>
          </p:nvSpPr>
          <p:spPr>
            <a:xfrm>
              <a:off x="5458362" y="1833630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pic>
        <p:nvPicPr>
          <p:cNvPr id="42" name="Graphic 41" descr="Network">
            <a:extLst>
              <a:ext uri="{FF2B5EF4-FFF2-40B4-BE49-F238E27FC236}">
                <a16:creationId xmlns:a16="http://schemas.microsoft.com/office/drawing/2014/main" id="{1CBA0394-17A0-440B-A949-E36C612BA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74736" y="5587717"/>
            <a:ext cx="1205298" cy="1205298"/>
          </a:xfrm>
          <a:prstGeom prst="rect">
            <a:avLst/>
          </a:prstGeom>
        </p:spPr>
      </p:pic>
      <p:pic>
        <p:nvPicPr>
          <p:cNvPr id="46" name="Graphic 45" descr="Circular flowchart">
            <a:extLst>
              <a:ext uri="{FF2B5EF4-FFF2-40B4-BE49-F238E27FC236}">
                <a16:creationId xmlns:a16="http://schemas.microsoft.com/office/drawing/2014/main" id="{23D679FD-624A-4E26-BDEF-9776B2126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6789" y="4291204"/>
            <a:ext cx="1091530" cy="1091530"/>
          </a:xfrm>
          <a:prstGeom prst="rect">
            <a:avLst/>
          </a:prstGeom>
        </p:spPr>
      </p:pic>
      <p:pic>
        <p:nvPicPr>
          <p:cNvPr id="48" name="Graphic 47" descr="Table">
            <a:extLst>
              <a:ext uri="{FF2B5EF4-FFF2-40B4-BE49-F238E27FC236}">
                <a16:creationId xmlns:a16="http://schemas.microsoft.com/office/drawing/2014/main" id="{1BB02C78-5293-4C1F-8E63-4AB3562CB5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1277" y="6990606"/>
            <a:ext cx="914400" cy="914400"/>
          </a:xfrm>
          <a:prstGeom prst="rect">
            <a:avLst/>
          </a:prstGeom>
        </p:spPr>
      </p:pic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7F6B7B7-7527-4E5D-8143-038C2189BCE2}"/>
              </a:ext>
            </a:extLst>
          </p:cNvPr>
          <p:cNvGrpSpPr/>
          <p:nvPr/>
        </p:nvGrpSpPr>
        <p:grpSpPr>
          <a:xfrm>
            <a:off x="8819776" y="4487147"/>
            <a:ext cx="986916" cy="699645"/>
            <a:chOff x="10226040" y="2705100"/>
            <a:chExt cx="1143000" cy="762000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083F7BF-339A-4E5C-911E-BF35FE0EC4AA}"/>
                </a:ext>
              </a:extLst>
            </p:cNvPr>
            <p:cNvSpPr/>
            <p:nvPr/>
          </p:nvSpPr>
          <p:spPr>
            <a:xfrm>
              <a:off x="10226040" y="2895600"/>
              <a:ext cx="1143000" cy="533400"/>
            </a:xfrm>
            <a:custGeom>
              <a:avLst/>
              <a:gdLst>
                <a:gd name="connsiteX0" fmla="*/ 0 w 1295400"/>
                <a:gd name="connsiteY0" fmla="*/ 533400 h 533400"/>
                <a:gd name="connsiteX1" fmla="*/ 655320 w 1295400"/>
                <a:gd name="connsiteY1" fmla="*/ 426720 h 533400"/>
                <a:gd name="connsiteX2" fmla="*/ 853440 w 1295400"/>
                <a:gd name="connsiteY2" fmla="*/ 76200 h 533400"/>
                <a:gd name="connsiteX3" fmla="*/ 1295400 w 1295400"/>
                <a:gd name="connsiteY3" fmla="*/ 0 h 533400"/>
                <a:gd name="connsiteX0" fmla="*/ 0 w 1143000"/>
                <a:gd name="connsiteY0" fmla="*/ 533400 h 533400"/>
                <a:gd name="connsiteX1" fmla="*/ 502920 w 1143000"/>
                <a:gd name="connsiteY1" fmla="*/ 426720 h 533400"/>
                <a:gd name="connsiteX2" fmla="*/ 701040 w 1143000"/>
                <a:gd name="connsiteY2" fmla="*/ 76200 h 533400"/>
                <a:gd name="connsiteX3" fmla="*/ 1143000 w 1143000"/>
                <a:gd name="connsiteY3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33400">
                  <a:moveTo>
                    <a:pt x="0" y="533400"/>
                  </a:moveTo>
                  <a:cubicBezTo>
                    <a:pt x="256540" y="518160"/>
                    <a:pt x="386080" y="502920"/>
                    <a:pt x="502920" y="426720"/>
                  </a:cubicBezTo>
                  <a:cubicBezTo>
                    <a:pt x="619760" y="350520"/>
                    <a:pt x="594360" y="147320"/>
                    <a:pt x="701040" y="76200"/>
                  </a:cubicBezTo>
                  <a:cubicBezTo>
                    <a:pt x="807720" y="5080"/>
                    <a:pt x="975360" y="2540"/>
                    <a:pt x="1143000" y="0"/>
                  </a:cubicBez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4D39915-65D0-462F-9818-111E8DF86521}"/>
                </a:ext>
              </a:extLst>
            </p:cNvPr>
            <p:cNvCxnSpPr/>
            <p:nvPr/>
          </p:nvCxnSpPr>
          <p:spPr>
            <a:xfrm>
              <a:off x="10226040" y="3467100"/>
              <a:ext cx="1143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BACDECD-8892-4216-B611-D37230B09172}"/>
                </a:ext>
              </a:extLst>
            </p:cNvPr>
            <p:cNvCxnSpPr/>
            <p:nvPr/>
          </p:nvCxnSpPr>
          <p:spPr>
            <a:xfrm>
              <a:off x="10820400" y="2705100"/>
              <a:ext cx="0" cy="76068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E791DE09-3818-4C31-9CA3-1A139217551D}"/>
              </a:ext>
            </a:extLst>
          </p:cNvPr>
          <p:cNvGrpSpPr/>
          <p:nvPr/>
        </p:nvGrpSpPr>
        <p:grpSpPr>
          <a:xfrm>
            <a:off x="8819776" y="7097984"/>
            <a:ext cx="986916" cy="699645"/>
            <a:chOff x="10226040" y="2705100"/>
            <a:chExt cx="1143000" cy="762000"/>
          </a:xfrm>
        </p:grpSpPr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42932499-3260-4026-8D1D-B2ADC2005434}"/>
                </a:ext>
              </a:extLst>
            </p:cNvPr>
            <p:cNvSpPr/>
            <p:nvPr/>
          </p:nvSpPr>
          <p:spPr>
            <a:xfrm>
              <a:off x="10226040" y="2895600"/>
              <a:ext cx="1143000" cy="533400"/>
            </a:xfrm>
            <a:custGeom>
              <a:avLst/>
              <a:gdLst>
                <a:gd name="connsiteX0" fmla="*/ 0 w 1295400"/>
                <a:gd name="connsiteY0" fmla="*/ 533400 h 533400"/>
                <a:gd name="connsiteX1" fmla="*/ 655320 w 1295400"/>
                <a:gd name="connsiteY1" fmla="*/ 426720 h 533400"/>
                <a:gd name="connsiteX2" fmla="*/ 853440 w 1295400"/>
                <a:gd name="connsiteY2" fmla="*/ 76200 h 533400"/>
                <a:gd name="connsiteX3" fmla="*/ 1295400 w 1295400"/>
                <a:gd name="connsiteY3" fmla="*/ 0 h 533400"/>
                <a:gd name="connsiteX0" fmla="*/ 0 w 1143000"/>
                <a:gd name="connsiteY0" fmla="*/ 533400 h 533400"/>
                <a:gd name="connsiteX1" fmla="*/ 502920 w 1143000"/>
                <a:gd name="connsiteY1" fmla="*/ 426720 h 533400"/>
                <a:gd name="connsiteX2" fmla="*/ 701040 w 1143000"/>
                <a:gd name="connsiteY2" fmla="*/ 76200 h 533400"/>
                <a:gd name="connsiteX3" fmla="*/ 1143000 w 1143000"/>
                <a:gd name="connsiteY3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33400">
                  <a:moveTo>
                    <a:pt x="0" y="533400"/>
                  </a:moveTo>
                  <a:cubicBezTo>
                    <a:pt x="256540" y="518160"/>
                    <a:pt x="386080" y="502920"/>
                    <a:pt x="502920" y="426720"/>
                  </a:cubicBezTo>
                  <a:cubicBezTo>
                    <a:pt x="619760" y="350520"/>
                    <a:pt x="594360" y="147320"/>
                    <a:pt x="701040" y="76200"/>
                  </a:cubicBezTo>
                  <a:cubicBezTo>
                    <a:pt x="807720" y="5080"/>
                    <a:pt x="975360" y="2540"/>
                    <a:pt x="1143000" y="0"/>
                  </a:cubicBez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705B1DFC-0E79-4260-B3A7-9DA3AF47AD20}"/>
                </a:ext>
              </a:extLst>
            </p:cNvPr>
            <p:cNvCxnSpPr/>
            <p:nvPr/>
          </p:nvCxnSpPr>
          <p:spPr>
            <a:xfrm>
              <a:off x="10226040" y="3467100"/>
              <a:ext cx="1143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3A7236-E55C-4598-AF7B-C4B0D7ACB4FB}"/>
                </a:ext>
              </a:extLst>
            </p:cNvPr>
            <p:cNvCxnSpPr/>
            <p:nvPr/>
          </p:nvCxnSpPr>
          <p:spPr>
            <a:xfrm>
              <a:off x="10820400" y="2705100"/>
              <a:ext cx="0" cy="76068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44" name="Graphic 243" descr="Bullseye">
            <a:extLst>
              <a:ext uri="{FF2B5EF4-FFF2-40B4-BE49-F238E27FC236}">
                <a16:creationId xmlns:a16="http://schemas.microsoft.com/office/drawing/2014/main" id="{A8F92B18-6C9A-433C-9173-7DB75EC476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115204" y="4076700"/>
            <a:ext cx="1115443" cy="1115443"/>
          </a:xfrm>
          <a:prstGeom prst="rect">
            <a:avLst/>
          </a:prstGeom>
        </p:spPr>
      </p:pic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D558AA5-4D82-4FE1-BFCC-E5363061656E}"/>
              </a:ext>
            </a:extLst>
          </p:cNvPr>
          <p:cNvGrpSpPr/>
          <p:nvPr/>
        </p:nvGrpSpPr>
        <p:grpSpPr>
          <a:xfrm>
            <a:off x="4221161" y="2550382"/>
            <a:ext cx="3398839" cy="1229227"/>
            <a:chOff x="364655" y="2145582"/>
            <a:chExt cx="2937088" cy="1638968"/>
          </a:xfrm>
        </p:grpSpPr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7C726FA5-8566-40B5-AF98-77CE716B917E}"/>
                </a:ext>
              </a:extLst>
            </p:cNvPr>
            <p:cNvSpPr txBox="1"/>
            <p:nvPr/>
          </p:nvSpPr>
          <p:spPr>
            <a:xfrm>
              <a:off x="364655" y="2145582"/>
              <a:ext cx="2937088" cy="94384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fr-FR" sz="2000" b="1" noProof="1">
                  <a:solidFill>
                    <a:srgbClr val="4788D6"/>
                  </a:solidFill>
                  <a:latin typeface="Roboto" panose="02010600030101010101" charset="0"/>
                  <a:ea typeface="Roboto" panose="02010600030101010101" charset="0"/>
                </a:rPr>
                <a:t>A</a:t>
              </a:r>
              <a:r>
                <a:rPr lang="en-US" sz="2000" b="1" noProof="1">
                  <a:solidFill>
                    <a:srgbClr val="4788D6"/>
                  </a:solidFill>
                  <a:latin typeface="Roboto" panose="02010600030101010101" charset="0"/>
                  <a:ea typeface="Roboto" panose="02010600030101010101" charset="0"/>
                </a:rPr>
                <a:t>nalyse Factorielle de Données Mixtes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AA40D108-F874-43F4-AE2A-12952992C846}"/>
                </a:ext>
              </a:extLst>
            </p:cNvPr>
            <p:cNvSpPr txBox="1"/>
            <p:nvPr/>
          </p:nvSpPr>
          <p:spPr>
            <a:xfrm>
              <a:off x="380137" y="3086924"/>
              <a:ext cx="2906124" cy="69762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Projection sur le premier plan factoriel</a:t>
              </a:r>
            </a:p>
            <a:p>
              <a:pPr algn="ct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Identification de clusters de modalités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0DBF91CD-6558-4D22-9EAF-AC9ABFC5C40A}"/>
              </a:ext>
            </a:extLst>
          </p:cNvPr>
          <p:cNvGrpSpPr/>
          <p:nvPr/>
        </p:nvGrpSpPr>
        <p:grpSpPr>
          <a:xfrm>
            <a:off x="4221161" y="8569035"/>
            <a:ext cx="3398839" cy="1444671"/>
            <a:chOff x="364655" y="2145582"/>
            <a:chExt cx="2937088" cy="1926227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6E28AB-49AF-44DB-97A3-85EA3CEBB8BA}"/>
                </a:ext>
              </a:extLst>
            </p:cNvPr>
            <p:cNvSpPr txBox="1"/>
            <p:nvPr/>
          </p:nvSpPr>
          <p:spPr>
            <a:xfrm>
              <a:off x="364655" y="2145582"/>
              <a:ext cx="2937088" cy="94384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fr-FR" sz="2000" b="1" noProof="1">
                  <a:solidFill>
                    <a:srgbClr val="A6CE53"/>
                  </a:solidFill>
                  <a:latin typeface="Roboto" panose="02010600030101010101" charset="0"/>
                  <a:ea typeface="Roboto" panose="02010600030101010101" charset="0"/>
                </a:rPr>
                <a:t>Tableaux croisés avec la variable cible</a:t>
              </a:r>
              <a:endParaRPr lang="en-US" sz="2000" b="1" noProof="1">
                <a:solidFill>
                  <a:srgbClr val="A6CE53"/>
                </a:solidFill>
                <a:latin typeface="Roboto" panose="02010600030101010101" charset="0"/>
                <a:ea typeface="Roboto" panose="02010600030101010101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83AED380-DD05-40A8-ACB6-78251A05D06B}"/>
                </a:ext>
              </a:extLst>
            </p:cNvPr>
            <p:cNvSpPr txBox="1"/>
            <p:nvPr/>
          </p:nvSpPr>
          <p:spPr>
            <a:xfrm>
              <a:off x="380137" y="3086924"/>
              <a:ext cx="2906124" cy="98488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Calcul de fréquences relatives</a:t>
              </a:r>
            </a:p>
            <a:p>
              <a:pPr algn="ct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Identification de comportements similaires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D4C37BBF-FC5F-4DF8-B692-D48D2BB51A7F}"/>
              </a:ext>
            </a:extLst>
          </p:cNvPr>
          <p:cNvGrpSpPr/>
          <p:nvPr/>
        </p:nvGrpSpPr>
        <p:grpSpPr>
          <a:xfrm>
            <a:off x="7613814" y="2645575"/>
            <a:ext cx="3398839" cy="1136895"/>
            <a:chOff x="364655" y="2555950"/>
            <a:chExt cx="2937088" cy="1515858"/>
          </a:xfrm>
        </p:grpSpPr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910EF54E-0DFB-44C3-AF71-B6A42FCBFD84}"/>
                </a:ext>
              </a:extLst>
            </p:cNvPr>
            <p:cNvSpPr txBox="1"/>
            <p:nvPr/>
          </p:nvSpPr>
          <p:spPr>
            <a:xfrm>
              <a:off x="364655" y="2555950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fr-FR" sz="2000" b="1" noProof="1">
                  <a:solidFill>
                    <a:srgbClr val="3FB4D2"/>
                  </a:solidFill>
                  <a:latin typeface="Roboto" panose="02010600030101010101" charset="0"/>
                  <a:ea typeface="Roboto" panose="02010600030101010101" charset="0"/>
                </a:rPr>
                <a:t>Régression Logistique</a:t>
              </a:r>
              <a:endParaRPr lang="en-US" sz="2000" b="1" noProof="1">
                <a:solidFill>
                  <a:srgbClr val="3FB4D2"/>
                </a:solidFill>
                <a:latin typeface="Roboto" panose="02010600030101010101" charset="0"/>
                <a:ea typeface="Roboto" panose="02010600030101010101" charset="0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EF04FBB5-F3D4-4867-AFE7-F2B7954C6B89}"/>
                </a:ext>
              </a:extLst>
            </p:cNvPr>
            <p:cNvSpPr txBox="1"/>
            <p:nvPr/>
          </p:nvSpPr>
          <p:spPr>
            <a:xfrm>
              <a:off x="380137" y="3086924"/>
              <a:ext cx="2906124" cy="98488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fr-FR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V</a:t>
              </a: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ariable ps_car_11_cat (104 modalités)</a:t>
              </a:r>
            </a:p>
            <a:p>
              <a:pPr algn="ct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Remplacement par les coefficients estimés : variable pseudo-continue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EA4D17B-74B0-4FE8-99D5-773666DA29BA}"/>
              </a:ext>
            </a:extLst>
          </p:cNvPr>
          <p:cNvGrpSpPr/>
          <p:nvPr/>
        </p:nvGrpSpPr>
        <p:grpSpPr>
          <a:xfrm>
            <a:off x="7613814" y="8569035"/>
            <a:ext cx="3398839" cy="1136895"/>
            <a:chOff x="364655" y="2555950"/>
            <a:chExt cx="2937088" cy="1515858"/>
          </a:xfrm>
        </p:grpSpPr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41DBF62-2256-4425-A582-C5A7B760202F}"/>
                </a:ext>
              </a:extLst>
            </p:cNvPr>
            <p:cNvSpPr txBox="1"/>
            <p:nvPr/>
          </p:nvSpPr>
          <p:spPr>
            <a:xfrm>
              <a:off x="364655" y="2555950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fr-FR" sz="2000" b="1" noProof="1">
                  <a:solidFill>
                    <a:srgbClr val="3FB4D2"/>
                  </a:solidFill>
                  <a:latin typeface="Roboto" panose="02010600030101010101" charset="0"/>
                  <a:ea typeface="Roboto" panose="02010600030101010101" charset="0"/>
                </a:rPr>
                <a:t>Régression Logistique</a:t>
              </a:r>
              <a:endParaRPr lang="en-US" sz="2000" b="1" noProof="1">
                <a:solidFill>
                  <a:srgbClr val="3FB4D2"/>
                </a:solidFill>
                <a:latin typeface="Roboto" panose="02010600030101010101" charset="0"/>
                <a:ea typeface="Roboto" panose="02010600030101010101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CAAAB2B9-5706-47D5-B383-8374F0A960AF}"/>
                </a:ext>
              </a:extLst>
            </p:cNvPr>
            <p:cNvSpPr txBox="1"/>
            <p:nvPr/>
          </p:nvSpPr>
          <p:spPr>
            <a:xfrm>
              <a:off x="380137" y="3086924"/>
              <a:ext cx="2906124" cy="98488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fr-FR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V</a:t>
              </a: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ariable ps_car_11_cat (104 modalités)</a:t>
              </a:r>
            </a:p>
            <a:p>
              <a:pPr algn="ct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Remplacement par les coefficients estimés : variable pseudo-continue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DA6536E-F951-4374-9D30-6599A1C1D647}"/>
              </a:ext>
            </a:extLst>
          </p:cNvPr>
          <p:cNvGrpSpPr/>
          <p:nvPr/>
        </p:nvGrpSpPr>
        <p:grpSpPr>
          <a:xfrm>
            <a:off x="11002961" y="2645575"/>
            <a:ext cx="3398839" cy="921451"/>
            <a:chOff x="364655" y="2555950"/>
            <a:chExt cx="2937088" cy="1228600"/>
          </a:xfrm>
        </p:grpSpPr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F3507229-C513-4C0C-A8F1-FBBB30221700}"/>
                </a:ext>
              </a:extLst>
            </p:cNvPr>
            <p:cNvSpPr txBox="1"/>
            <p:nvPr/>
          </p:nvSpPr>
          <p:spPr>
            <a:xfrm>
              <a:off x="364655" y="2555950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fr-FR" sz="2000" b="1" noProof="1">
                  <a:solidFill>
                    <a:srgbClr val="F6534F"/>
                  </a:solidFill>
                  <a:latin typeface="Roboto" panose="02010600030101010101" charset="0"/>
                  <a:ea typeface="Roboto" panose="02010600030101010101" charset="0"/>
                </a:rPr>
                <a:t>Light GBM</a:t>
              </a:r>
              <a:endParaRPr lang="en-US" sz="2000" b="1" noProof="1">
                <a:solidFill>
                  <a:srgbClr val="F6534F"/>
                </a:solidFill>
                <a:latin typeface="Roboto" panose="02010600030101010101" charset="0"/>
                <a:ea typeface="Roboto" panose="02010600030101010101" charset="0"/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517352CB-039C-46EB-974E-0406E837072C}"/>
                </a:ext>
              </a:extLst>
            </p:cNvPr>
            <p:cNvSpPr txBox="1"/>
            <p:nvPr/>
          </p:nvSpPr>
          <p:spPr>
            <a:xfrm>
              <a:off x="380137" y="3086924"/>
              <a:ext cx="2906124" cy="69762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fr-FR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Calcul du score de Gini en validation croisée pour comparaison</a:t>
              </a:r>
              <a:endPara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10600030101010101" charset="0"/>
                <a:ea typeface="Roboto" panose="02010600030101010101" charset="0"/>
              </a:endParaRP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FD4C2095-40B4-4C3B-9029-5C617A1EDE8E}"/>
              </a:ext>
            </a:extLst>
          </p:cNvPr>
          <p:cNvGrpSpPr/>
          <p:nvPr/>
        </p:nvGrpSpPr>
        <p:grpSpPr>
          <a:xfrm>
            <a:off x="10968659" y="8572500"/>
            <a:ext cx="3398839" cy="921451"/>
            <a:chOff x="364655" y="2555950"/>
            <a:chExt cx="2937088" cy="1228600"/>
          </a:xfrm>
        </p:grpSpPr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03FB4795-B13C-4AF6-BD57-9045C739FE5E}"/>
                </a:ext>
              </a:extLst>
            </p:cNvPr>
            <p:cNvSpPr txBox="1"/>
            <p:nvPr/>
          </p:nvSpPr>
          <p:spPr>
            <a:xfrm>
              <a:off x="364655" y="2555950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fr-FR" sz="2000" b="1" noProof="1">
                  <a:solidFill>
                    <a:srgbClr val="F6534F"/>
                  </a:solidFill>
                  <a:latin typeface="Roboto" panose="02010600030101010101" charset="0"/>
                  <a:ea typeface="Roboto" panose="02010600030101010101" charset="0"/>
                </a:rPr>
                <a:t>Light GBM</a:t>
              </a:r>
              <a:endParaRPr lang="en-US" sz="2000" b="1" noProof="1">
                <a:solidFill>
                  <a:srgbClr val="F6534F"/>
                </a:solidFill>
                <a:latin typeface="Roboto" panose="02010600030101010101" charset="0"/>
                <a:ea typeface="Roboto" panose="02010600030101010101" charset="0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7EFCE56F-A156-472C-A082-483BEAA1D8D2}"/>
                </a:ext>
              </a:extLst>
            </p:cNvPr>
            <p:cNvSpPr txBox="1"/>
            <p:nvPr/>
          </p:nvSpPr>
          <p:spPr>
            <a:xfrm>
              <a:off x="380137" y="3086924"/>
              <a:ext cx="2906124" cy="69762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fr-FR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Calcul du score de Gini en validation croisée pour comparaison</a:t>
              </a:r>
              <a:endPara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10600030101010101" charset="0"/>
                <a:ea typeface="Roboto" panose="02010600030101010101" charset="0"/>
              </a:endParaRPr>
            </a:p>
          </p:txBody>
        </p:sp>
      </p:grpSp>
      <p:sp>
        <p:nvSpPr>
          <p:cNvPr id="273" name="TextBox 272">
            <a:extLst>
              <a:ext uri="{FF2B5EF4-FFF2-40B4-BE49-F238E27FC236}">
                <a16:creationId xmlns:a16="http://schemas.microsoft.com/office/drawing/2014/main" id="{A7EB0BFE-D750-4233-9329-19C2C5579B8C}"/>
              </a:ext>
            </a:extLst>
          </p:cNvPr>
          <p:cNvSpPr txBox="1"/>
          <p:nvPr/>
        </p:nvSpPr>
        <p:spPr>
          <a:xfrm>
            <a:off x="12145961" y="5062835"/>
            <a:ext cx="110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0.2729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274" name="Graphic 273" descr="Bullseye">
            <a:extLst>
              <a:ext uri="{FF2B5EF4-FFF2-40B4-BE49-F238E27FC236}">
                <a16:creationId xmlns:a16="http://schemas.microsoft.com/office/drawing/2014/main" id="{694AD823-D431-4E15-8483-B571984BC3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80902" y="6695057"/>
            <a:ext cx="1115443" cy="1115443"/>
          </a:xfrm>
          <a:prstGeom prst="rect">
            <a:avLst/>
          </a:prstGeom>
        </p:spPr>
      </p:pic>
      <p:sp>
        <p:nvSpPr>
          <p:cNvPr id="275" name="TextBox 274">
            <a:extLst>
              <a:ext uri="{FF2B5EF4-FFF2-40B4-BE49-F238E27FC236}">
                <a16:creationId xmlns:a16="http://schemas.microsoft.com/office/drawing/2014/main" id="{F8334A37-3EB3-44D8-B638-F46FE35B4BA1}"/>
              </a:ext>
            </a:extLst>
          </p:cNvPr>
          <p:cNvSpPr txBox="1"/>
          <p:nvPr/>
        </p:nvSpPr>
        <p:spPr>
          <a:xfrm>
            <a:off x="12111659" y="7658100"/>
            <a:ext cx="110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0.2757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1E26C61-A88C-4175-94CC-1401DE22C987}"/>
              </a:ext>
            </a:extLst>
          </p:cNvPr>
          <p:cNvSpPr txBox="1"/>
          <p:nvPr/>
        </p:nvSpPr>
        <p:spPr>
          <a:xfrm>
            <a:off x="13623850" y="8691043"/>
            <a:ext cx="4030610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000" b="1" noProof="1">
                <a:solidFill>
                  <a:srgbClr val="9477B8"/>
                </a:solidFill>
                <a:latin typeface="Roboto" panose="02010600030101010101" charset="0"/>
                <a:ea typeface="Roboto" panose="02010600030101010101" charset="0"/>
              </a:rPr>
              <a:t>Bases de données </a:t>
            </a:r>
          </a:p>
          <a:p>
            <a:pPr algn="ctr"/>
            <a:r>
              <a:rPr lang="en-US" sz="2000" b="1" noProof="1">
                <a:solidFill>
                  <a:srgbClr val="9477B8"/>
                </a:solidFill>
                <a:latin typeface="Roboto" panose="02010600030101010101" charset="0"/>
                <a:ea typeface="Roboto" panose="02010600030101010101" charset="0"/>
              </a:rPr>
              <a:t>post-traitements</a:t>
            </a:r>
          </a:p>
        </p:txBody>
      </p:sp>
      <p:pic>
        <p:nvPicPr>
          <p:cNvPr id="278" name="Graphic 277" descr="Close">
            <a:extLst>
              <a:ext uri="{FF2B5EF4-FFF2-40B4-BE49-F238E27FC236}">
                <a16:creationId xmlns:a16="http://schemas.microsoft.com/office/drawing/2014/main" id="{43E1D3AB-C807-4EB6-8288-E3D2620747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201650" y="5224341"/>
            <a:ext cx="914400" cy="914400"/>
          </a:xfrm>
          <a:prstGeom prst="rect">
            <a:avLst/>
          </a:prstGeom>
        </p:spPr>
      </p:pic>
      <p:pic>
        <p:nvPicPr>
          <p:cNvPr id="279" name="Graphic 278" descr="Checkmark">
            <a:extLst>
              <a:ext uri="{FF2B5EF4-FFF2-40B4-BE49-F238E27FC236}">
                <a16:creationId xmlns:a16="http://schemas.microsoft.com/office/drawing/2014/main" id="{F8A24E49-2B76-41ED-90B1-A2F6EA34FA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3254117" y="7810500"/>
            <a:ext cx="914400" cy="914400"/>
          </a:xfrm>
          <a:prstGeom prst="rect">
            <a:avLst/>
          </a:prstGeom>
        </p:spPr>
      </p:pic>
      <p:pic>
        <p:nvPicPr>
          <p:cNvPr id="280" name="Graphic 279" descr="Bullseye">
            <a:extLst>
              <a:ext uri="{FF2B5EF4-FFF2-40B4-BE49-F238E27FC236}">
                <a16:creationId xmlns:a16="http://schemas.microsoft.com/office/drawing/2014/main" id="{3C52F858-6AD4-439C-88DE-1791EE7F11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6180" y="5983829"/>
            <a:ext cx="519713" cy="519713"/>
          </a:xfrm>
          <a:prstGeom prst="rect">
            <a:avLst/>
          </a:prstGeom>
        </p:spPr>
      </p:pic>
      <p:sp>
        <p:nvSpPr>
          <p:cNvPr id="281" name="TextBox 280">
            <a:extLst>
              <a:ext uri="{FF2B5EF4-FFF2-40B4-BE49-F238E27FC236}">
                <a16:creationId xmlns:a16="http://schemas.microsoft.com/office/drawing/2014/main" id="{3ED9770E-0C13-4CD0-9898-EAECE69A8251}"/>
              </a:ext>
            </a:extLst>
          </p:cNvPr>
          <p:cNvSpPr txBox="1"/>
          <p:nvPr/>
        </p:nvSpPr>
        <p:spPr>
          <a:xfrm>
            <a:off x="1119556" y="6044824"/>
            <a:ext cx="1115309" cy="397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0.2747</a:t>
            </a:r>
          </a:p>
        </p:txBody>
      </p:sp>
      <p:pic>
        <p:nvPicPr>
          <p:cNvPr id="282" name="Graphic 281" descr="Bullseye">
            <a:extLst>
              <a:ext uri="{FF2B5EF4-FFF2-40B4-BE49-F238E27FC236}">
                <a16:creationId xmlns:a16="http://schemas.microsoft.com/office/drawing/2014/main" id="{621320CC-784C-4A81-9B8F-1B31D592B0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40010" y="9359368"/>
            <a:ext cx="519713" cy="519713"/>
          </a:xfrm>
          <a:prstGeom prst="rect">
            <a:avLst/>
          </a:prstGeom>
        </p:spPr>
      </p:pic>
      <p:sp>
        <p:nvSpPr>
          <p:cNvPr id="283" name="TextBox 282">
            <a:extLst>
              <a:ext uri="{FF2B5EF4-FFF2-40B4-BE49-F238E27FC236}">
                <a16:creationId xmlns:a16="http://schemas.microsoft.com/office/drawing/2014/main" id="{2F0A3C8C-75BD-4C9C-9189-DD60989151EF}"/>
              </a:ext>
            </a:extLst>
          </p:cNvPr>
          <p:cNvSpPr txBox="1"/>
          <p:nvPr/>
        </p:nvSpPr>
        <p:spPr>
          <a:xfrm>
            <a:off x="15863386" y="9420363"/>
            <a:ext cx="1115309" cy="397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0.2757</a:t>
            </a:r>
          </a:p>
        </p:txBody>
      </p:sp>
    </p:spTree>
    <p:extLst>
      <p:ext uri="{BB962C8B-B14F-4D97-AF65-F5344CB8AC3E}">
        <p14:creationId xmlns:p14="http://schemas.microsoft.com/office/powerpoint/2010/main" val="177510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cap="all" spc="168" dirty="0">
                <a:solidFill>
                  <a:srgbClr val="251E20"/>
                </a:solidFill>
                <a:latin typeface="Roboto Bold"/>
              </a:rPr>
              <a:t>II/. Modèles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699" y="2436623"/>
            <a:ext cx="14093315" cy="2191853"/>
            <a:chOff x="0" y="-1673646"/>
            <a:chExt cx="9125299" cy="3176136"/>
          </a:xfrm>
        </p:grpSpPr>
        <p:sp>
          <p:nvSpPr>
            <p:cNvPr id="4" name="TextBox 4"/>
            <p:cNvSpPr txBox="1"/>
            <p:nvPr/>
          </p:nvSpPr>
          <p:spPr>
            <a:xfrm>
              <a:off x="0" y="-1673646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Modélisation 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29683"/>
              <a:ext cx="9125299" cy="5728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endParaRPr lang="fr-FR" sz="2600" dirty="0">
                <a:solidFill>
                  <a:srgbClr val="251E20"/>
                </a:solidFill>
                <a:latin typeface="Roboto"/>
              </a:endParaRPr>
            </a:p>
          </p:txBody>
        </p:sp>
      </p:grp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 dirty="0">
                <a:solidFill>
                  <a:srgbClr val="251E20"/>
                </a:solidFill>
                <a:latin typeface="Roboto"/>
              </a:rPr>
              <a:t>7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grpSp>
        <p:nvGrpSpPr>
          <p:cNvPr id="10" name="Group 10"/>
          <p:cNvGrpSpPr/>
          <p:nvPr/>
        </p:nvGrpSpPr>
        <p:grpSpPr>
          <a:xfrm>
            <a:off x="1042471" y="4914900"/>
            <a:ext cx="14368256" cy="2569011"/>
            <a:chOff x="0" y="-76200"/>
            <a:chExt cx="9125299" cy="3425349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Avantages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29683"/>
              <a:ext cx="9125299" cy="24194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Restriction de l'erreur quadratique moyenne par rapport à régression logistique classique</a:t>
              </a:r>
              <a:endParaRPr lang="fr-FR" sz="2600" dirty="0">
                <a:solidFill>
                  <a:srgbClr val="251E20"/>
                </a:solidFill>
                <a:latin typeface="Roboto"/>
                <a:ea typeface="Roboto"/>
              </a:endParaRP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600" dirty="0">
                  <a:solidFill>
                    <a:srgbClr val="251E20"/>
                  </a:solidFill>
                  <a:latin typeface="Roboto"/>
                  <a:ea typeface="Roboto"/>
                </a:rPr>
                <a:t>Interprétabilité du modèle et littérature abondante pour les tests notamment</a:t>
              </a:r>
              <a:endParaRPr lang="fr-FR" sz="2600" dirty="0">
                <a:solidFill>
                  <a:srgbClr val="251E20"/>
                </a:solidFill>
                <a:latin typeface="Roboto"/>
              </a:endParaRP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600" dirty="0">
                  <a:solidFill>
                    <a:srgbClr val="251E20"/>
                  </a:solidFill>
                  <a:latin typeface="Roboto"/>
                  <a:ea typeface="Roboto"/>
                </a:rPr>
                <a:t>Possibilité d'intégrer des interactions entre variables</a:t>
              </a: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600" dirty="0">
                  <a:solidFill>
                    <a:srgbClr val="251E20"/>
                  </a:solidFill>
                  <a:latin typeface="Roboto"/>
                  <a:ea typeface="Roboto"/>
                </a:rPr>
                <a:t>Mécanisme de sélection de variable possible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A) Régression Logistique Pénalisée</a:t>
            </a: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52A401E7-3143-4133-AF0A-C03DDDF2F183}"/>
              </a:ext>
            </a:extLst>
          </p:cNvPr>
          <p:cNvGrpSpPr/>
          <p:nvPr/>
        </p:nvGrpSpPr>
        <p:grpSpPr>
          <a:xfrm>
            <a:off x="1042471" y="7715221"/>
            <a:ext cx="14368256" cy="2107345"/>
            <a:chOff x="0" y="-76200"/>
            <a:chExt cx="9125299" cy="2809796"/>
          </a:xfrm>
        </p:grpSpPr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CB17DB7F-6CD7-443E-9528-B48D5A447DA8}"/>
                </a:ext>
              </a:extLst>
            </p:cNvPr>
            <p:cNvSpPr txBox="1"/>
            <p:nvPr/>
          </p:nvSpPr>
          <p:spPr>
            <a:xfrm>
              <a:off x="0" y="-76200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Inconvénients </a:t>
              </a:r>
            </a:p>
          </p:txBody>
        </p:sp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D1C33DBF-E539-48F6-BCBC-729304DACD61}"/>
                </a:ext>
              </a:extLst>
            </p:cNvPr>
            <p:cNvSpPr txBox="1"/>
            <p:nvPr/>
          </p:nvSpPr>
          <p:spPr>
            <a:xfrm>
              <a:off x="0" y="929683"/>
              <a:ext cx="9125299" cy="18039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Clr>
                  <a:srgbClr val="FF0000"/>
                </a:buClr>
                <a:buSzPct val="125000"/>
                <a:buFont typeface="Roboto" panose="02010600030101010101" charset="0"/>
                <a:buChar char="×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Difficulté à gérer automatiquement les phénomènes non-linéaires</a:t>
              </a:r>
              <a:endParaRPr lang="fr-FR" sz="2600" dirty="0">
                <a:solidFill>
                  <a:srgbClr val="251E20"/>
                </a:solidFill>
                <a:latin typeface="Roboto"/>
                <a:ea typeface="Roboto"/>
              </a:endParaRPr>
            </a:p>
            <a:p>
              <a:pPr marL="1371600" lvl="2" indent="-457200">
                <a:lnSpc>
                  <a:spcPts val="3640"/>
                </a:lnSpc>
                <a:buClr>
                  <a:srgbClr val="FF0000"/>
                </a:buClr>
                <a:buSzPct val="125000"/>
                <a:buFont typeface="Roboto" panose="02010600030101010101" charset="0"/>
                <a:buChar char="×"/>
              </a:pPr>
              <a:r>
                <a:rPr lang="fr-FR" sz="2600" dirty="0">
                  <a:solidFill>
                    <a:srgbClr val="251E20"/>
                  </a:solidFill>
                  <a:latin typeface="Roboto"/>
                  <a:ea typeface="Roboto"/>
                </a:rPr>
                <a:t>Problèmes en grande dimension</a:t>
              </a:r>
            </a:p>
            <a:p>
              <a:pPr marL="1371600" lvl="2" indent="-457200">
                <a:lnSpc>
                  <a:spcPts val="3640"/>
                </a:lnSpc>
                <a:buClr>
                  <a:srgbClr val="FF0000"/>
                </a:buClr>
                <a:buSzPct val="125000"/>
                <a:buFont typeface="Roboto" panose="02010600030101010101" charset="0"/>
                <a:buChar char="×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Moins performant dans ce cas de figure</a:t>
              </a:r>
              <a:endParaRPr lang="fr-FR" sz="2600" dirty="0">
                <a:solidFill>
                  <a:srgbClr val="251E20"/>
                </a:solidFill>
                <a:latin typeface="Roboto"/>
                <a:ea typeface="Roboto"/>
              </a:endParaRPr>
            </a:p>
          </p:txBody>
        </p:sp>
      </p:grpSp>
      <p:pic>
        <p:nvPicPr>
          <p:cNvPr id="22" name="Image 22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EA87B614-4C7C-4B48-A031-83AAC1DD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543" y="2962687"/>
            <a:ext cx="8430657" cy="18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0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cap="all" spc="168" dirty="0">
                <a:solidFill>
                  <a:srgbClr val="251E20"/>
                </a:solidFill>
                <a:latin typeface="Roboto Bold"/>
              </a:rPr>
              <a:t>II/. Modèles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699" y="2532799"/>
            <a:ext cx="14093315" cy="2382101"/>
            <a:chOff x="0" y="-1673646"/>
            <a:chExt cx="9125299" cy="3176136"/>
          </a:xfrm>
        </p:grpSpPr>
        <p:sp>
          <p:nvSpPr>
            <p:cNvPr id="4" name="TextBox 4"/>
            <p:cNvSpPr txBox="1"/>
            <p:nvPr/>
          </p:nvSpPr>
          <p:spPr>
            <a:xfrm>
              <a:off x="0" y="-1673646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Modélisation 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29683"/>
              <a:ext cx="9125299" cy="5728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endParaRPr lang="fr-FR" sz="2600" dirty="0">
                <a:solidFill>
                  <a:srgbClr val="251E20"/>
                </a:solidFill>
                <a:latin typeface="Roboto"/>
              </a:endParaRPr>
            </a:p>
          </p:txBody>
        </p:sp>
      </p:grp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 dirty="0">
                <a:solidFill>
                  <a:srgbClr val="251E20"/>
                </a:solidFill>
                <a:latin typeface="Roboto"/>
              </a:rPr>
              <a:t>8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grpSp>
        <p:nvGrpSpPr>
          <p:cNvPr id="10" name="Group 10"/>
          <p:cNvGrpSpPr/>
          <p:nvPr/>
        </p:nvGrpSpPr>
        <p:grpSpPr>
          <a:xfrm>
            <a:off x="1042471" y="4686300"/>
            <a:ext cx="14368256" cy="2150283"/>
            <a:chOff x="0" y="-133449"/>
            <a:chExt cx="9125299" cy="286704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133449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Avantages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29683"/>
              <a:ext cx="9125299" cy="18039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Très efficace</a:t>
              </a: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Gère automatiquement les phénomènes non-linéaires</a:t>
              </a:r>
            </a:p>
            <a:p>
              <a:pPr marL="1371600" lvl="2" indent="-457200">
                <a:lnSpc>
                  <a:spcPts val="3640"/>
                </a:lnSpc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Très customisable car un grand nombre de paramètres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B) </a:t>
            </a:r>
            <a:r>
              <a:rPr lang="fr-FR" sz="3200" cap="all" spc="96" dirty="0" err="1">
                <a:solidFill>
                  <a:srgbClr val="251E20"/>
                </a:solidFill>
                <a:latin typeface="Roboto Bold"/>
              </a:rPr>
              <a:t>XGboost</a:t>
            </a: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 (2016) : </a:t>
            </a:r>
            <a:r>
              <a:rPr lang="fr-FR" sz="3200" cap="all" spc="96" dirty="0" err="1">
                <a:solidFill>
                  <a:srgbClr val="251E20"/>
                </a:solidFill>
                <a:latin typeface="Roboto Bold"/>
              </a:rPr>
              <a:t>Boosting</a:t>
            </a: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 + Gradient </a:t>
            </a:r>
            <a:r>
              <a:rPr lang="fr-FR" sz="3200" cap="all" spc="96" dirty="0" err="1">
                <a:solidFill>
                  <a:srgbClr val="251E20"/>
                </a:solidFill>
                <a:latin typeface="Roboto Bold"/>
              </a:rPr>
              <a:t>Descent</a:t>
            </a:r>
            <a:endParaRPr lang="fr-FR" sz="3200" cap="all" spc="96" dirty="0" err="1">
              <a:solidFill>
                <a:srgbClr val="251E20"/>
              </a:solidFill>
              <a:latin typeface="Roboto Bold"/>
              <a:ea typeface="Roboto Bold"/>
            </a:endParaRP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52A401E7-3143-4133-AF0A-C03DDDF2F183}"/>
              </a:ext>
            </a:extLst>
          </p:cNvPr>
          <p:cNvGrpSpPr/>
          <p:nvPr/>
        </p:nvGrpSpPr>
        <p:grpSpPr>
          <a:xfrm>
            <a:off x="1042471" y="7099759"/>
            <a:ext cx="14368256" cy="2496669"/>
            <a:chOff x="0" y="-76200"/>
            <a:chExt cx="9125299" cy="3328894"/>
          </a:xfrm>
        </p:grpSpPr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CB17DB7F-6CD7-443E-9528-B48D5A447DA8}"/>
                </a:ext>
              </a:extLst>
            </p:cNvPr>
            <p:cNvSpPr txBox="1"/>
            <p:nvPr/>
          </p:nvSpPr>
          <p:spPr>
            <a:xfrm>
              <a:off x="0" y="-76200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Inconvénients </a:t>
              </a:r>
            </a:p>
          </p:txBody>
        </p:sp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D1C33DBF-E539-48F6-BCBC-729304DACD61}"/>
                </a:ext>
              </a:extLst>
            </p:cNvPr>
            <p:cNvSpPr txBox="1"/>
            <p:nvPr/>
          </p:nvSpPr>
          <p:spPr>
            <a:xfrm>
              <a:off x="0" y="833227"/>
              <a:ext cx="9125299" cy="24194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Clr>
                  <a:srgbClr val="FF0000"/>
                </a:buClr>
                <a:buSzPct val="125000"/>
                <a:buFont typeface="Roboto" panose="02010600030101010101" charset="0"/>
                <a:buChar char="×"/>
              </a:pPr>
              <a:r>
                <a:rPr lang="fr-FR" sz="2600" dirty="0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  <a:cs typeface="+mn-lt"/>
                </a:rPr>
                <a:t>Interprétabilité du modèle </a:t>
              </a:r>
              <a:endParaRPr lang="fr-FR" sz="2600" dirty="0">
                <a:latin typeface="Roboto" panose="02010600030101010101" charset="0"/>
                <a:ea typeface="Roboto" panose="02010600030101010101" charset="0"/>
                <a:cs typeface="+mn-lt"/>
              </a:endParaRPr>
            </a:p>
            <a:p>
              <a:pPr marL="1371600" lvl="2" indent="-457200">
                <a:lnSpc>
                  <a:spcPts val="3640"/>
                </a:lnSpc>
                <a:buClr>
                  <a:srgbClr val="FF0000"/>
                </a:buClr>
                <a:buSzPct val="125000"/>
                <a:buFont typeface="Roboto" panose="02010600030101010101" charset="0"/>
                <a:buChar char="×"/>
              </a:pPr>
              <a:r>
                <a:rPr lang="fr-FR" sz="2600" dirty="0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</a:rPr>
                <a:t>Risques d'</a:t>
              </a:r>
              <a:r>
                <a:rPr lang="fr-FR" sz="2600" dirty="0" err="1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</a:rPr>
                <a:t>overfitting</a:t>
              </a:r>
              <a:endParaRPr lang="fr-FR" sz="2600" dirty="0">
                <a:solidFill>
                  <a:srgbClr val="251E20"/>
                </a:solidFill>
                <a:latin typeface="Roboto" panose="02010600030101010101" charset="0"/>
                <a:ea typeface="Roboto" panose="02010600030101010101" charset="0"/>
              </a:endParaRPr>
            </a:p>
            <a:p>
              <a:pPr marL="1371600" lvl="2" indent="-457200">
                <a:lnSpc>
                  <a:spcPts val="3640"/>
                </a:lnSpc>
                <a:buClr>
                  <a:srgbClr val="FF0000"/>
                </a:buClr>
                <a:buSzPct val="125000"/>
                <a:buFont typeface="Roboto" panose="02010600030101010101" charset="0"/>
                <a:buChar char="×"/>
              </a:pPr>
              <a:r>
                <a:rPr lang="fr-FR" sz="2600" dirty="0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</a:rPr>
                <a:t>Scalable mais problèmes en très grande dimension</a:t>
              </a:r>
            </a:p>
            <a:p>
              <a:pPr marL="1371600" lvl="2" indent="-457200">
                <a:lnSpc>
                  <a:spcPts val="3640"/>
                </a:lnSpc>
                <a:buClr>
                  <a:srgbClr val="FF0000"/>
                </a:buClr>
                <a:buSzPct val="125000"/>
                <a:buFont typeface="Roboto" panose="02010600030101010101" charset="0"/>
                <a:buChar char="×"/>
              </a:pPr>
              <a:r>
                <a:rPr lang="fr-FR" sz="2600" dirty="0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</a:rPr>
                <a:t>Justification théorique des performances complexe (basée sur des heuristiques)</a:t>
              </a:r>
            </a:p>
          </p:txBody>
        </p:sp>
      </p:grpSp>
      <p:pic>
        <p:nvPicPr>
          <p:cNvPr id="14" name="Image 14" descr="Une image contenant objet, horloge&#10;&#10;Description générée avec un niveau de confiance très élevé">
            <a:extLst>
              <a:ext uri="{FF2B5EF4-FFF2-40B4-BE49-F238E27FC236}">
                <a16:creationId xmlns:a16="http://schemas.microsoft.com/office/drawing/2014/main" id="{9408059A-94B1-4298-A3AA-F94B6CF06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781" y="3253739"/>
            <a:ext cx="6707528" cy="1351877"/>
          </a:xfrm>
          <a:prstGeom prst="rect">
            <a:avLst/>
          </a:prstGeom>
        </p:spPr>
      </p:pic>
      <p:pic>
        <p:nvPicPr>
          <p:cNvPr id="16" name="Image 2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B092DA5-56F5-41D0-8E38-C4E8947411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932" r="-199" b="13851"/>
          <a:stretch/>
        </p:blipFill>
        <p:spPr>
          <a:xfrm>
            <a:off x="8597097" y="2246147"/>
            <a:ext cx="8646310" cy="32457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A0262B-E4A2-4219-974D-84A3E5C09CFC}"/>
              </a:ext>
            </a:extLst>
          </p:cNvPr>
          <p:cNvSpPr txBox="1"/>
          <p:nvPr/>
        </p:nvSpPr>
        <p:spPr>
          <a:xfrm>
            <a:off x="13716000" y="55245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</a:t>
            </a:r>
            <a:r>
              <a:rPr lang="en-US" dirty="0" err="1"/>
              <a:t>Yatai</a:t>
            </a:r>
            <a:r>
              <a:rPr lang="en-US" dirty="0"/>
              <a:t> Horizon Consulting</a:t>
            </a:r>
          </a:p>
        </p:txBody>
      </p:sp>
    </p:spTree>
    <p:extLst>
      <p:ext uri="{BB962C8B-B14F-4D97-AF65-F5344CB8AC3E}">
        <p14:creationId xmlns:p14="http://schemas.microsoft.com/office/powerpoint/2010/main" val="14974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1344</Words>
  <Application>Microsoft Office PowerPoint</Application>
  <PresentationFormat>Custom</PresentationFormat>
  <Paragraphs>310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Roboto Bold</vt:lpstr>
      <vt:lpstr>Calibri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ML : Présentation</dc:title>
  <dc:creator>G7</dc:creator>
  <cp:lastModifiedBy>Psqrt Psqrt</cp:lastModifiedBy>
  <cp:revision>438</cp:revision>
  <dcterms:created xsi:type="dcterms:W3CDTF">2006-08-16T00:00:00Z</dcterms:created>
  <dcterms:modified xsi:type="dcterms:W3CDTF">2020-01-26T13:20:31Z</dcterms:modified>
  <dc:identifier>DADxccnwDIc</dc:identifier>
</cp:coreProperties>
</file>