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7559675" cx="10080625"/>
  <p:notesSz cx="7559675" cy="10691800"/>
  <p:embeddedFontLst>
    <p:embeddedFont>
      <p:font typeface="Source Sans Pro SemiBold"/>
      <p:regular r:id="rId22"/>
      <p:bold r:id="rId23"/>
      <p:italic r:id="rId24"/>
      <p:boldItalic r:id="rId25"/>
    </p:embeddedFont>
    <p:embeddedFont>
      <p:font typeface="Source Sans Pro Black"/>
      <p:bold r:id="rId26"/>
      <p:boldItalic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SourceSansProSemiBold-regular.fntdata"/><Relationship Id="rId21" Type="http://schemas.openxmlformats.org/officeDocument/2006/relationships/slide" Target="slides/slide17.xml"/><Relationship Id="rId24" Type="http://schemas.openxmlformats.org/officeDocument/2006/relationships/font" Target="fonts/SourceSansProSemiBold-italic.fntdata"/><Relationship Id="rId23" Type="http://schemas.openxmlformats.org/officeDocument/2006/relationships/font" Target="fonts/SourceSansPro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Black-bold.fntdata"/><Relationship Id="rId25" Type="http://schemas.openxmlformats.org/officeDocument/2006/relationships/font" Target="fonts/SourceSansProSemiBold-boldItalic.fntdata"/><Relationship Id="rId28" Type="http://schemas.openxmlformats.org/officeDocument/2006/relationships/font" Target="fonts/SourceSansPro-regular.fntdata"/><Relationship Id="rId27" Type="http://schemas.openxmlformats.org/officeDocument/2006/relationships/font" Target="fonts/SourceSansProBlac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5a8cd295e_0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65a8cd295e_0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5a8cd295e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65a8cd295e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5a8cd295e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5a8cd295e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3"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4"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3"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4"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5"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6"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3"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3"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3"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00" y="1872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“Software Defect Prediction System using</a:t>
            </a:r>
            <a:endParaRPr b="0" i="0" sz="32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Multilayer Perceptron Neural Network with Data</a:t>
            </a:r>
            <a:endParaRPr b="0" i="0" sz="32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Mining”</a:t>
            </a:r>
            <a:endParaRPr b="0" i="0" sz="32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Gayathri, M</a:t>
            </a:r>
            <a:endParaRPr b="0" i="0" sz="22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Sudha, A</a:t>
            </a:r>
            <a:endParaRPr b="0" i="0" sz="22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Neurocomputação</a:t>
            </a:r>
            <a:endParaRPr b="0" i="0" sz="20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Camila Pereira Sales</a:t>
            </a:r>
            <a:endParaRPr b="0" i="0" sz="20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360000" y="1872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Metodologia</a:t>
            </a:r>
            <a:endParaRPr b="0" sz="4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Processo Geral de Previsão de Defeitos</a:t>
            </a:r>
            <a:endParaRPr b="1" sz="360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b="15256" l="35709" r="32143" t="31383"/>
          <a:stretch/>
        </p:blipFill>
        <p:spPr>
          <a:xfrm>
            <a:off x="2952000" y="2112475"/>
            <a:ext cx="5069325" cy="47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3096000" y="6696000"/>
            <a:ext cx="4464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Metodologia proposta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360000" y="6624000"/>
            <a:ext cx="9360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pt-BR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Fonte: Artigo.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b="23233" l="14538" r="48312" t="24696"/>
          <a:stretch/>
        </p:blipFill>
        <p:spPr>
          <a:xfrm>
            <a:off x="2903040" y="2376360"/>
            <a:ext cx="4656960" cy="367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Metodologia proposta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360000" y="6624000"/>
            <a:ext cx="9360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pt-BR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Fonte: Artigo.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6730" l="6685" r="49740" t="38663"/>
          <a:stretch/>
        </p:blipFill>
        <p:spPr>
          <a:xfrm>
            <a:off x="2081160" y="1944000"/>
            <a:ext cx="6126840" cy="431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Experimentos Computacionais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360000" y="6624000"/>
            <a:ext cx="9360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pt-BR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Fonte: Artigo.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4130" l="3762" r="2084" t="2007"/>
          <a:stretch/>
        </p:blipFill>
        <p:spPr>
          <a:xfrm>
            <a:off x="2664360" y="1800000"/>
            <a:ext cx="5399640" cy="489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Conclusões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Os resultados mostram que o objetivo é alcançado, pois as arquiteturas quase-ótimas foram geradas de forma automatizada e não com base em informações empíricas.</a:t>
            </a:r>
            <a:endParaRPr b="1" sz="24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custo computacional ainda é muito alto devido aos centenas/milhares de cálculos da função objetivo, tornando essa estratégia inviável caso seja necessário uma rede neural maior. </a:t>
            </a:r>
            <a:endParaRPr b="1" sz="24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Análise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pt-BR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Sdad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pt-BR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Adsas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pt-BR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/>
        </p:nvSpPr>
        <p:spPr>
          <a:xfrm>
            <a:off x="360000" y="1872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“Software Defect Prediction System using</a:t>
            </a:r>
            <a:endParaRPr b="0" sz="32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Multilayer Perceptron Neural Network with Data</a:t>
            </a:r>
            <a:endParaRPr b="0" sz="32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Mining”</a:t>
            </a:r>
            <a:endParaRPr b="0" sz="32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Gayathri, M</a:t>
            </a:r>
            <a:endParaRPr b="0" sz="22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Sudha, A</a:t>
            </a:r>
            <a:endParaRPr b="0" sz="22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Neurocomputação</a:t>
            </a:r>
            <a:endParaRPr b="0" sz="20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Camila Pereira Sales</a:t>
            </a:r>
            <a:endParaRPr b="0" sz="20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Sumário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pt-BR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Introdução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pt-BR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Metodologia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pt-BR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Experimentos computacionais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pt-BR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Conclusões e trabalhos futuros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pt-BR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Análise crítica.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171599" lvl="1" marL="864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Introdução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60000" y="6624000"/>
            <a:ext cx="9360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pt-BR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Fonte: Artigo.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5456" l="24537" r="25459" t="15808"/>
          <a:stretch/>
        </p:blipFill>
        <p:spPr>
          <a:xfrm>
            <a:off x="2592000" y="2016360"/>
            <a:ext cx="5039640" cy="446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60000" y="1872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Introdução</a:t>
            </a:r>
            <a:endParaRPr b="0" sz="4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Introdução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pt-BR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Teste de software;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pt-BR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	Previs</a:t>
            </a:r>
            <a:r>
              <a:rPr b="1" lang="pt-BR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ão de falhas.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360000" y="301320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Introdução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pt-BR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Objetivo: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3999" lvl="1" marL="864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pt-BR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rede neural proposta MLP consiste em duas camadas ocultas, com a primeira camada empregando uma função de ativação tangente hiperbólica e a segunda camada implementando a função de ativação fuzzy em forma de sino.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360000" y="1872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Funções de ativação</a:t>
            </a:r>
            <a:endParaRPr b="0" sz="4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T</a:t>
            </a:r>
            <a:r>
              <a:rPr b="1" lang="pt-BR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angente hiperbólica (Tanh)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2000" y="2402280"/>
            <a:ext cx="5667120" cy="425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864000" y="1800000"/>
            <a:ext cx="842400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Tanh é como sigmóide logístico, mas melhor. O intervalo da função tanh é de (-1 a 1). tanh também é sigmoidal.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1080000" y="6480000"/>
            <a:ext cx="8856000" cy="165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Fonte: https://towardsdatascience.com/activation-functions-neural-networks-1cbd9f8d91d6.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</a:t>
            </a:r>
            <a:r>
              <a:rPr b="1" lang="pt-BR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uzzy em forma de sino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1080000" y="6480000"/>
            <a:ext cx="8856000" cy="165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Fonte: </a:t>
            </a:r>
            <a:r>
              <a:rPr lang="pt-BR" sz="1800"/>
              <a:t>Kropotov, Dmitry &amp; Ryazanov, Vladimir &amp; Vetrov, Dmitry. (2007). Fuzzy Knowledge Generation Method for Data-Mining Problems. </a:t>
            </a: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000" y="2750455"/>
            <a:ext cx="60960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