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77" r:id="rId3"/>
    <p:sldId id="257" r:id="rId4"/>
    <p:sldId id="270" r:id="rId5"/>
    <p:sldId id="271" r:id="rId6"/>
    <p:sldId id="274" r:id="rId7"/>
    <p:sldId id="272" r:id="rId8"/>
    <p:sldId id="273" r:id="rId9"/>
    <p:sldId id="279" r:id="rId10"/>
    <p:sldId id="258" r:id="rId11"/>
    <p:sldId id="260" r:id="rId12"/>
    <p:sldId id="261" r:id="rId13"/>
    <p:sldId id="259" r:id="rId14"/>
    <p:sldId id="262" r:id="rId15"/>
    <p:sldId id="263" r:id="rId16"/>
    <p:sldId id="264" r:id="rId17"/>
    <p:sldId id="265" r:id="rId18"/>
    <p:sldId id="266" r:id="rId19"/>
    <p:sldId id="267" r:id="rId20"/>
    <p:sldId id="268" r:id="rId21"/>
    <p:sldId id="269"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ADCCAF2-9FD2-4123-A738-4BA7488A12BE}" type="datetimeFigureOut">
              <a:rPr lang="en-IN" smtClean="0"/>
              <a:t>13-10-2021</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2D8C46A8-46B3-47CD-B8AF-0B4E9099ACA7}"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DCCAF2-9FD2-4123-A738-4BA7488A12BE}" type="datetimeFigureOut">
              <a:rPr lang="en-IN" smtClean="0"/>
              <a:t>13-10-2021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8C46A8-46B3-47CD-B8AF-0B4E9099ACA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DCCAF2-9FD2-4123-A738-4BA7488A12BE}" type="datetimeFigureOut">
              <a:rPr lang="en-IN" smtClean="0"/>
              <a:t>13-10-2021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8C46A8-46B3-47CD-B8AF-0B4E9099ACA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DCCAF2-9FD2-4123-A738-4BA7488A12BE}" type="datetimeFigureOut">
              <a:rPr lang="en-IN" smtClean="0"/>
              <a:t>13-10-2021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8C46A8-46B3-47CD-B8AF-0B4E9099ACA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ADCCAF2-9FD2-4123-A738-4BA7488A12BE}" type="datetimeFigureOut">
              <a:rPr lang="en-IN" smtClean="0"/>
              <a:t>13-10-2021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2D8C46A8-46B3-47CD-B8AF-0B4E9099ACA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DCCAF2-9FD2-4123-A738-4BA7488A12BE}" type="datetimeFigureOut">
              <a:rPr lang="en-IN" smtClean="0"/>
              <a:t>13-10-2021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8C46A8-46B3-47CD-B8AF-0B4E9099ACA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ADCCAF2-9FD2-4123-A738-4BA7488A12BE}" type="datetimeFigureOut">
              <a:rPr lang="en-IN" smtClean="0"/>
              <a:t>13-10-2021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8C46A8-46B3-47CD-B8AF-0B4E9099ACA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DCCAF2-9FD2-4123-A738-4BA7488A12BE}" type="datetimeFigureOut">
              <a:rPr lang="en-IN" smtClean="0"/>
              <a:t>13-10-2021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8C46A8-46B3-47CD-B8AF-0B4E9099ACA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CCAF2-9FD2-4123-A738-4BA7488A12BE}" type="datetimeFigureOut">
              <a:rPr lang="en-IN" smtClean="0"/>
              <a:t>13-10-2021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8C46A8-46B3-47CD-B8AF-0B4E9099ACA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DCCAF2-9FD2-4123-A738-4BA7488A12BE}" type="datetimeFigureOut">
              <a:rPr lang="en-IN" smtClean="0"/>
              <a:t>13-10-2021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8C46A8-46B3-47CD-B8AF-0B4E9099ACA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DCCAF2-9FD2-4123-A738-4BA7488A12BE}" type="datetimeFigureOut">
              <a:rPr lang="en-IN" smtClean="0"/>
              <a:t>13-10-2021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8C46A8-46B3-47CD-B8AF-0B4E9099ACA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ADCCAF2-9FD2-4123-A738-4BA7488A12BE}" type="datetimeFigureOut">
              <a:rPr lang="en-IN" smtClean="0"/>
              <a:t>13-10-2021</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D8C46A8-46B3-47CD-B8AF-0B4E9099ACA7}"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US" dirty="0"/>
          </a:p>
          <a:p>
            <a:endParaRPr lang="en-US" dirty="0" smtClean="0"/>
          </a:p>
          <a:p>
            <a:pPr marL="137160" indent="0">
              <a:buNone/>
            </a:pPr>
            <a:r>
              <a:rPr lang="en-US" sz="7200" b="1" dirty="0" smtClean="0"/>
              <a:t>  Housing price prediction</a:t>
            </a:r>
            <a:endParaRPr lang="en-IN" sz="7200" b="1" dirty="0"/>
          </a:p>
        </p:txBody>
      </p:sp>
    </p:spTree>
    <p:extLst>
      <p:ext uri="{BB962C8B-B14F-4D97-AF65-F5344CB8AC3E}">
        <p14:creationId xmlns:p14="http://schemas.microsoft.com/office/powerpoint/2010/main" val="2285540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SECTION-2</a:t>
            </a:r>
            <a:endParaRPr lang="en-IN" dirty="0"/>
          </a:p>
        </p:txBody>
      </p:sp>
      <p:sp>
        <p:nvSpPr>
          <p:cNvPr id="3" name="Content Placeholder 2"/>
          <p:cNvSpPr>
            <a:spLocks noGrp="1"/>
          </p:cNvSpPr>
          <p:nvPr>
            <p:ph idx="1"/>
          </p:nvPr>
        </p:nvSpPr>
        <p:spPr/>
        <p:txBody>
          <a:bodyPr/>
          <a:lstStyle/>
          <a:p>
            <a:endParaRPr lang="en-US" dirty="0" smtClean="0"/>
          </a:p>
          <a:p>
            <a:endParaRPr lang="en-US" sz="6000" b="1" dirty="0" smtClean="0"/>
          </a:p>
          <a:p>
            <a:pPr marL="137160" indent="0">
              <a:buNone/>
            </a:pPr>
            <a:r>
              <a:rPr lang="en-US" sz="6000" b="1" dirty="0"/>
              <a:t> </a:t>
            </a:r>
            <a:r>
              <a:rPr lang="en-US" sz="6000" b="1" dirty="0" smtClean="0"/>
              <a:t>      MACHINE LEARNING MODEL</a:t>
            </a:r>
            <a:endParaRPr lang="en-US" sz="6000" b="1" dirty="0"/>
          </a:p>
          <a:p>
            <a:endParaRPr lang="en-US" dirty="0" smtClean="0"/>
          </a:p>
          <a:p>
            <a:endParaRPr lang="en-IN" dirty="0"/>
          </a:p>
        </p:txBody>
      </p:sp>
    </p:spTree>
    <p:extLst>
      <p:ext uri="{BB962C8B-B14F-4D97-AF65-F5344CB8AC3E}">
        <p14:creationId xmlns:p14="http://schemas.microsoft.com/office/powerpoint/2010/main" val="2976194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USED</a:t>
            </a:r>
            <a:endParaRPr lang="en-IN" dirty="0"/>
          </a:p>
        </p:txBody>
      </p:sp>
      <p:sp>
        <p:nvSpPr>
          <p:cNvPr id="3" name="Content Placeholder 2"/>
          <p:cNvSpPr>
            <a:spLocks noGrp="1"/>
          </p:cNvSpPr>
          <p:nvPr>
            <p:ph idx="1"/>
          </p:nvPr>
        </p:nvSpPr>
        <p:spPr/>
        <p:txBody>
          <a:bodyPr>
            <a:normAutofit lnSpcReduction="10000"/>
          </a:bodyPr>
          <a:lstStyle/>
          <a:p>
            <a:r>
              <a:rPr lang="en-US" dirty="0" smtClean="0"/>
              <a:t>To build our machine learning model we have </a:t>
            </a:r>
          </a:p>
          <a:p>
            <a:pPr marL="137160" indent="0">
              <a:buNone/>
            </a:pPr>
            <a:r>
              <a:rPr lang="en-US" dirty="0"/>
              <a:t>u</a:t>
            </a:r>
            <a:r>
              <a:rPr lang="en-US" dirty="0" smtClean="0"/>
              <a:t>sed a dataset from kaggle.com.</a:t>
            </a:r>
          </a:p>
          <a:p>
            <a:r>
              <a:rPr lang="en-US" dirty="0" smtClean="0"/>
              <a:t>Since we all know about the housing prices in </a:t>
            </a:r>
            <a:r>
              <a:rPr lang="en-US" dirty="0" err="1" smtClean="0"/>
              <a:t>chennai</a:t>
            </a:r>
            <a:r>
              <a:rPr lang="en-US" dirty="0" smtClean="0"/>
              <a:t> so we decided to pick a dataset which does not pertain to </a:t>
            </a:r>
            <a:r>
              <a:rPr lang="en-US" dirty="0" err="1" smtClean="0"/>
              <a:t>chennai</a:t>
            </a:r>
            <a:r>
              <a:rPr lang="en-US" dirty="0" smtClean="0"/>
              <a:t>.</a:t>
            </a:r>
          </a:p>
          <a:p>
            <a:r>
              <a:rPr lang="en-US" dirty="0" smtClean="0"/>
              <a:t>So in this fashion we have took and analyzed</a:t>
            </a:r>
          </a:p>
          <a:p>
            <a:pPr marL="137160" indent="0">
              <a:buNone/>
            </a:pPr>
            <a:r>
              <a:rPr lang="en-US" dirty="0" smtClean="0"/>
              <a:t>the dataset of </a:t>
            </a:r>
            <a:r>
              <a:rPr lang="en-US" dirty="0" err="1" smtClean="0"/>
              <a:t>bangalore</a:t>
            </a:r>
            <a:r>
              <a:rPr lang="en-US" dirty="0" smtClean="0"/>
              <a:t> house price data.</a:t>
            </a:r>
          </a:p>
          <a:p>
            <a:r>
              <a:rPr lang="en-US" dirty="0" smtClean="0"/>
              <a:t>This Dataset consists of attributes such as:</a:t>
            </a:r>
          </a:p>
          <a:p>
            <a:pPr marL="137160" indent="0">
              <a:buNone/>
            </a:pPr>
            <a:r>
              <a:rPr lang="en-US" dirty="0" smtClean="0"/>
              <a:t>area_type,availability,location,size,society,total_sqft,bath,balcony,price</a:t>
            </a:r>
            <a:endParaRPr lang="en-IN" dirty="0"/>
          </a:p>
        </p:txBody>
      </p:sp>
    </p:spTree>
    <p:extLst>
      <p:ext uri="{BB962C8B-B14F-4D97-AF65-F5344CB8AC3E}">
        <p14:creationId xmlns:p14="http://schemas.microsoft.com/office/powerpoint/2010/main" val="1208739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INDEPENDENT AND DEPENDENT VARIABLES</a:t>
            </a:r>
            <a:endParaRPr lang="en-IN" dirty="0"/>
          </a:p>
        </p:txBody>
      </p:sp>
      <p:sp>
        <p:nvSpPr>
          <p:cNvPr id="3" name="Content Placeholder 2"/>
          <p:cNvSpPr>
            <a:spLocks noGrp="1"/>
          </p:cNvSpPr>
          <p:nvPr>
            <p:ph idx="1"/>
          </p:nvPr>
        </p:nvSpPr>
        <p:spPr/>
        <p:txBody>
          <a:bodyPr/>
          <a:lstStyle/>
          <a:p>
            <a:r>
              <a:rPr lang="en-US" dirty="0" smtClean="0"/>
              <a:t>The main objective in this project is to predict </a:t>
            </a:r>
          </a:p>
          <a:p>
            <a:pPr marL="137160" indent="0">
              <a:buNone/>
            </a:pPr>
            <a:r>
              <a:rPr lang="en-US" dirty="0"/>
              <a:t> </a:t>
            </a:r>
            <a:r>
              <a:rPr lang="en-US" dirty="0" smtClean="0"/>
              <a:t>the price </a:t>
            </a:r>
          </a:p>
          <a:p>
            <a:pPr marL="137160" indent="0">
              <a:buNone/>
            </a:pPr>
            <a:r>
              <a:rPr lang="en-US" dirty="0"/>
              <a:t> </a:t>
            </a:r>
            <a:r>
              <a:rPr lang="en-US" dirty="0" smtClean="0"/>
              <a:t>   So the independent variables are:</a:t>
            </a:r>
          </a:p>
          <a:p>
            <a:pPr marL="137160" indent="0">
              <a:buNone/>
            </a:pPr>
            <a:r>
              <a:rPr lang="en-US" dirty="0" err="1" smtClean="0"/>
              <a:t>Area_type,availability,location,size,society</a:t>
            </a:r>
            <a:r>
              <a:rPr lang="en-US" dirty="0" smtClean="0"/>
              <a:t>,</a:t>
            </a:r>
          </a:p>
          <a:p>
            <a:pPr marL="137160" indent="0">
              <a:buNone/>
            </a:pPr>
            <a:r>
              <a:rPr lang="en-US" dirty="0" err="1" smtClean="0"/>
              <a:t>total_sqft,bath</a:t>
            </a:r>
            <a:r>
              <a:rPr lang="en-US" dirty="0" smtClean="0"/>
              <a:t> and balcony</a:t>
            </a:r>
          </a:p>
          <a:p>
            <a:pPr marL="137160" indent="0">
              <a:buNone/>
            </a:pPr>
            <a:r>
              <a:rPr lang="en-US" dirty="0" smtClean="0"/>
              <a:t>Since we are predicting the price the dependent </a:t>
            </a:r>
          </a:p>
          <a:p>
            <a:pPr marL="137160" indent="0">
              <a:buNone/>
            </a:pPr>
            <a:r>
              <a:rPr lang="en-US" dirty="0" smtClean="0"/>
              <a:t>Variable is price.</a:t>
            </a:r>
          </a:p>
        </p:txBody>
      </p:sp>
    </p:spTree>
    <p:extLst>
      <p:ext uri="{BB962C8B-B14F-4D97-AF65-F5344CB8AC3E}">
        <p14:creationId xmlns:p14="http://schemas.microsoft.com/office/powerpoint/2010/main" val="922542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CONCEPTS USED TO BUILD THE MODEL</a:t>
            </a:r>
            <a:endParaRPr lang="en-IN" dirty="0"/>
          </a:p>
        </p:txBody>
      </p:sp>
      <p:sp>
        <p:nvSpPr>
          <p:cNvPr id="3" name="Content Placeholder 2"/>
          <p:cNvSpPr>
            <a:spLocks noGrp="1"/>
          </p:cNvSpPr>
          <p:nvPr>
            <p:ph idx="1"/>
          </p:nvPr>
        </p:nvSpPr>
        <p:spPr/>
        <p:txBody>
          <a:bodyPr/>
          <a:lstStyle/>
          <a:p>
            <a:pPr marL="137160" indent="0">
              <a:buNone/>
            </a:pPr>
            <a:r>
              <a:rPr lang="en-US" dirty="0" smtClean="0"/>
              <a:t> Data Cleaning</a:t>
            </a:r>
          </a:p>
          <a:p>
            <a:pPr marL="137160" indent="0">
              <a:buNone/>
            </a:pPr>
            <a:r>
              <a:rPr lang="en-US" dirty="0" smtClean="0"/>
              <a:t>Feature Engineering</a:t>
            </a:r>
          </a:p>
          <a:p>
            <a:pPr marL="137160" indent="0">
              <a:buNone/>
            </a:pPr>
            <a:r>
              <a:rPr lang="en-US" dirty="0" smtClean="0"/>
              <a:t> Outliers Removal</a:t>
            </a:r>
          </a:p>
          <a:p>
            <a:pPr marL="137160" indent="0">
              <a:buNone/>
            </a:pPr>
            <a:r>
              <a:rPr lang="en-US" dirty="0" smtClean="0"/>
              <a:t>Dimensionally Reduction</a:t>
            </a:r>
          </a:p>
          <a:p>
            <a:pPr marL="137160" indent="0">
              <a:buNone/>
            </a:pPr>
            <a:r>
              <a:rPr lang="en-US" dirty="0" smtClean="0"/>
              <a:t> K fold cross validation and Grid </a:t>
            </a:r>
            <a:r>
              <a:rPr lang="en-US" dirty="0" err="1" smtClean="0"/>
              <a:t>SearchCV</a:t>
            </a:r>
            <a:endParaRPr lang="en-IN" dirty="0"/>
          </a:p>
        </p:txBody>
      </p:sp>
    </p:spTree>
    <p:extLst>
      <p:ext uri="{BB962C8B-B14F-4D97-AF65-F5344CB8AC3E}">
        <p14:creationId xmlns:p14="http://schemas.microsoft.com/office/powerpoint/2010/main" val="3877686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CLEANINIG PROCESS</a:t>
            </a:r>
            <a:endParaRPr lang="en-IN" dirty="0"/>
          </a:p>
        </p:txBody>
      </p:sp>
      <p:sp>
        <p:nvSpPr>
          <p:cNvPr id="3" name="Content Placeholder 2"/>
          <p:cNvSpPr>
            <a:spLocks noGrp="1"/>
          </p:cNvSpPr>
          <p:nvPr>
            <p:ph idx="1"/>
          </p:nvPr>
        </p:nvSpPr>
        <p:spPr/>
        <p:txBody>
          <a:bodyPr/>
          <a:lstStyle/>
          <a:p>
            <a:r>
              <a:rPr lang="en-US" dirty="0" smtClean="0"/>
              <a:t>In this process we refined our dataset by changing the values of certain columns such as</a:t>
            </a:r>
          </a:p>
          <a:p>
            <a:pPr marL="137160" indent="0">
              <a:buNone/>
            </a:pPr>
            <a:r>
              <a:rPr lang="en-US" dirty="0" smtClean="0"/>
              <a:t>in size column the size of the house was not uniform like some where 2bhk , 4 bedroom and 1RK. So to remove these non-uniform data we used lambda function to split the integer part and the string part in the above example and we saved the integer part alone  in a new column called </a:t>
            </a:r>
            <a:r>
              <a:rPr lang="en-US" dirty="0" err="1" smtClean="0"/>
              <a:t>bhk</a:t>
            </a:r>
            <a:r>
              <a:rPr lang="en-US" dirty="0" smtClean="0"/>
              <a:t> in a new data frame such that the size column might look uniform. </a:t>
            </a:r>
            <a:endParaRPr lang="en-IN" dirty="0"/>
          </a:p>
        </p:txBody>
      </p:sp>
    </p:spTree>
    <p:extLst>
      <p:ext uri="{BB962C8B-B14F-4D97-AF65-F5344CB8AC3E}">
        <p14:creationId xmlns:p14="http://schemas.microsoft.com/office/powerpoint/2010/main" val="2383992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While traversing through the </a:t>
            </a:r>
            <a:r>
              <a:rPr lang="en-US" dirty="0" err="1" smtClean="0"/>
              <a:t>sqft</a:t>
            </a:r>
            <a:r>
              <a:rPr lang="en-US" dirty="0" smtClean="0"/>
              <a:t> column we found that in our dataset some data where in a range like 1133-1384.</a:t>
            </a:r>
          </a:p>
          <a:p>
            <a:r>
              <a:rPr lang="en-US" dirty="0" smtClean="0"/>
              <a:t>So to resolve this we took an average of these </a:t>
            </a:r>
          </a:p>
          <a:p>
            <a:pPr marL="137160" indent="0">
              <a:buNone/>
            </a:pPr>
            <a:r>
              <a:rPr lang="en-US" dirty="0"/>
              <a:t> </a:t>
            </a:r>
            <a:r>
              <a:rPr lang="en-US" dirty="0" smtClean="0"/>
              <a:t> kinds of data which were in a range and we saved it back to our </a:t>
            </a:r>
            <a:r>
              <a:rPr lang="en-US" dirty="0" err="1" smtClean="0"/>
              <a:t>dataframe</a:t>
            </a:r>
            <a:r>
              <a:rPr lang="en-US" dirty="0" smtClean="0"/>
              <a:t> </a:t>
            </a:r>
          </a:p>
          <a:p>
            <a:pPr marL="137160" indent="0">
              <a:buNone/>
            </a:pPr>
            <a:r>
              <a:rPr lang="en-US" dirty="0" smtClean="0"/>
              <a:t>We also removed some data in our data frame which were null.</a:t>
            </a:r>
            <a:endParaRPr lang="en-IN" dirty="0"/>
          </a:p>
        </p:txBody>
      </p:sp>
    </p:spTree>
    <p:extLst>
      <p:ext uri="{BB962C8B-B14F-4D97-AF65-F5344CB8AC3E}">
        <p14:creationId xmlns:p14="http://schemas.microsoft.com/office/powerpoint/2010/main" val="1161094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 ENGINEERING AND DIMENSIONALITY REDUCTION</a:t>
            </a:r>
            <a:endParaRPr lang="en-IN" dirty="0"/>
          </a:p>
        </p:txBody>
      </p:sp>
      <p:sp>
        <p:nvSpPr>
          <p:cNvPr id="3" name="Content Placeholder 2"/>
          <p:cNvSpPr>
            <a:spLocks noGrp="1"/>
          </p:cNvSpPr>
          <p:nvPr>
            <p:ph idx="1"/>
          </p:nvPr>
        </p:nvSpPr>
        <p:spPr/>
        <p:txBody>
          <a:bodyPr/>
          <a:lstStyle/>
          <a:p>
            <a:r>
              <a:rPr lang="en-US" dirty="0" smtClean="0"/>
              <a:t>We know that in the Real Estate market </a:t>
            </a:r>
          </a:p>
          <a:p>
            <a:pPr marL="137160" indent="0">
              <a:buNone/>
            </a:pPr>
            <a:r>
              <a:rPr lang="en-US" dirty="0" err="1" smtClean="0"/>
              <a:t>Price_per_sqft</a:t>
            </a:r>
            <a:r>
              <a:rPr lang="en-US" dirty="0" smtClean="0"/>
              <a:t> is a very important aspect  so for that we have created a new column </a:t>
            </a:r>
            <a:r>
              <a:rPr lang="en-US" dirty="0" err="1" smtClean="0"/>
              <a:t>price_per_sqft</a:t>
            </a:r>
            <a:endParaRPr lang="en-US" dirty="0" smtClean="0"/>
          </a:p>
          <a:p>
            <a:pPr marL="137160" indent="0">
              <a:buNone/>
            </a:pPr>
            <a:r>
              <a:rPr lang="en-US" dirty="0"/>
              <a:t>i</a:t>
            </a:r>
            <a:r>
              <a:rPr lang="en-US" dirty="0" smtClean="0"/>
              <a:t>n our Data frame  so that it would be helpful for us in Model building.</a:t>
            </a:r>
          </a:p>
          <a:p>
            <a:pPr marL="137160" indent="0">
              <a:buNone/>
            </a:pPr>
            <a:endParaRPr lang="en-US" dirty="0"/>
          </a:p>
          <a:p>
            <a:pPr marL="137160" indent="0">
              <a:buNone/>
            </a:pPr>
            <a:endParaRPr lang="en-IN" dirty="0"/>
          </a:p>
        </p:txBody>
      </p:sp>
    </p:spTree>
    <p:extLst>
      <p:ext uri="{BB962C8B-B14F-4D97-AF65-F5344CB8AC3E}">
        <p14:creationId xmlns:p14="http://schemas.microsoft.com/office/powerpoint/2010/main" val="2881128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smtClean="0"/>
              <a:t>When we </a:t>
            </a:r>
            <a:r>
              <a:rPr lang="en-US" dirty="0" err="1" smtClean="0"/>
              <a:t>analyse</a:t>
            </a:r>
            <a:r>
              <a:rPr lang="en-US" dirty="0" smtClean="0"/>
              <a:t> the dataset we found there were around 1304 locations which was a huge value so to solve this issue we did some dimensionality reduction techniques here.</a:t>
            </a:r>
          </a:p>
          <a:p>
            <a:r>
              <a:rPr lang="en-US" dirty="0" smtClean="0"/>
              <a:t> while traversing through the data frame</a:t>
            </a:r>
          </a:p>
          <a:p>
            <a:pPr marL="137160" indent="0">
              <a:buNone/>
            </a:pPr>
            <a:r>
              <a:rPr lang="en-US" dirty="0"/>
              <a:t> </a:t>
            </a:r>
            <a:r>
              <a:rPr lang="en-US" dirty="0" smtClean="0"/>
              <a:t>   we found that there were many locations which</a:t>
            </a:r>
          </a:p>
          <a:p>
            <a:pPr marL="137160" indent="0">
              <a:buNone/>
            </a:pPr>
            <a:r>
              <a:rPr lang="en-US" dirty="0"/>
              <a:t>h</a:t>
            </a:r>
            <a:r>
              <a:rPr lang="en-US" dirty="0" smtClean="0"/>
              <a:t>ad only one or two data points which was a wasteful resource for our model </a:t>
            </a:r>
          </a:p>
          <a:p>
            <a:pPr marL="137160" indent="0">
              <a:buNone/>
            </a:pPr>
            <a:r>
              <a:rPr lang="en-US" dirty="0"/>
              <a:t> </a:t>
            </a:r>
            <a:r>
              <a:rPr lang="en-US" dirty="0" smtClean="0"/>
              <a:t>    So to resolve this issue we </a:t>
            </a:r>
            <a:r>
              <a:rPr lang="en-US" dirty="0" err="1" smtClean="0"/>
              <a:t>categorised</a:t>
            </a:r>
            <a:r>
              <a:rPr lang="en-US" dirty="0" smtClean="0"/>
              <a:t> those locations as  ‘other’ such that it would be helpful for refining our dataset and for a good model building     </a:t>
            </a:r>
            <a:endParaRPr lang="en-IN" dirty="0"/>
          </a:p>
        </p:txBody>
      </p:sp>
    </p:spTree>
    <p:extLst>
      <p:ext uri="{BB962C8B-B14F-4D97-AF65-F5344CB8AC3E}">
        <p14:creationId xmlns:p14="http://schemas.microsoft.com/office/powerpoint/2010/main" val="2910798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OUTLIER DETECTION AND REMOVAL</a:t>
            </a:r>
            <a:endParaRPr lang="en-IN" dirty="0"/>
          </a:p>
        </p:txBody>
      </p:sp>
      <p:sp>
        <p:nvSpPr>
          <p:cNvPr id="3" name="Content Placeholder 2"/>
          <p:cNvSpPr>
            <a:spLocks noGrp="1"/>
          </p:cNvSpPr>
          <p:nvPr>
            <p:ph idx="1"/>
          </p:nvPr>
        </p:nvSpPr>
        <p:spPr/>
        <p:txBody>
          <a:bodyPr/>
          <a:lstStyle/>
          <a:p>
            <a:r>
              <a:rPr lang="en-US" dirty="0" smtClean="0"/>
              <a:t>Outliers are data points which be called as data errors or can also be called as extreme variations of the data points in our dataset</a:t>
            </a:r>
          </a:p>
          <a:p>
            <a:r>
              <a:rPr lang="en-US" dirty="0" smtClean="0"/>
              <a:t>When we examined our data set we found some data points where we got for a 1020 </a:t>
            </a:r>
            <a:r>
              <a:rPr lang="en-US" dirty="0" err="1" smtClean="0"/>
              <a:t>sqft</a:t>
            </a:r>
            <a:r>
              <a:rPr lang="en-US" dirty="0" smtClean="0"/>
              <a:t> home there were 6 </a:t>
            </a:r>
            <a:r>
              <a:rPr lang="en-US" dirty="0" err="1" smtClean="0"/>
              <a:t>bhk</a:t>
            </a:r>
            <a:r>
              <a:rPr lang="en-US" dirty="0" smtClean="0"/>
              <a:t> so it was not much valid data point and we got another data point where for a 600 </a:t>
            </a:r>
            <a:r>
              <a:rPr lang="en-US" dirty="0" err="1" smtClean="0"/>
              <a:t>sqft</a:t>
            </a:r>
            <a:r>
              <a:rPr lang="en-US" dirty="0" smtClean="0"/>
              <a:t> home we got around 8 </a:t>
            </a:r>
            <a:r>
              <a:rPr lang="en-US" dirty="0" err="1" smtClean="0"/>
              <a:t>bhk</a:t>
            </a:r>
            <a:endParaRPr lang="en-US" dirty="0" smtClean="0"/>
          </a:p>
          <a:p>
            <a:r>
              <a:rPr lang="en-US" dirty="0" smtClean="0"/>
              <a:t>So we removed those outliers for our data frame for a good model building</a:t>
            </a:r>
            <a:endParaRPr lang="en-IN" dirty="0"/>
          </a:p>
        </p:txBody>
      </p:sp>
    </p:spTree>
    <p:extLst>
      <p:ext uri="{BB962C8B-B14F-4D97-AF65-F5344CB8AC3E}">
        <p14:creationId xmlns:p14="http://schemas.microsoft.com/office/powerpoint/2010/main" val="41463880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When we plotted a scatter plot between Total square feet area and price we found out some outliers that the price of a 2 </a:t>
            </a:r>
            <a:r>
              <a:rPr lang="en-US" dirty="0" err="1" smtClean="0"/>
              <a:t>bhk</a:t>
            </a:r>
            <a:r>
              <a:rPr lang="en-US" dirty="0" smtClean="0"/>
              <a:t> house is greater than the price of a 3bhk house which had the same </a:t>
            </a:r>
            <a:r>
              <a:rPr lang="en-US" dirty="0" err="1" smtClean="0"/>
              <a:t>sqft</a:t>
            </a:r>
            <a:r>
              <a:rPr lang="en-US" dirty="0" smtClean="0"/>
              <a:t> area and were belonging to the same location </a:t>
            </a:r>
          </a:p>
          <a:p>
            <a:r>
              <a:rPr lang="en-US" dirty="0" smtClean="0"/>
              <a:t>So we tried to remove these outliers as well</a:t>
            </a:r>
          </a:p>
          <a:p>
            <a:pPr marL="137160" indent="0">
              <a:buNone/>
            </a:pPr>
            <a:endParaRPr lang="en-IN" dirty="0"/>
          </a:p>
        </p:txBody>
      </p:sp>
    </p:spTree>
    <p:extLst>
      <p:ext uri="{BB962C8B-B14F-4D97-AF65-F5344CB8AC3E}">
        <p14:creationId xmlns:p14="http://schemas.microsoft.com/office/powerpoint/2010/main" val="127852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DONE BY:</a:t>
            </a:r>
            <a:endParaRPr lang="en-IN" dirty="0"/>
          </a:p>
        </p:txBody>
      </p:sp>
      <p:sp>
        <p:nvSpPr>
          <p:cNvPr id="3" name="Content Placeholder 2"/>
          <p:cNvSpPr>
            <a:spLocks noGrp="1"/>
          </p:cNvSpPr>
          <p:nvPr>
            <p:ph idx="1"/>
          </p:nvPr>
        </p:nvSpPr>
        <p:spPr/>
        <p:txBody>
          <a:bodyPr/>
          <a:lstStyle/>
          <a:p>
            <a:endParaRPr lang="en-US" dirty="0" smtClean="0"/>
          </a:p>
          <a:p>
            <a:endParaRPr lang="en-US" dirty="0"/>
          </a:p>
          <a:p>
            <a:pPr marL="137160" indent="0">
              <a:buNone/>
            </a:pPr>
            <a:r>
              <a:rPr lang="en-US" sz="4800" b="1" dirty="0" smtClean="0"/>
              <a:t>A.DEEPAK BALAJI –19BCE1816</a:t>
            </a:r>
          </a:p>
          <a:p>
            <a:pPr marL="137160" indent="0">
              <a:buNone/>
            </a:pPr>
            <a:r>
              <a:rPr lang="en-US" sz="4800" b="1" dirty="0" smtClean="0"/>
              <a:t>P SUBIKSHA- 19BCE1255</a:t>
            </a:r>
            <a:endParaRPr lang="en-IN" sz="4800" b="1" dirty="0"/>
          </a:p>
        </p:txBody>
      </p:sp>
    </p:spTree>
    <p:extLst>
      <p:ext uri="{BB962C8B-B14F-4D97-AF65-F5344CB8AC3E}">
        <p14:creationId xmlns:p14="http://schemas.microsoft.com/office/powerpoint/2010/main" val="18586491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Then we examined homes which had more </a:t>
            </a:r>
          </a:p>
          <a:p>
            <a:pPr marL="137160" indent="0">
              <a:buNone/>
            </a:pPr>
            <a:r>
              <a:rPr lang="en-US" dirty="0"/>
              <a:t> </a:t>
            </a:r>
            <a:r>
              <a:rPr lang="en-US" dirty="0" smtClean="0"/>
              <a:t> than 10 bathrooms and we got some data which was incorrect such as homes with 5245.0 </a:t>
            </a:r>
            <a:r>
              <a:rPr lang="en-US" dirty="0" err="1" smtClean="0"/>
              <a:t>sqft</a:t>
            </a:r>
            <a:r>
              <a:rPr lang="en-US" dirty="0" smtClean="0"/>
              <a:t> and </a:t>
            </a:r>
          </a:p>
          <a:p>
            <a:pPr marL="137160" indent="0">
              <a:buNone/>
            </a:pPr>
            <a:r>
              <a:rPr lang="en-US" dirty="0" smtClean="0"/>
              <a:t>13 bath </a:t>
            </a:r>
          </a:p>
          <a:p>
            <a:pPr marL="137160" indent="0">
              <a:buNone/>
            </a:pPr>
            <a:r>
              <a:rPr lang="en-US" dirty="0"/>
              <a:t> </a:t>
            </a:r>
            <a:r>
              <a:rPr lang="en-US" dirty="0" smtClean="0"/>
              <a:t> So we negated those Outliers from our dataset</a:t>
            </a:r>
            <a:endParaRPr lang="en-IN" dirty="0"/>
          </a:p>
        </p:txBody>
      </p:sp>
    </p:spTree>
    <p:extLst>
      <p:ext uri="{BB962C8B-B14F-4D97-AF65-F5344CB8AC3E}">
        <p14:creationId xmlns:p14="http://schemas.microsoft.com/office/powerpoint/2010/main" val="1410475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 FOLD CROSS VALIDATION AND GRID SEARCHCV </a:t>
            </a:r>
            <a:endParaRPr lang="en-IN" dirty="0"/>
          </a:p>
        </p:txBody>
      </p:sp>
      <p:sp>
        <p:nvSpPr>
          <p:cNvPr id="3" name="Content Placeholder 2"/>
          <p:cNvSpPr>
            <a:spLocks noGrp="1"/>
          </p:cNvSpPr>
          <p:nvPr>
            <p:ph idx="1"/>
          </p:nvPr>
        </p:nvSpPr>
        <p:spPr/>
        <p:txBody>
          <a:bodyPr/>
          <a:lstStyle/>
          <a:p>
            <a:r>
              <a:rPr lang="en-US" dirty="0" smtClean="0"/>
              <a:t>We built a linear regression model and we were checking the efficiency for the model to predict the price given location, bath , </a:t>
            </a:r>
            <a:r>
              <a:rPr lang="en-US" dirty="0" err="1" smtClean="0"/>
              <a:t>total_sqft</a:t>
            </a:r>
            <a:r>
              <a:rPr lang="en-US" dirty="0"/>
              <a:t> </a:t>
            </a:r>
            <a:endParaRPr lang="en-US" dirty="0" smtClean="0"/>
          </a:p>
          <a:p>
            <a:pPr marL="137160" indent="0">
              <a:buNone/>
            </a:pPr>
            <a:r>
              <a:rPr lang="en-US" dirty="0"/>
              <a:t>a</a:t>
            </a:r>
            <a:r>
              <a:rPr lang="en-US" dirty="0" smtClean="0"/>
              <a:t>nd </a:t>
            </a:r>
            <a:r>
              <a:rPr lang="en-US" dirty="0" err="1" smtClean="0"/>
              <a:t>bhk</a:t>
            </a:r>
            <a:r>
              <a:rPr lang="en-US" dirty="0" smtClean="0"/>
              <a:t>.</a:t>
            </a:r>
          </a:p>
          <a:p>
            <a:pPr marL="137160" indent="0">
              <a:buNone/>
            </a:pPr>
            <a:r>
              <a:rPr lang="en-US" dirty="0"/>
              <a:t> </a:t>
            </a:r>
            <a:r>
              <a:rPr lang="en-US" dirty="0" smtClean="0"/>
              <a:t>After Training our model for some time we got </a:t>
            </a:r>
          </a:p>
          <a:p>
            <a:pPr marL="137160" indent="0">
              <a:buNone/>
            </a:pPr>
            <a:r>
              <a:rPr lang="en-US" dirty="0"/>
              <a:t>a</a:t>
            </a:r>
            <a:r>
              <a:rPr lang="en-US" dirty="0" smtClean="0"/>
              <a:t> best score of 0.818354 which was a good score </a:t>
            </a:r>
          </a:p>
          <a:p>
            <a:pPr marL="137160" indent="0">
              <a:buNone/>
            </a:pPr>
            <a:r>
              <a:rPr lang="en-US" dirty="0" smtClean="0"/>
              <a:t>So now our model is ready…. </a:t>
            </a:r>
            <a:endParaRPr lang="en-IN" dirty="0"/>
          </a:p>
        </p:txBody>
      </p:sp>
    </p:spTree>
    <p:extLst>
      <p:ext uri="{BB962C8B-B14F-4D97-AF65-F5344CB8AC3E}">
        <p14:creationId xmlns:p14="http://schemas.microsoft.com/office/powerpoint/2010/main" val="20825140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pPr marL="137160" indent="0">
              <a:buNone/>
            </a:pPr>
            <a:r>
              <a:rPr lang="en-US" dirty="0" smtClean="0"/>
              <a:t> </a:t>
            </a:r>
          </a:p>
          <a:p>
            <a:pPr marL="137160" indent="0">
              <a:buNone/>
            </a:pPr>
            <a:r>
              <a:rPr lang="en-US" dirty="0" smtClean="0"/>
              <a:t>Kaggle.com</a:t>
            </a:r>
          </a:p>
          <a:p>
            <a:pPr marL="137160" indent="0">
              <a:buNone/>
            </a:pPr>
            <a:r>
              <a:rPr lang="en-US" dirty="0" smtClean="0"/>
              <a:t>W3 schools</a:t>
            </a:r>
          </a:p>
          <a:p>
            <a:pPr marL="137160" indent="0">
              <a:buNone/>
            </a:pPr>
            <a:r>
              <a:rPr lang="en-US" dirty="0" smtClean="0"/>
              <a:t>Tutorials point</a:t>
            </a:r>
            <a:endParaRPr lang="en-IN" dirty="0"/>
          </a:p>
        </p:txBody>
      </p:sp>
    </p:spTree>
    <p:extLst>
      <p:ext uri="{BB962C8B-B14F-4D97-AF65-F5344CB8AC3E}">
        <p14:creationId xmlns:p14="http://schemas.microsoft.com/office/powerpoint/2010/main" val="726209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IN" dirty="0"/>
          </a:p>
        </p:txBody>
      </p:sp>
      <p:sp>
        <p:nvSpPr>
          <p:cNvPr id="3" name="Content Placeholder 2"/>
          <p:cNvSpPr>
            <a:spLocks noGrp="1"/>
          </p:cNvSpPr>
          <p:nvPr>
            <p:ph idx="1"/>
          </p:nvPr>
        </p:nvSpPr>
        <p:spPr/>
        <p:txBody>
          <a:bodyPr>
            <a:normAutofit lnSpcReduction="10000"/>
          </a:bodyPr>
          <a:lstStyle/>
          <a:p>
            <a:r>
              <a:rPr lang="en-US" dirty="0" smtClean="0"/>
              <a:t>1. Introduction</a:t>
            </a:r>
          </a:p>
          <a:p>
            <a:r>
              <a:rPr lang="en-US" dirty="0" smtClean="0"/>
              <a:t>2. Procedure</a:t>
            </a:r>
          </a:p>
          <a:p>
            <a:r>
              <a:rPr lang="en-US" dirty="0" smtClean="0"/>
              <a:t>3. SECTION  1</a:t>
            </a:r>
          </a:p>
          <a:p>
            <a:r>
              <a:rPr lang="en-US" dirty="0"/>
              <a:t> </a:t>
            </a:r>
            <a:r>
              <a:rPr lang="en-US" dirty="0" smtClean="0"/>
              <a:t>  3.1 front end</a:t>
            </a:r>
          </a:p>
          <a:p>
            <a:r>
              <a:rPr lang="en-US" dirty="0"/>
              <a:t> </a:t>
            </a:r>
            <a:r>
              <a:rPr lang="en-US" dirty="0" smtClean="0"/>
              <a:t>   3.2 website</a:t>
            </a:r>
          </a:p>
          <a:p>
            <a:r>
              <a:rPr lang="en-US" dirty="0" smtClean="0"/>
              <a:t>4.SECTION 2</a:t>
            </a:r>
          </a:p>
          <a:p>
            <a:r>
              <a:rPr lang="en-US" dirty="0"/>
              <a:t> </a:t>
            </a:r>
            <a:r>
              <a:rPr lang="en-US" dirty="0" smtClean="0"/>
              <a:t>  4.1 Dataset Used</a:t>
            </a:r>
          </a:p>
          <a:p>
            <a:r>
              <a:rPr lang="en-US" dirty="0"/>
              <a:t> </a:t>
            </a:r>
            <a:r>
              <a:rPr lang="en-US" dirty="0" smtClean="0"/>
              <a:t>  4.2 Independent and Dependent variables </a:t>
            </a:r>
          </a:p>
          <a:p>
            <a:r>
              <a:rPr lang="en-US" dirty="0"/>
              <a:t> </a:t>
            </a:r>
            <a:r>
              <a:rPr lang="en-US" dirty="0" smtClean="0"/>
              <a:t>  4.3 Concepts used to build the Model</a:t>
            </a:r>
          </a:p>
          <a:p>
            <a:r>
              <a:rPr lang="en-US" dirty="0" smtClean="0"/>
              <a:t>5.References    </a:t>
            </a:r>
            <a:endParaRPr lang="en-IN" dirty="0"/>
          </a:p>
        </p:txBody>
      </p:sp>
    </p:spTree>
    <p:extLst>
      <p:ext uri="{BB962C8B-B14F-4D97-AF65-F5344CB8AC3E}">
        <p14:creationId xmlns:p14="http://schemas.microsoft.com/office/powerpoint/2010/main" val="1197332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IN" dirty="0"/>
              <a:t>The purpose is to create a convenient and easy-to-use application for the customer, trying to know the price of a house in a particular location. They can make use of the online website which we have created and moreover it is beneficial for both customer and for the real estate </a:t>
            </a:r>
            <a:r>
              <a:rPr lang="en-IN" dirty="0" err="1"/>
              <a:t>people.This</a:t>
            </a:r>
            <a:r>
              <a:rPr lang="en-IN" dirty="0"/>
              <a:t> website is very helpful especially for migrated people.</a:t>
            </a:r>
          </a:p>
        </p:txBody>
      </p:sp>
    </p:spTree>
    <p:extLst>
      <p:ext uri="{BB962C8B-B14F-4D97-AF65-F5344CB8AC3E}">
        <p14:creationId xmlns:p14="http://schemas.microsoft.com/office/powerpoint/2010/main" val="4170985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IN" dirty="0"/>
          </a:p>
        </p:txBody>
      </p:sp>
      <p:sp>
        <p:nvSpPr>
          <p:cNvPr id="3" name="Content Placeholder 2"/>
          <p:cNvSpPr>
            <a:spLocks noGrp="1"/>
          </p:cNvSpPr>
          <p:nvPr>
            <p:ph idx="1"/>
          </p:nvPr>
        </p:nvSpPr>
        <p:spPr/>
        <p:txBody>
          <a:bodyPr>
            <a:normAutofit fontScale="92500" lnSpcReduction="20000"/>
          </a:bodyPr>
          <a:lstStyle/>
          <a:p>
            <a:r>
              <a:rPr lang="en-IN" dirty="0"/>
              <a:t>Firstly, taking the datasets of home price from kagle.com and using that we design a machine learning model by covering some of data science concepts like </a:t>
            </a:r>
            <a:r>
              <a:rPr lang="en-IN" dirty="0" err="1"/>
              <a:t>Datacleaning</a:t>
            </a:r>
            <a:r>
              <a:rPr lang="en-IN" dirty="0"/>
              <a:t>, Feature Engineering, Outlier Detection, Dimensionality Reduction. Once the model is built we move it to a </a:t>
            </a:r>
            <a:r>
              <a:rPr lang="en-IN" dirty="0" err="1"/>
              <a:t>picklefile</a:t>
            </a:r>
            <a:r>
              <a:rPr lang="en-IN" dirty="0"/>
              <a:t>. And then will write a python flash server which can consume this </a:t>
            </a:r>
            <a:r>
              <a:rPr lang="en-IN" dirty="0" err="1"/>
              <a:t>picklefile</a:t>
            </a:r>
            <a:r>
              <a:rPr lang="en-IN" dirty="0"/>
              <a:t> and then it will predict the price for the customer. This python flash server will expose HTTP endpoints for various requests and the UI written in </a:t>
            </a:r>
            <a:r>
              <a:rPr lang="en-IN" dirty="0" err="1"/>
              <a:t>html,CSS</a:t>
            </a:r>
            <a:r>
              <a:rPr lang="en-IN" dirty="0"/>
              <a:t> and </a:t>
            </a:r>
            <a:r>
              <a:rPr lang="en-IN" dirty="0" err="1"/>
              <a:t>Javascript</a:t>
            </a:r>
            <a:r>
              <a:rPr lang="en-IN" dirty="0"/>
              <a:t> will make HTTP get and post calls. In terms of tools </a:t>
            </a:r>
            <a:endParaRPr lang="en-IN" dirty="0" smtClean="0"/>
          </a:p>
          <a:p>
            <a:r>
              <a:rPr lang="en-IN" dirty="0"/>
              <a:t>and technology, python has been used. Pandas for </a:t>
            </a:r>
            <a:r>
              <a:rPr lang="en-IN" dirty="0" err="1"/>
              <a:t>datacleaning</a:t>
            </a:r>
            <a:r>
              <a:rPr lang="en-IN" dirty="0"/>
              <a:t>. </a:t>
            </a:r>
            <a:r>
              <a:rPr lang="en-IN" dirty="0" err="1"/>
              <a:t>HTML,CSS,Javascript</a:t>
            </a:r>
            <a:r>
              <a:rPr lang="en-IN" dirty="0"/>
              <a:t> for the website</a:t>
            </a:r>
          </a:p>
        </p:txBody>
      </p:sp>
    </p:spTree>
    <p:extLst>
      <p:ext uri="{BB962C8B-B14F-4D97-AF65-F5344CB8AC3E}">
        <p14:creationId xmlns:p14="http://schemas.microsoft.com/office/powerpoint/2010/main" val="722530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US" dirty="0" smtClean="0"/>
          </a:p>
          <a:p>
            <a:endParaRPr lang="en-US" dirty="0"/>
          </a:p>
          <a:p>
            <a:pPr marL="137160" indent="0">
              <a:buNone/>
            </a:pPr>
            <a:r>
              <a:rPr lang="en-US" sz="7200" dirty="0" smtClean="0"/>
              <a:t>         Section 1</a:t>
            </a:r>
            <a:endParaRPr lang="en-IN" sz="7200" dirty="0"/>
          </a:p>
        </p:txBody>
      </p:sp>
    </p:spTree>
    <p:extLst>
      <p:ext uri="{BB962C8B-B14F-4D97-AF65-F5344CB8AC3E}">
        <p14:creationId xmlns:p14="http://schemas.microsoft.com/office/powerpoint/2010/main" val="1637534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END</a:t>
            </a:r>
            <a:endParaRPr lang="en-IN" dirty="0"/>
          </a:p>
        </p:txBody>
      </p:sp>
      <p:sp>
        <p:nvSpPr>
          <p:cNvPr id="3" name="Content Placeholder 2"/>
          <p:cNvSpPr>
            <a:spLocks noGrp="1"/>
          </p:cNvSpPr>
          <p:nvPr>
            <p:ph idx="1"/>
          </p:nvPr>
        </p:nvSpPr>
        <p:spPr/>
        <p:txBody>
          <a:bodyPr>
            <a:normAutofit fontScale="85000" lnSpcReduction="20000"/>
          </a:bodyPr>
          <a:lstStyle/>
          <a:p>
            <a:r>
              <a:rPr lang="en-IN" dirty="0"/>
              <a:t>In front-</a:t>
            </a:r>
            <a:r>
              <a:rPr lang="en-IN" dirty="0" err="1"/>
              <a:t>end,a</a:t>
            </a:r>
            <a:r>
              <a:rPr lang="en-IN" dirty="0"/>
              <a:t> catchy website has been created using </a:t>
            </a:r>
            <a:r>
              <a:rPr lang="en-IN" dirty="0" err="1"/>
              <a:t>html,css</a:t>
            </a:r>
            <a:r>
              <a:rPr lang="en-IN" dirty="0"/>
              <a:t> for </a:t>
            </a:r>
            <a:r>
              <a:rPr lang="en-IN" dirty="0" err="1"/>
              <a:t>styling,javascript</a:t>
            </a:r>
            <a:r>
              <a:rPr lang="en-IN" dirty="0"/>
              <a:t> so that it will be very useful for the user to interact with the system.</a:t>
            </a:r>
          </a:p>
          <a:p>
            <a:r>
              <a:rPr lang="en-IN" dirty="0" err="1"/>
              <a:t>Javascript</a:t>
            </a:r>
            <a:r>
              <a:rPr lang="en-IN" dirty="0"/>
              <a:t> contains the dynamic code which will make HTTP calls to our back-end retrieve the data so this is more of server communicator </a:t>
            </a:r>
            <a:r>
              <a:rPr lang="en-IN" dirty="0" err="1"/>
              <a:t>ie</a:t>
            </a:r>
            <a:r>
              <a:rPr lang="en-IN" dirty="0"/>
              <a:t> it communicates with server gets the data and runs the dynamic code.</a:t>
            </a:r>
          </a:p>
          <a:p>
            <a:r>
              <a:rPr lang="en-IN" dirty="0"/>
              <a:t>We made it sure that the style which we have used here in the webpage would pertain with the modern world.</a:t>
            </a:r>
          </a:p>
          <a:p>
            <a:r>
              <a:rPr lang="en-IN" dirty="0"/>
              <a:t>This website is user-friendly, like if the customer wish to give any feedback, they are welcomed. And if the customer wants to know some information they can approach the visited customer, as the visited customer’s details are linked in the website.</a:t>
            </a:r>
          </a:p>
          <a:p>
            <a:endParaRPr lang="en-IN" dirty="0"/>
          </a:p>
        </p:txBody>
      </p:sp>
    </p:spTree>
    <p:extLst>
      <p:ext uri="{BB962C8B-B14F-4D97-AF65-F5344CB8AC3E}">
        <p14:creationId xmlns:p14="http://schemas.microsoft.com/office/powerpoint/2010/main" val="2893185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IS OUR WEBSITE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628800"/>
            <a:ext cx="6408712" cy="453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1111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2C0C07-3FF2-4208-B8D1-37DA4EDBE5CB}"/>
              </a:ext>
            </a:extLst>
          </p:cNvPr>
          <p:cNvSpPr>
            <a:spLocks noGrp="1"/>
          </p:cNvSpPr>
          <p:nvPr>
            <p:ph type="title"/>
          </p:nvPr>
        </p:nvSpPr>
        <p:spPr>
          <a:xfrm>
            <a:off x="628650" y="365126"/>
            <a:ext cx="7886700" cy="1012914"/>
          </a:xfrm>
        </p:spPr>
        <p:txBody>
          <a:bodyPr>
            <a:normAutofit fontScale="90000"/>
          </a:bodyPr>
          <a:lstStyle/>
          <a:p>
            <a:r>
              <a:rPr lang="en-IN" dirty="0"/>
              <a:t>LAYERED ARCHITECTURAL DESIGN</a:t>
            </a:r>
          </a:p>
        </p:txBody>
      </p:sp>
      <p:pic>
        <p:nvPicPr>
          <p:cNvPr id="4" name="Content Placeholder 3">
            <a:extLst>
              <a:ext uri="{FF2B5EF4-FFF2-40B4-BE49-F238E27FC236}">
                <a16:creationId xmlns:a16="http://schemas.microsoft.com/office/drawing/2014/main" xmlns="" id="{64422277-FA5B-4A02-852B-9E2D6AF19041}"/>
              </a:ext>
            </a:extLst>
          </p:cNvPr>
          <p:cNvPicPr>
            <a:picLocks noGrp="1" noChangeAspect="1"/>
          </p:cNvPicPr>
          <p:nvPr>
            <p:ph idx="1"/>
          </p:nvPr>
        </p:nvPicPr>
        <p:blipFill>
          <a:blip r:embed="rId2"/>
          <a:stretch>
            <a:fillRect/>
          </a:stretch>
        </p:blipFill>
        <p:spPr>
          <a:xfrm>
            <a:off x="1993106" y="1400175"/>
            <a:ext cx="4143375" cy="5092700"/>
          </a:xfrm>
          <a:prstGeom prst="rect">
            <a:avLst/>
          </a:prstGeom>
        </p:spPr>
      </p:pic>
    </p:spTree>
    <p:extLst>
      <p:ext uri="{BB962C8B-B14F-4D97-AF65-F5344CB8AC3E}">
        <p14:creationId xmlns:p14="http://schemas.microsoft.com/office/powerpoint/2010/main" val="304974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211</TotalTime>
  <Words>1060</Words>
  <Application>Microsoft Office PowerPoint</Application>
  <PresentationFormat>On-screen Show (4:3)</PresentationFormat>
  <Paragraphs>97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Apex</vt:lpstr>
      <vt:lpstr>PowerPoint Presentation</vt:lpstr>
      <vt:lpstr>DONE BY:</vt:lpstr>
      <vt:lpstr>TABLE OF CONTENTS</vt:lpstr>
      <vt:lpstr>INTRODUCTION</vt:lpstr>
      <vt:lpstr>PROCEDURE</vt:lpstr>
      <vt:lpstr>PowerPoint Presentation</vt:lpstr>
      <vt:lpstr>FRONT END</vt:lpstr>
      <vt:lpstr>HERE IS OUR WEBSITE</vt:lpstr>
      <vt:lpstr>LAYERED ARCHITECTURAL DESIGN</vt:lpstr>
      <vt:lpstr>SECTION-2</vt:lpstr>
      <vt:lpstr>DATASET USED</vt:lpstr>
      <vt:lpstr>INDEPENDENT AND DEPENDENT VARIABLES</vt:lpstr>
      <vt:lpstr>CONCEPTS USED TO BUILD THE MODEL</vt:lpstr>
      <vt:lpstr>DATA CLEANINIG PROCESS</vt:lpstr>
      <vt:lpstr>PowerPoint Presentation</vt:lpstr>
      <vt:lpstr>FEATURE ENGINEERING AND DIMENSIONALITY REDUCTION</vt:lpstr>
      <vt:lpstr>PowerPoint Presentation</vt:lpstr>
      <vt:lpstr>OUTLIER DETECTION AND REMOVAL</vt:lpstr>
      <vt:lpstr>PowerPoint Presentation</vt:lpstr>
      <vt:lpstr>PowerPoint Presentation</vt:lpstr>
      <vt:lpstr>K FOLD CROSS VALIDATION AND GRID SEARCHCV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22</cp:revision>
  <dcterms:created xsi:type="dcterms:W3CDTF">2020-09-12T08:16:44Z</dcterms:created>
  <dcterms:modified xsi:type="dcterms:W3CDTF">2021-10-13T16:28:17Z</dcterms:modified>
</cp:coreProperties>
</file>