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omments/comment3.xml" ContentType="application/vnd.openxmlformats-officedocument.presentationml.comment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kola Luburić" initials="NL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 rot="0"/>
          <a:lstStyle/>
          <a:p>
            <a:pPr>
              <a:defRPr lang="sr-Latn-RS" sz="1862" b="0" strike="noStrike" spc="-1">
                <a:solidFill>
                  <a:srgbClr val="595959"/>
                </a:solidFill>
                <a:latin typeface="Calibri"/>
                <a:ea typeface="DejaVu Sans"/>
              </a:defRPr>
            </a:pPr>
            <a:r>
              <a:rPr lang="sr-Latn-RS" sz="1862" b="0" strike="noStrike" spc="-1">
                <a:solidFill>
                  <a:srgbClr val="595959"/>
                </a:solidFill>
                <a:latin typeface="Calibri"/>
                <a:ea typeface="DejaVu Sans"/>
              </a:rPr>
              <a:t>Team velocity</a:t>
            </a:r>
          </a:p>
        </c:rich>
      </c:tx>
      <c:layout/>
      <c:spPr>
        <a:noFill/>
        <a:ln w="0">
          <a:noFill/>
        </a:ln>
      </c:spPr>
    </c:title>
    <c:plotArea>
      <c:layout>
        <c:manualLayout>
          <c:layoutTarget val="inner"/>
          <c:xMode val="edge"/>
          <c:yMode val="edge"/>
          <c:x val="5.6973163220413618E-2"/>
          <c:y val="0.12366515281698806"/>
          <c:w val="0.94280686317641904"/>
          <c:h val="0.81612863630784338"/>
        </c:manualLayout>
      </c:layout>
      <c:barChart>
        <c:barDir val="col"/>
        <c:grouping val="stacked"/>
        <c:ser>
          <c:idx val="0"/>
          <c:order val="0"/>
          <c:tx>
            <c:strRef>
              <c:f>label 0</c:f>
              <c:strCache>
                <c:ptCount val="1"/>
                <c:pt idx="0">
                  <c:v>Velocity</c:v>
                </c:pt>
              </c:strCache>
            </c:strRef>
          </c:tx>
          <c:spPr>
            <a:solidFill>
              <a:srgbClr val="4C847B"/>
            </a:solidFill>
            <a:ln w="0">
              <a:noFill/>
            </a:ln>
          </c:spPr>
          <c:cat>
            <c:strRef>
              <c:f>categories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15</c:v>
                </c:pt>
              </c:numCache>
            </c:numRef>
          </c:val>
        </c:ser>
        <c:gapWidth val="219"/>
        <c:overlap val="100"/>
        <c:axId val="98686848"/>
        <c:axId val="98688384"/>
      </c:barChart>
      <c:catAx>
        <c:axId val="98686848"/>
        <c:scaling>
          <c:orientation val="minMax"/>
        </c:scaling>
        <c:axPos val="b"/>
        <c:numFmt formatCode="General" sourceLinked="0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Calibri"/>
                <a:ea typeface="DejaVu Sans"/>
              </a:defRPr>
            </a:pPr>
            <a:endParaRPr lang="en-US"/>
          </a:p>
        </c:txPr>
        <c:crossAx val="98688384"/>
        <c:crosses val="autoZero"/>
        <c:auto val="1"/>
        <c:lblAlgn val="ctr"/>
        <c:lblOffset val="100"/>
      </c:catAx>
      <c:valAx>
        <c:axId val="98688384"/>
        <c:scaling>
          <c:orientation val="minMax"/>
          <c:max val="25"/>
          <c:min val="0"/>
        </c:scaling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tickLblPos val="nextTo"/>
        <c:spPr>
          <a:ln w="6480">
            <a:noFill/>
          </a:ln>
        </c:spPr>
        <c:txPr>
          <a:bodyPr/>
          <a:lstStyle/>
          <a:p>
            <a:pPr>
              <a:defRPr sz="1200" b="0" strike="noStrike" spc="-1">
                <a:solidFill>
                  <a:srgbClr val="595959"/>
                </a:solidFill>
                <a:latin typeface="Calibri"/>
                <a:ea typeface="DejaVu Sans"/>
              </a:defRPr>
            </a:pPr>
            <a:endParaRPr lang="en-US"/>
          </a:p>
        </c:txPr>
        <c:crossAx val="98686848"/>
        <c:crossesAt val="1"/>
        <c:crossBetween val="between"/>
        <c:majorUnit val="5"/>
      </c:valAx>
      <c:spPr>
        <a:noFill/>
        <a:ln w="0">
          <a:noFill/>
        </a:ln>
      </c:spPr>
    </c:plotArea>
    <c:plotVisOnly val="1"/>
    <c:dispBlanksAs val="gap"/>
  </c:chart>
  <c:spPr>
    <a:noFill/>
    <a:ln w="9360">
      <a:noFill/>
    </a:ln>
  </c:spPr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10-19T09:23:39.140" idx="1">
    <p:pos x="7198" y="0"/>
    <p:text>Unesite broj tima u panel levo, i iz sprinta u sprint ažurirajte grafikon sa brojem rešenih story poena i imenom scrum mastera za dati sprint.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10-19T09:01:48.343" idx="2">
    <p:pos x="6478" y="0"/>
    <p:text>Nakon što se priča zatvori, prodiskutu sa timom šta je sve bilo potrebno uraditi (uključujući bilo kakvo istraživanje i implementaciju) i odredite koji broj bi dodelili priči da je ponovo estimirate. Za svako odstupanje pripremite rečenicu ili dve da istaknete razlog odstupanja.
VAŽNO: Priče koje nisu završene u toku sprinta treba da ostave ovo polje praznim</p:text>
  </p:cm>
  <p:cm authorId="0" dt="2020-10-19T09:06:20.017" idx="3">
    <p:pos x="7198" y="0"/>
    <p:text>Demo implementirane funkcionalnosti će prikazati kako radi implementacija koja rešava korisničku priču. Ova kolona služi da naznači korisničke priče čija implementacija je imala neki interesantan aspekt, koji može uključiti:
- Koordinaciju sa drugim timom u firmi
- Pomoć nekog člana tima ili firme kog biste pohvalili
- Problem u komunikaciji, organizaciji ili nekom drugom aspektu posla koji se desio u vezi sa pričom (ne krivimo nikoga, hoćemo da identifikujemo i loše aspekte kako bi ih ispravili)
- Upotreba interesantnog tehničkog rešenja (npr. dizajn šablona, novog alata, ozbiljnog refaktorisanja)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10-19T09:25:50.652" idx="4">
    <p:pos x="6838" y="2879"/>
    <p:text>Navedene sekcije treba ozbiljno shvatiti i napraviti posvećenu diskusiju oko njih. Kroz retrospektivu tim postaje kohezivniji, efikasniji i svaki njegov član unapređuje svoju ekspertizu.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/>
            <a:fld id="{879204B4-F586-4606-8D44-3A13F04A2E45}" type="slidenum">
              <a:rPr lang="en-US" sz="1400" b="0" strike="noStrike" spc="-1">
                <a:latin typeface="Times New Roman"/>
              </a:rPr>
              <a:pPr algn="r"/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1A654A19-BB59-49DF-B3E4-8B49060627EC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pPr algn="r">
                <a:lnSpc>
                  <a:spcPct val="100000"/>
                </a:lnSpc>
              </a:p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29A21E83-21CC-4C3D-867D-9E7F85CB5CA5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pPr algn="r">
                <a:lnSpc>
                  <a:spcPct val="100000"/>
                </a:lnSpc>
              </a:p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A683DE35-3795-4C2A-91B5-CCF53F8CCBD4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pPr algn="r">
                <a:lnSpc>
                  <a:spcPct val="100000"/>
                </a:lnSpc>
              </a:p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11"/>
          <p:cNvSpPr/>
          <p:nvPr/>
        </p:nvSpPr>
        <p:spPr>
          <a:xfrm>
            <a:off x="336960" y="311400"/>
            <a:ext cx="4331160" cy="6178320"/>
          </a:xfrm>
          <a:prstGeom prst="rect">
            <a:avLst/>
          </a:prstGeom>
          <a:solidFill>
            <a:srgbClr val="404040"/>
          </a:solidFill>
          <a:ln w="127000" cap="sq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43040" y="743040"/>
            <a:ext cx="3475440" cy="496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Izveštaj rada</a:t>
            </a:r>
            <a:r>
              <a:t/>
            </a:r>
            <a:br/>
            <a:r>
              <a:rPr lang="en-US" sz="48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tima 6</a:t>
            </a:r>
            <a:r>
              <a:t/>
            </a:r>
            <a:br/>
            <a:r>
              <a:t/>
            </a:r>
            <a:br/>
            <a:r>
              <a:rPr lang="sr-Latn-RS" sz="3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Scrum master:</a:t>
            </a:r>
            <a:r>
              <a:t/>
            </a:r>
            <a:br/>
            <a:r>
              <a:rPr lang="sr-Latn-RS" sz="3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Marija Golubović</a:t>
            </a:r>
            <a:endParaRPr lang="en-US" sz="3600" b="0" strike="noStrike" spc="-1">
              <a:latin typeface="Arial"/>
            </a:endParaRPr>
          </a:p>
        </p:txBody>
      </p:sp>
      <p:graphicFrame>
        <p:nvGraphicFramePr>
          <p:cNvPr id="84" name="Chart 6"/>
          <p:cNvGraphicFramePr/>
          <p:nvPr/>
        </p:nvGraphicFramePr>
        <p:xfrm>
          <a:off x="5170680" y="211680"/>
          <a:ext cx="6545880" cy="5865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Table 4"/>
          <p:cNvGraphicFramePr/>
          <p:nvPr/>
        </p:nvGraphicFramePr>
        <p:xfrm>
          <a:off x="0" y="-25200"/>
          <a:ext cx="12191760" cy="7025760"/>
        </p:xfrm>
        <a:graphic>
          <a:graphicData uri="http://schemas.openxmlformats.org/drawingml/2006/table">
            <a:tbl>
              <a:tblPr/>
              <a:tblGrid>
                <a:gridCol w="2079000"/>
                <a:gridCol w="6048720"/>
                <a:gridCol w="1354320"/>
                <a:gridCol w="1354320"/>
                <a:gridCol w="1355400"/>
              </a:tblGrid>
              <a:tr h="603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sr-Latn-RS" sz="2400" b="1" strike="noStrike" spc="-1" dirty="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Član tima</a:t>
                      </a:r>
                      <a:endParaRPr lang="en-US" sz="2400" b="0" strike="noStrike" spc="-1" dirty="0">
                        <a:latin typeface="Arial"/>
                      </a:endParaRPr>
                    </a:p>
                  </a:txBody>
                  <a:tcPr anchor="ctr">
                    <a:lnL w="6480">
                      <a:solidFill>
                        <a:srgbClr val="4C847B"/>
                      </a:solidFill>
                    </a:lnL>
                    <a:lnR w="6480">
                      <a:solidFill>
                        <a:srgbClr val="4C847B"/>
                      </a:solidFill>
                    </a:lnR>
                    <a:lnT w="6480">
                      <a:solidFill>
                        <a:srgbClr val="4C847B"/>
                      </a:solidFill>
                    </a:lnT>
                    <a:lnB w="12240">
                      <a:solidFill>
                        <a:srgbClr val="98D1F6"/>
                      </a:solidFill>
                    </a:lnB>
                    <a:solidFill>
                      <a:srgbClr val="4C8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sr-Latn-RS" sz="2400" b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Kratak opis preuzete priče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anchor="ctr">
                    <a:lnL w="6480">
                      <a:solidFill>
                        <a:srgbClr val="4C847B"/>
                      </a:solidFill>
                    </a:lnL>
                    <a:lnR w="6480">
                      <a:solidFill>
                        <a:srgbClr val="4C847B"/>
                      </a:solidFill>
                    </a:lnR>
                    <a:lnT w="6480">
                      <a:solidFill>
                        <a:srgbClr val="4C847B"/>
                      </a:solidFill>
                    </a:lnT>
                    <a:lnB w="12240">
                      <a:solidFill>
                        <a:srgbClr val="98D1F6"/>
                      </a:solidFill>
                    </a:lnB>
                    <a:solidFill>
                      <a:srgbClr val="4C8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sr-Latn-RS" sz="1800" b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Procena poena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anchor="ctr">
                    <a:lnL w="6480">
                      <a:solidFill>
                        <a:srgbClr val="4C847B"/>
                      </a:solidFill>
                    </a:lnL>
                    <a:lnR w="6480">
                      <a:solidFill>
                        <a:srgbClr val="4C847B"/>
                      </a:solidFill>
                    </a:lnR>
                    <a:lnT w="6480">
                      <a:solidFill>
                        <a:srgbClr val="4C847B"/>
                      </a:solidFill>
                    </a:lnT>
                    <a:lnB w="12240">
                      <a:solidFill>
                        <a:srgbClr val="98D1F6"/>
                      </a:solidFill>
                    </a:lnB>
                    <a:solidFill>
                      <a:srgbClr val="4C8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sr-Latn-RS" sz="1800" b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Stvarno poena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anchor="ctr">
                    <a:lnL w="6480">
                      <a:solidFill>
                        <a:srgbClr val="4C847B"/>
                      </a:solidFill>
                    </a:lnL>
                    <a:lnR w="6480">
                      <a:solidFill>
                        <a:srgbClr val="4C847B"/>
                      </a:solidFill>
                    </a:lnR>
                    <a:lnT w="6480">
                      <a:solidFill>
                        <a:srgbClr val="4C847B"/>
                      </a:solidFill>
                    </a:lnT>
                    <a:lnB w="12240">
                      <a:solidFill>
                        <a:srgbClr val="98D1F6"/>
                      </a:solidFill>
                    </a:lnB>
                    <a:solidFill>
                      <a:srgbClr val="4C8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sr-Latn-RS" sz="1800" b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Nešto za istaći?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anchor="ctr">
                    <a:lnL w="6480">
                      <a:solidFill>
                        <a:srgbClr val="4C847B"/>
                      </a:solidFill>
                    </a:lnL>
                    <a:lnR w="6480">
                      <a:solidFill>
                        <a:srgbClr val="4C847B"/>
                      </a:solidFill>
                    </a:lnR>
                    <a:lnT w="6480">
                      <a:solidFill>
                        <a:srgbClr val="4C847B"/>
                      </a:solidFill>
                    </a:lnT>
                    <a:lnB w="12240">
                      <a:solidFill>
                        <a:srgbClr val="98D1F6"/>
                      </a:solidFill>
                    </a:lnB>
                    <a:solidFill>
                      <a:srgbClr val="4C847B"/>
                    </a:solidFill>
                  </a:tcPr>
                </a:tc>
              </a:tr>
              <a:tr h="16056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Djordje</a:t>
                      </a:r>
                      <a:r>
                        <a:rPr lang="en-US" sz="24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24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Vuckovic</a:t>
                      </a:r>
                      <a:endParaRPr lang="en-U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98D1F6"/>
                      </a:solidFill>
                    </a:lnL>
                    <a:lnR w="12240">
                      <a:solidFill>
                        <a:srgbClr val="98D1F6"/>
                      </a:solidFill>
                    </a:lnR>
                    <a:lnT w="12240">
                      <a:solidFill>
                        <a:srgbClr val="98D1F6"/>
                      </a:solidFill>
                    </a:lnT>
                    <a:lnB w="12240">
                      <a:solidFill>
                        <a:srgbClr val="98D1F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 smtClean="0">
                          <a:latin typeface="Arial"/>
                        </a:rPr>
                        <a:t>Zakazivanje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novog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termina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za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doktora.Validacija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zahteva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na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frontu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I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beku.Hendlanje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exceptiona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koristeci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middleware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na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beku.Termin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nije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validan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ako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je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doktor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ili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pacijent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zauzet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ili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ako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je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termin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van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doktorovog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vremena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ili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datum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nije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odgovarajuci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.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98D1F6"/>
                      </a:solidFill>
                    </a:lnL>
                    <a:lnR w="12240">
                      <a:solidFill>
                        <a:srgbClr val="98D1F6"/>
                      </a:solidFill>
                    </a:lnR>
                    <a:lnT w="12240">
                      <a:solidFill>
                        <a:srgbClr val="98D1F6"/>
                      </a:solidFill>
                    </a:lnT>
                    <a:lnB w="12240">
                      <a:solidFill>
                        <a:srgbClr val="98D1F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98D1F6"/>
                      </a:solidFill>
                    </a:lnL>
                    <a:lnR w="12240">
                      <a:solidFill>
                        <a:srgbClr val="98D1F6"/>
                      </a:solidFill>
                    </a:lnR>
                    <a:lnT w="12240">
                      <a:solidFill>
                        <a:srgbClr val="98D1F6"/>
                      </a:solidFill>
                    </a:lnT>
                    <a:lnB w="12240">
                      <a:solidFill>
                        <a:srgbClr val="98D1F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98D1F6"/>
                      </a:solidFill>
                    </a:lnL>
                    <a:lnR w="12240">
                      <a:solidFill>
                        <a:srgbClr val="98D1F6"/>
                      </a:solidFill>
                    </a:lnR>
                    <a:lnT w="12240">
                      <a:solidFill>
                        <a:srgbClr val="98D1F6"/>
                      </a:solidFill>
                    </a:lnT>
                    <a:lnB w="12240">
                      <a:solidFill>
                        <a:srgbClr val="98D1F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Implementacija</a:t>
                      </a:r>
                      <a:r>
                        <a:rPr lang="en-US" dirty="0" smtClean="0"/>
                        <a:t> unit of work-a I repository </a:t>
                      </a:r>
                      <a:r>
                        <a:rPr lang="en-US" dirty="0" err="1" smtClean="0"/>
                        <a:t>patterna</a:t>
                      </a:r>
                      <a:r>
                        <a:rPr lang="en-US" dirty="0" smtClean="0"/>
                        <a:t>.</a:t>
                      </a:r>
                    </a:p>
                    <a:p>
                      <a:endParaRPr lang="en-US" dirty="0"/>
                    </a:p>
                  </a:txBody>
                  <a:tcPr anchor="ctr">
                    <a:lnL w="12240">
                      <a:solidFill>
                        <a:srgbClr val="98D1F6"/>
                      </a:solidFill>
                    </a:lnL>
                    <a:lnR w="12240">
                      <a:solidFill>
                        <a:srgbClr val="98D1F6"/>
                      </a:solidFill>
                    </a:lnR>
                    <a:lnT w="12240">
                      <a:solidFill>
                        <a:srgbClr val="98D1F6"/>
                      </a:solidFill>
                    </a:lnT>
                    <a:lnB w="12240">
                      <a:solidFill>
                        <a:srgbClr val="98D1F6"/>
                      </a:solidFill>
                    </a:lnB>
                    <a:noFill/>
                  </a:tcPr>
                </a:tc>
              </a:tr>
              <a:tr h="1550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 err="1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anchor="ctr">
                    <a:lnL w="12240">
                      <a:solidFill>
                        <a:srgbClr val="98D1F6"/>
                      </a:solidFill>
                    </a:lnL>
                    <a:lnR w="12240">
                      <a:solidFill>
                        <a:srgbClr val="98D1F6"/>
                      </a:solidFill>
                    </a:lnR>
                    <a:lnT w="12240">
                      <a:solidFill>
                        <a:srgbClr val="98D1F6"/>
                      </a:solidFill>
                    </a:lnT>
                    <a:lnB w="12240">
                      <a:solidFill>
                        <a:srgbClr val="98D1F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98D1F6"/>
                      </a:solidFill>
                    </a:lnL>
                    <a:lnR w="12240">
                      <a:solidFill>
                        <a:srgbClr val="98D1F6"/>
                      </a:solidFill>
                    </a:lnR>
                    <a:lnT w="12240">
                      <a:solidFill>
                        <a:srgbClr val="98D1F6"/>
                      </a:solidFill>
                    </a:lnT>
                    <a:lnB w="12240">
                      <a:solidFill>
                        <a:srgbClr val="98D1F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98D1F6"/>
                      </a:solidFill>
                    </a:lnL>
                    <a:lnR w="12240">
                      <a:solidFill>
                        <a:srgbClr val="98D1F6"/>
                      </a:solidFill>
                    </a:lnR>
                    <a:lnT w="12240">
                      <a:solidFill>
                        <a:srgbClr val="98D1F6"/>
                      </a:solidFill>
                    </a:lnT>
                    <a:lnB w="12240">
                      <a:solidFill>
                        <a:srgbClr val="98D1F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240">
                      <a:solidFill>
                        <a:srgbClr val="98D1F6"/>
                      </a:solidFill>
                    </a:lnL>
                    <a:lnR w="12240">
                      <a:solidFill>
                        <a:srgbClr val="98D1F6"/>
                      </a:solidFill>
                    </a:lnR>
                    <a:lnT w="12240">
                      <a:solidFill>
                        <a:srgbClr val="98D1F6"/>
                      </a:solidFill>
                    </a:lnT>
                    <a:lnB w="12240">
                      <a:solidFill>
                        <a:srgbClr val="98D1F6"/>
                      </a:solidFill>
                    </a:lnB>
                    <a:noFill/>
                  </a:tcPr>
                </a:tc>
              </a:tr>
              <a:tr h="3097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Ivana</a:t>
                      </a:r>
                      <a:r>
                        <a:rPr lang="en-US" sz="2400" b="0" strike="noStrike" spc="-1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2400" b="0" strike="noStrike" spc="-1" baseline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Lazarevic</a:t>
                      </a:r>
                      <a:endParaRPr lang="en-US" sz="2400" b="0" strike="noStrike" spc="-1" dirty="0">
                        <a:latin typeface="+mn-lt"/>
                      </a:endParaRPr>
                    </a:p>
                  </a:txBody>
                  <a:tcPr anchor="ctr">
                    <a:lnL w="12240">
                      <a:solidFill>
                        <a:srgbClr val="98D1F6"/>
                      </a:solidFill>
                    </a:lnL>
                    <a:lnR w="12240">
                      <a:solidFill>
                        <a:srgbClr val="98D1F6"/>
                      </a:solidFill>
                    </a:lnR>
                    <a:lnT w="12240">
                      <a:solidFill>
                        <a:srgbClr val="98D1F6"/>
                      </a:solidFill>
                    </a:lnT>
                    <a:lnB w="12240">
                      <a:solidFill>
                        <a:srgbClr val="98D1F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 smtClean="0">
                          <a:latin typeface="+mn-lt"/>
                        </a:rPr>
                        <a:t>Prikaz</a:t>
                      </a:r>
                      <a:r>
                        <a:rPr lang="en-US" sz="1800" b="0" strike="noStrike" spc="-1" baseline="0" dirty="0" smtClean="0">
                          <a:latin typeface="+mn-lt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+mn-lt"/>
                        </a:rPr>
                        <a:t>svih</a:t>
                      </a:r>
                      <a:r>
                        <a:rPr lang="en-US" sz="1800" b="0" strike="noStrike" spc="-1" baseline="0" dirty="0" smtClean="0">
                          <a:latin typeface="+mn-lt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+mn-lt"/>
                        </a:rPr>
                        <a:t>termina</a:t>
                      </a:r>
                      <a:r>
                        <a:rPr lang="en-US" sz="1800" b="0" strike="noStrike" spc="-1" baseline="0" dirty="0" smtClean="0">
                          <a:latin typeface="+mn-lt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+mn-lt"/>
                        </a:rPr>
                        <a:t>za</a:t>
                      </a:r>
                      <a:r>
                        <a:rPr lang="en-US" sz="1800" b="0" strike="noStrike" spc="-1" baseline="0" dirty="0" smtClean="0">
                          <a:latin typeface="+mn-lt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+mn-lt"/>
                        </a:rPr>
                        <a:t>doktora.Prikaz</a:t>
                      </a:r>
                      <a:r>
                        <a:rPr lang="en-US" sz="1800" b="0" strike="noStrike" spc="-1" baseline="0" dirty="0" smtClean="0">
                          <a:latin typeface="+mn-lt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+mn-lt"/>
                        </a:rPr>
                        <a:t>termina</a:t>
                      </a:r>
                      <a:r>
                        <a:rPr lang="en-US" sz="1800" b="0" strike="noStrike" spc="-1" baseline="0" dirty="0" smtClean="0">
                          <a:latin typeface="+mn-lt"/>
                        </a:rPr>
                        <a:t> u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baseline="0" dirty="0" err="1" smtClean="0">
                          <a:latin typeface="+mn-lt"/>
                        </a:rPr>
                        <a:t>Kalendaru.Prikaz</a:t>
                      </a:r>
                      <a:r>
                        <a:rPr lang="en-US" sz="1800" b="0" strike="noStrike" spc="-1" baseline="0" dirty="0" smtClean="0">
                          <a:latin typeface="+mn-lt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+mn-lt"/>
                        </a:rPr>
                        <a:t>svih</a:t>
                      </a:r>
                      <a:r>
                        <a:rPr lang="en-US" sz="1800" b="0" strike="noStrike" spc="-1" baseline="0" dirty="0" smtClean="0">
                          <a:latin typeface="+mn-lt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+mn-lt"/>
                        </a:rPr>
                        <a:t>termina</a:t>
                      </a:r>
                      <a:r>
                        <a:rPr lang="en-US" sz="1800" b="0" strike="noStrike" spc="-1" baseline="0" dirty="0" smtClean="0">
                          <a:latin typeface="+mn-lt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+mn-lt"/>
                        </a:rPr>
                        <a:t>proslih</a:t>
                      </a:r>
                      <a:r>
                        <a:rPr lang="en-US" sz="1800" b="0" strike="noStrike" spc="-1" baseline="0" dirty="0" smtClean="0">
                          <a:latin typeface="+mn-lt"/>
                        </a:rPr>
                        <a:t> I </a:t>
                      </a:r>
                      <a:r>
                        <a:rPr lang="en-US" sz="1800" b="0" strike="noStrike" spc="-1" baseline="0" dirty="0" err="1" smtClean="0">
                          <a:latin typeface="+mn-lt"/>
                        </a:rPr>
                        <a:t>buducih</a:t>
                      </a:r>
                      <a:r>
                        <a:rPr lang="en-US" sz="1800" b="0" strike="noStrike" spc="-1" baseline="0" dirty="0" smtClean="0">
                          <a:latin typeface="+mn-lt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+mn-lt"/>
                        </a:rPr>
                        <a:t>sortiranih</a:t>
                      </a:r>
                      <a:r>
                        <a:rPr lang="en-US" sz="1800" b="0" strike="noStrike" spc="-1" baseline="0" dirty="0" smtClean="0">
                          <a:latin typeface="+mn-lt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+mn-lt"/>
                        </a:rPr>
                        <a:t>po</a:t>
                      </a:r>
                      <a:r>
                        <a:rPr lang="en-US" sz="1800" b="0" strike="noStrike" spc="-1" baseline="0" dirty="0" smtClean="0">
                          <a:latin typeface="+mn-lt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+mn-lt"/>
                        </a:rPr>
                        <a:t>rastucem</a:t>
                      </a:r>
                      <a:r>
                        <a:rPr lang="en-US" sz="1800" b="0" strike="noStrike" spc="-1" baseline="0" dirty="0" smtClean="0">
                          <a:latin typeface="+mn-lt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+mn-lt"/>
                        </a:rPr>
                        <a:t>datumu</a:t>
                      </a:r>
                      <a:r>
                        <a:rPr lang="en-US" sz="1800" b="0" strike="noStrike" spc="-1" baseline="0" dirty="0" smtClean="0">
                          <a:latin typeface="+mn-lt"/>
                        </a:rPr>
                        <a:t>.</a:t>
                      </a:r>
                      <a:endParaRPr lang="en-US" sz="1800" b="0" strike="noStrike" spc="-1" dirty="0">
                        <a:latin typeface="+mn-lt"/>
                      </a:endParaRPr>
                    </a:p>
                  </a:txBody>
                  <a:tcPr anchor="ctr">
                    <a:lnL w="12240">
                      <a:solidFill>
                        <a:srgbClr val="98D1F6"/>
                      </a:solidFill>
                    </a:lnL>
                    <a:lnR w="12240">
                      <a:solidFill>
                        <a:srgbClr val="98D1F6"/>
                      </a:solidFill>
                    </a:lnR>
                    <a:lnT w="12240">
                      <a:solidFill>
                        <a:srgbClr val="98D1F6"/>
                      </a:solidFill>
                    </a:lnT>
                    <a:lnB w="12240">
                      <a:solidFill>
                        <a:srgbClr val="98D1F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98D1F6"/>
                      </a:solidFill>
                    </a:lnL>
                    <a:lnR w="12240">
                      <a:solidFill>
                        <a:srgbClr val="98D1F6"/>
                      </a:solidFill>
                    </a:lnR>
                    <a:lnT w="12240">
                      <a:solidFill>
                        <a:srgbClr val="98D1F6"/>
                      </a:solidFill>
                    </a:lnT>
                    <a:lnB w="12240">
                      <a:solidFill>
                        <a:srgbClr val="98D1F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98D1F6"/>
                      </a:solidFill>
                    </a:lnL>
                    <a:lnR w="12240">
                      <a:solidFill>
                        <a:srgbClr val="98D1F6"/>
                      </a:solidFill>
                    </a:lnR>
                    <a:lnT w="12240">
                      <a:solidFill>
                        <a:srgbClr val="98D1F6"/>
                      </a:solidFill>
                    </a:lnT>
                    <a:lnB w="12240">
                      <a:solidFill>
                        <a:srgbClr val="98D1F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 smtClean="0">
                          <a:latin typeface="Arial"/>
                        </a:rPr>
                        <a:t>Generisanje</a:t>
                      </a:r>
                      <a:r>
                        <a:rPr lang="en-US" sz="1800" b="0" strike="noStrike" spc="-1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dirty="0" err="1" smtClean="0">
                          <a:latin typeface="Arial"/>
                        </a:rPr>
                        <a:t>klijenta</a:t>
                      </a:r>
                      <a:r>
                        <a:rPr lang="en-US" sz="1800" b="0" strike="noStrike" spc="-1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dirty="0" err="1" smtClean="0">
                          <a:latin typeface="Arial"/>
                        </a:rPr>
                        <a:t>na</a:t>
                      </a:r>
                      <a:r>
                        <a:rPr lang="en-US" sz="1800" b="0" strike="noStrike" spc="-1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dirty="0" err="1" smtClean="0">
                          <a:latin typeface="Arial"/>
                        </a:rPr>
                        <a:t>frontu</a:t>
                      </a:r>
                      <a:r>
                        <a:rPr lang="en-US" sz="1800" b="0" strike="noStrike" spc="-1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dirty="0" err="1" smtClean="0">
                          <a:latin typeface="Arial"/>
                        </a:rPr>
                        <a:t>koristeci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nswagger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.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98D1F6"/>
                      </a:solidFill>
                    </a:lnL>
                    <a:lnR w="12240">
                      <a:solidFill>
                        <a:srgbClr val="98D1F6"/>
                      </a:solidFill>
                    </a:lnR>
                    <a:lnT w="12240">
                      <a:solidFill>
                        <a:srgbClr val="98D1F6"/>
                      </a:solidFill>
                    </a:lnT>
                    <a:lnB w="12240">
                      <a:solidFill>
                        <a:srgbClr val="98D1F6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Table 4"/>
          <p:cNvGraphicFramePr/>
          <p:nvPr/>
        </p:nvGraphicFramePr>
        <p:xfrm>
          <a:off x="0" y="-25200"/>
          <a:ext cx="12191760" cy="6937560"/>
        </p:xfrm>
        <a:graphic>
          <a:graphicData uri="http://schemas.openxmlformats.org/drawingml/2006/table">
            <a:tbl>
              <a:tblPr/>
              <a:tblGrid>
                <a:gridCol w="2079000"/>
                <a:gridCol w="6048720"/>
                <a:gridCol w="1354320"/>
                <a:gridCol w="1354320"/>
                <a:gridCol w="1355400"/>
              </a:tblGrid>
              <a:tr h="603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sr-Latn-RS" sz="2400" b="1" strike="noStrike" spc="-1" dirty="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Član tima</a:t>
                      </a:r>
                      <a:endParaRPr lang="en-US" sz="2400" b="0" strike="noStrike" spc="-1" dirty="0">
                        <a:latin typeface="Arial"/>
                      </a:endParaRPr>
                    </a:p>
                  </a:txBody>
                  <a:tcPr anchor="ctr">
                    <a:lnL w="6480">
                      <a:solidFill>
                        <a:srgbClr val="4C847B"/>
                      </a:solidFill>
                    </a:lnL>
                    <a:lnR w="6480">
                      <a:solidFill>
                        <a:srgbClr val="4C847B"/>
                      </a:solidFill>
                    </a:lnR>
                    <a:lnT w="6480">
                      <a:solidFill>
                        <a:srgbClr val="4C847B"/>
                      </a:solidFill>
                    </a:lnT>
                    <a:lnB w="12240">
                      <a:solidFill>
                        <a:srgbClr val="98D1F6"/>
                      </a:solidFill>
                    </a:lnB>
                    <a:solidFill>
                      <a:srgbClr val="4C8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sr-Latn-RS" sz="2400" b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Kratak opis preuzete priče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anchor="ctr">
                    <a:lnL w="6480">
                      <a:solidFill>
                        <a:srgbClr val="4C847B"/>
                      </a:solidFill>
                    </a:lnL>
                    <a:lnR w="6480">
                      <a:solidFill>
                        <a:srgbClr val="4C847B"/>
                      </a:solidFill>
                    </a:lnR>
                    <a:lnT w="6480">
                      <a:solidFill>
                        <a:srgbClr val="4C847B"/>
                      </a:solidFill>
                    </a:lnT>
                    <a:lnB w="12240">
                      <a:solidFill>
                        <a:srgbClr val="98D1F6"/>
                      </a:solidFill>
                    </a:lnB>
                    <a:solidFill>
                      <a:srgbClr val="4C8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sr-Latn-RS" sz="1800" b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Procena poena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anchor="ctr">
                    <a:lnL w="6480">
                      <a:solidFill>
                        <a:srgbClr val="4C847B"/>
                      </a:solidFill>
                    </a:lnL>
                    <a:lnR w="6480">
                      <a:solidFill>
                        <a:srgbClr val="4C847B"/>
                      </a:solidFill>
                    </a:lnR>
                    <a:lnT w="6480">
                      <a:solidFill>
                        <a:srgbClr val="4C847B"/>
                      </a:solidFill>
                    </a:lnT>
                    <a:lnB w="12240">
                      <a:solidFill>
                        <a:srgbClr val="98D1F6"/>
                      </a:solidFill>
                    </a:lnB>
                    <a:solidFill>
                      <a:srgbClr val="4C8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sr-Latn-RS" sz="1800" b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Stvarno poena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anchor="ctr">
                    <a:lnL w="6480">
                      <a:solidFill>
                        <a:srgbClr val="4C847B"/>
                      </a:solidFill>
                    </a:lnL>
                    <a:lnR w="6480">
                      <a:solidFill>
                        <a:srgbClr val="4C847B"/>
                      </a:solidFill>
                    </a:lnR>
                    <a:lnT w="6480">
                      <a:solidFill>
                        <a:srgbClr val="4C847B"/>
                      </a:solidFill>
                    </a:lnT>
                    <a:lnB w="12240">
                      <a:solidFill>
                        <a:srgbClr val="98D1F6"/>
                      </a:solidFill>
                    </a:lnB>
                    <a:solidFill>
                      <a:srgbClr val="4C8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sr-Latn-RS" sz="1800" b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Nešto za istaći?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anchor="ctr">
                    <a:lnL w="6480">
                      <a:solidFill>
                        <a:srgbClr val="4C847B"/>
                      </a:solidFill>
                    </a:lnL>
                    <a:lnR w="6480">
                      <a:solidFill>
                        <a:srgbClr val="4C847B"/>
                      </a:solidFill>
                    </a:lnR>
                    <a:lnT w="6480">
                      <a:solidFill>
                        <a:srgbClr val="4C847B"/>
                      </a:solidFill>
                    </a:lnT>
                    <a:lnB w="12240">
                      <a:solidFill>
                        <a:srgbClr val="98D1F6"/>
                      </a:solidFill>
                    </a:lnB>
                    <a:solidFill>
                      <a:srgbClr val="4C847B"/>
                    </a:solidFill>
                  </a:tcPr>
                </a:tc>
              </a:tr>
              <a:tr h="164916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Aleksa</a:t>
                      </a:r>
                      <a:endParaRPr lang="en-US" sz="2400" b="0" strike="noStrike" spc="-1" dirty="0" smtClean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Zakic</a:t>
                      </a:r>
                      <a:r>
                        <a:rPr lang="en-US" sz="24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endParaRPr lang="en-U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98D1F6"/>
                      </a:solidFill>
                    </a:lnL>
                    <a:lnR w="12240">
                      <a:solidFill>
                        <a:srgbClr val="98D1F6"/>
                      </a:solidFill>
                    </a:lnR>
                    <a:lnT w="12240">
                      <a:solidFill>
                        <a:srgbClr val="98D1F6"/>
                      </a:solidFill>
                    </a:lnT>
                    <a:lnB w="12240">
                      <a:solidFill>
                        <a:srgbClr val="98D1F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Imlementacija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pomeranja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termina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.</a:t>
                      </a:r>
                      <a:r>
                        <a:rPr lang="en-US" sz="1800" b="0" strike="noStrike" spc="-1" baseline="0" dirty="0" smtClean="0">
                          <a:latin typeface="+mn-lt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+mn-lt"/>
                        </a:rPr>
                        <a:t>Termin</a:t>
                      </a:r>
                      <a:r>
                        <a:rPr lang="en-US" sz="1800" b="0" strike="noStrike" spc="-1" baseline="0" dirty="0" smtClean="0">
                          <a:latin typeface="+mn-lt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+mn-lt"/>
                        </a:rPr>
                        <a:t>nije</a:t>
                      </a:r>
                      <a:r>
                        <a:rPr lang="en-US" sz="1800" b="0" strike="noStrike" spc="-1" baseline="0" dirty="0" smtClean="0">
                          <a:latin typeface="+mn-lt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+mn-lt"/>
                        </a:rPr>
                        <a:t>validan</a:t>
                      </a:r>
                      <a:r>
                        <a:rPr lang="en-US" sz="1800" b="0" strike="noStrike" spc="-1" baseline="0" dirty="0" smtClean="0">
                          <a:latin typeface="+mn-lt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+mn-lt"/>
                        </a:rPr>
                        <a:t>ako</a:t>
                      </a:r>
                      <a:r>
                        <a:rPr lang="en-US" sz="1800" b="0" strike="noStrike" spc="-1" baseline="0" dirty="0" smtClean="0">
                          <a:latin typeface="+mn-lt"/>
                        </a:rPr>
                        <a:t> je </a:t>
                      </a:r>
                      <a:r>
                        <a:rPr lang="en-US" sz="1800" b="0" strike="noStrike" spc="-1" baseline="0" dirty="0" err="1" smtClean="0">
                          <a:latin typeface="+mn-lt"/>
                        </a:rPr>
                        <a:t>doktor</a:t>
                      </a:r>
                      <a:r>
                        <a:rPr lang="en-US" sz="1800" b="0" strike="noStrike" spc="-1" baseline="0" dirty="0" smtClean="0">
                          <a:latin typeface="+mn-lt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+mn-lt"/>
                        </a:rPr>
                        <a:t>ili</a:t>
                      </a:r>
                      <a:r>
                        <a:rPr lang="en-US" sz="1800" b="0" strike="noStrike" spc="-1" baseline="0" dirty="0" smtClean="0">
                          <a:latin typeface="+mn-lt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+mn-lt"/>
                        </a:rPr>
                        <a:t>pacijent</a:t>
                      </a:r>
                      <a:r>
                        <a:rPr lang="en-US" sz="1800" b="0" strike="noStrike" spc="-1" baseline="0" dirty="0" smtClean="0">
                          <a:latin typeface="+mn-lt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+mn-lt"/>
                        </a:rPr>
                        <a:t>zauzet</a:t>
                      </a:r>
                      <a:r>
                        <a:rPr lang="en-US" sz="1800" b="0" strike="noStrike" spc="-1" baseline="0" dirty="0" smtClean="0">
                          <a:latin typeface="+mn-lt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+mn-lt"/>
                        </a:rPr>
                        <a:t>ili</a:t>
                      </a:r>
                      <a:r>
                        <a:rPr lang="en-US" sz="1800" b="0" strike="noStrike" spc="-1" baseline="0" dirty="0" smtClean="0">
                          <a:latin typeface="+mn-lt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+mn-lt"/>
                        </a:rPr>
                        <a:t>ako</a:t>
                      </a:r>
                      <a:r>
                        <a:rPr lang="en-US" sz="1800" b="0" strike="noStrike" spc="-1" baseline="0" dirty="0" smtClean="0">
                          <a:latin typeface="+mn-lt"/>
                        </a:rPr>
                        <a:t> je </a:t>
                      </a:r>
                      <a:r>
                        <a:rPr lang="en-US" sz="1800" b="0" strike="noStrike" spc="-1" baseline="0" dirty="0" err="1" smtClean="0">
                          <a:latin typeface="+mn-lt"/>
                        </a:rPr>
                        <a:t>termin</a:t>
                      </a:r>
                      <a:r>
                        <a:rPr lang="en-US" sz="1800" b="0" strike="noStrike" spc="-1" baseline="0" dirty="0" smtClean="0">
                          <a:latin typeface="+mn-lt"/>
                        </a:rPr>
                        <a:t> van </a:t>
                      </a:r>
                      <a:r>
                        <a:rPr lang="en-US" sz="1800" b="0" strike="noStrike" spc="-1" baseline="0" dirty="0" err="1" smtClean="0">
                          <a:latin typeface="+mn-lt"/>
                        </a:rPr>
                        <a:t>doktorovog</a:t>
                      </a:r>
                      <a:r>
                        <a:rPr lang="en-US" sz="1800" b="0" strike="noStrike" spc="-1" baseline="0" dirty="0" smtClean="0">
                          <a:latin typeface="+mn-lt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+mn-lt"/>
                        </a:rPr>
                        <a:t>vremena</a:t>
                      </a:r>
                      <a:r>
                        <a:rPr lang="en-US" sz="1800" b="0" strike="noStrike" spc="-1" baseline="0" dirty="0" smtClean="0">
                          <a:latin typeface="+mn-lt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+mn-lt"/>
                        </a:rPr>
                        <a:t>ili</a:t>
                      </a:r>
                      <a:r>
                        <a:rPr lang="en-US" sz="1800" b="0" strike="noStrike" spc="-1" baseline="0" dirty="0" smtClean="0">
                          <a:latin typeface="+mn-lt"/>
                        </a:rPr>
                        <a:t> datum </a:t>
                      </a:r>
                      <a:r>
                        <a:rPr lang="en-US" sz="1800" b="0" strike="noStrike" spc="-1" baseline="0" dirty="0" err="1" smtClean="0">
                          <a:latin typeface="+mn-lt"/>
                        </a:rPr>
                        <a:t>nije</a:t>
                      </a:r>
                      <a:r>
                        <a:rPr lang="en-US" sz="1800" b="0" strike="noStrike" spc="-1" baseline="0" dirty="0" smtClean="0">
                          <a:latin typeface="+mn-lt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+mn-lt"/>
                        </a:rPr>
                        <a:t>odgovarajuci</a:t>
                      </a:r>
                      <a:r>
                        <a:rPr lang="en-US" sz="1800" b="0" strike="noStrike" spc="-1" baseline="0" dirty="0" smtClean="0">
                          <a:latin typeface="+mn-lt"/>
                        </a:rPr>
                        <a:t>.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Slanje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mejla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pacijentu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pri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pomeranju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termina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98D1F6"/>
                      </a:solidFill>
                    </a:lnL>
                    <a:lnR w="12240">
                      <a:solidFill>
                        <a:srgbClr val="98D1F6"/>
                      </a:solidFill>
                    </a:lnR>
                    <a:lnT w="12240">
                      <a:solidFill>
                        <a:srgbClr val="98D1F6"/>
                      </a:solidFill>
                    </a:lnT>
                    <a:lnB w="12240">
                      <a:solidFill>
                        <a:srgbClr val="98D1F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98D1F6"/>
                      </a:solidFill>
                    </a:lnL>
                    <a:lnR w="12240">
                      <a:solidFill>
                        <a:srgbClr val="98D1F6"/>
                      </a:solidFill>
                    </a:lnR>
                    <a:lnT w="12240">
                      <a:solidFill>
                        <a:srgbClr val="98D1F6"/>
                      </a:solidFill>
                    </a:lnT>
                    <a:lnB w="12240">
                      <a:solidFill>
                        <a:srgbClr val="98D1F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98D1F6"/>
                      </a:solidFill>
                    </a:lnL>
                    <a:lnR w="12240">
                      <a:solidFill>
                        <a:srgbClr val="98D1F6"/>
                      </a:solidFill>
                    </a:lnR>
                    <a:lnT w="12240">
                      <a:solidFill>
                        <a:srgbClr val="98D1F6"/>
                      </a:solidFill>
                    </a:lnT>
                    <a:lnB w="12240">
                      <a:solidFill>
                        <a:srgbClr val="98D1F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240">
                      <a:solidFill>
                        <a:srgbClr val="98D1F6"/>
                      </a:solidFill>
                    </a:lnL>
                    <a:lnR w="12240">
                      <a:solidFill>
                        <a:srgbClr val="98D1F6"/>
                      </a:solidFill>
                    </a:lnR>
                    <a:lnT w="12240">
                      <a:solidFill>
                        <a:srgbClr val="98D1F6"/>
                      </a:solidFill>
                    </a:lnT>
                    <a:lnB w="12240">
                      <a:solidFill>
                        <a:srgbClr val="98D1F6"/>
                      </a:solidFill>
                    </a:lnB>
                    <a:noFill/>
                  </a:tcPr>
                </a:tc>
              </a:tr>
              <a:tr h="1550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98D1F6"/>
                      </a:solidFill>
                    </a:lnL>
                    <a:lnR w="12240">
                      <a:solidFill>
                        <a:srgbClr val="98D1F6"/>
                      </a:solidFill>
                    </a:lnR>
                    <a:lnT w="12240">
                      <a:solidFill>
                        <a:srgbClr val="98D1F6"/>
                      </a:solidFill>
                    </a:lnT>
                    <a:lnB w="12240">
                      <a:solidFill>
                        <a:srgbClr val="98D1F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98D1F6"/>
                      </a:solidFill>
                    </a:lnL>
                    <a:lnR w="12240">
                      <a:solidFill>
                        <a:srgbClr val="98D1F6"/>
                      </a:solidFill>
                    </a:lnR>
                    <a:lnT w="12240">
                      <a:solidFill>
                        <a:srgbClr val="98D1F6"/>
                      </a:solidFill>
                    </a:lnT>
                    <a:lnB w="12240">
                      <a:solidFill>
                        <a:srgbClr val="98D1F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98D1F6"/>
                      </a:solidFill>
                    </a:lnL>
                    <a:lnR w="12240">
                      <a:solidFill>
                        <a:srgbClr val="98D1F6"/>
                      </a:solidFill>
                    </a:lnR>
                    <a:lnT w="12240">
                      <a:solidFill>
                        <a:srgbClr val="98D1F6"/>
                      </a:solidFill>
                    </a:lnT>
                    <a:lnB w="12240">
                      <a:solidFill>
                        <a:srgbClr val="98D1F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trike="noStrike" spc="-1" dirty="0" err="1" smtClean="0">
                          <a:latin typeface="+mn-lt"/>
                        </a:rPr>
                        <a:t>Samo</a:t>
                      </a:r>
                      <a:r>
                        <a:rPr lang="en-US" sz="1800" b="0" strike="noStrike" spc="-1" dirty="0" smtClean="0">
                          <a:latin typeface="+mn-lt"/>
                        </a:rPr>
                        <a:t> mu je soft </a:t>
                      </a:r>
                      <a:r>
                        <a:rPr lang="en-US" sz="1800" b="0" strike="noStrike" spc="-1" dirty="0" err="1" smtClean="0">
                          <a:latin typeface="+mn-lt"/>
                        </a:rPr>
                        <a:t>bitan</a:t>
                      </a:r>
                      <a:r>
                        <a:rPr lang="en-US" sz="1800" b="0" strike="noStrike" spc="-1" dirty="0" smtClean="0">
                          <a:latin typeface="+mn-lt"/>
                        </a:rPr>
                        <a:t>!</a:t>
                      </a:r>
                    </a:p>
                    <a:p>
                      <a:endParaRPr lang="en-US" dirty="0"/>
                    </a:p>
                  </a:txBody>
                  <a:tcPr anchor="ctr">
                    <a:lnL w="12240">
                      <a:solidFill>
                        <a:srgbClr val="98D1F6"/>
                      </a:solidFill>
                    </a:lnL>
                    <a:lnR w="12240">
                      <a:solidFill>
                        <a:srgbClr val="98D1F6"/>
                      </a:solidFill>
                    </a:lnR>
                    <a:lnT w="12240">
                      <a:solidFill>
                        <a:srgbClr val="98D1F6"/>
                      </a:solidFill>
                    </a:lnT>
                    <a:lnB w="12240">
                      <a:solidFill>
                        <a:srgbClr val="98D1F6"/>
                      </a:solidFill>
                    </a:lnB>
                    <a:noFill/>
                  </a:tcPr>
                </a:tc>
              </a:tr>
              <a:tr h="3097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Mihaela</a:t>
                      </a:r>
                      <a:r>
                        <a:rPr lang="en-US" sz="24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24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Osmajic</a:t>
                      </a:r>
                      <a:endParaRPr lang="en-U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98D1F6"/>
                      </a:solidFill>
                    </a:lnL>
                    <a:lnR w="12240">
                      <a:solidFill>
                        <a:srgbClr val="98D1F6"/>
                      </a:solidFill>
                    </a:lnR>
                    <a:lnT w="12240">
                      <a:solidFill>
                        <a:srgbClr val="98D1F6"/>
                      </a:solidFill>
                    </a:lnT>
                    <a:lnB w="12240">
                      <a:solidFill>
                        <a:srgbClr val="98D1F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Istražiti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implementirati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 email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servis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.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Otkazati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termin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uz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propratne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valdiacije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dan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pre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nema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otkazivanja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).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Prilikom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otkazanog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mejla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poslati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pacijentu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poruku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98D1F6"/>
                      </a:solidFill>
                    </a:lnL>
                    <a:lnR w="12240">
                      <a:solidFill>
                        <a:srgbClr val="98D1F6"/>
                      </a:solidFill>
                    </a:lnR>
                    <a:lnT w="12240">
                      <a:solidFill>
                        <a:srgbClr val="98D1F6"/>
                      </a:solidFill>
                    </a:lnT>
                    <a:lnB w="12240">
                      <a:solidFill>
                        <a:srgbClr val="98D1F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98D1F6"/>
                      </a:solidFill>
                    </a:lnL>
                    <a:lnR w="12240">
                      <a:solidFill>
                        <a:srgbClr val="98D1F6"/>
                      </a:solidFill>
                    </a:lnR>
                    <a:lnT w="12240">
                      <a:solidFill>
                        <a:srgbClr val="98D1F6"/>
                      </a:solidFill>
                    </a:lnT>
                    <a:lnB w="12240">
                      <a:solidFill>
                        <a:srgbClr val="98D1F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98D1F6"/>
                      </a:solidFill>
                    </a:lnL>
                    <a:lnR w="12240">
                      <a:solidFill>
                        <a:srgbClr val="98D1F6"/>
                      </a:solidFill>
                    </a:lnR>
                    <a:lnT w="12240">
                      <a:solidFill>
                        <a:srgbClr val="98D1F6"/>
                      </a:solidFill>
                    </a:lnT>
                    <a:lnB w="12240">
                      <a:solidFill>
                        <a:srgbClr val="98D1F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98D1F6"/>
                      </a:solidFill>
                    </a:lnL>
                    <a:lnR w="12240">
                      <a:solidFill>
                        <a:srgbClr val="98D1F6"/>
                      </a:solidFill>
                    </a:lnR>
                    <a:lnT w="12240">
                      <a:solidFill>
                        <a:srgbClr val="98D1F6"/>
                      </a:solidFill>
                    </a:lnT>
                    <a:lnB w="12240">
                      <a:solidFill>
                        <a:srgbClr val="98D1F6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Table 7"/>
          <p:cNvGraphicFramePr/>
          <p:nvPr/>
        </p:nvGraphicFramePr>
        <p:xfrm>
          <a:off x="0" y="-12600"/>
          <a:ext cx="12191760" cy="7479360"/>
        </p:xfrm>
        <a:graphic>
          <a:graphicData uri="http://schemas.openxmlformats.org/drawingml/2006/table">
            <a:tbl>
              <a:tblPr/>
              <a:tblGrid>
                <a:gridCol w="12191760"/>
              </a:tblGrid>
              <a:tr h="528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sr-Latn-RS" sz="2400" b="1" strike="noStrike" spc="-1" dirty="0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Šta smo radili dobro?</a:t>
                      </a:r>
                      <a:endParaRPr lang="en-US" sz="2400" b="0" strike="noStrike" spc="-1" dirty="0">
                        <a:latin typeface="Arial"/>
                      </a:endParaRPr>
                    </a:p>
                  </a:txBody>
                  <a:tcPr anchor="ctr">
                    <a:lnL w="6480">
                      <a:solidFill>
                        <a:srgbClr val="4C847B"/>
                      </a:solidFill>
                    </a:lnL>
                    <a:lnR w="6480">
                      <a:solidFill>
                        <a:srgbClr val="4C847B"/>
                      </a:solidFill>
                    </a:lnR>
                    <a:lnT w="6480">
                      <a:solidFill>
                        <a:srgbClr val="4C847B"/>
                      </a:solidFill>
                    </a:lnT>
                    <a:lnB w="6480">
                      <a:solidFill>
                        <a:srgbClr val="4C847B"/>
                      </a:solidFill>
                    </a:lnB>
                    <a:solidFill>
                      <a:srgbClr val="4C847B"/>
                    </a:solidFill>
                  </a:tcPr>
                </a:tc>
              </a:tr>
              <a:tr h="528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6480">
                      <a:solidFill>
                        <a:srgbClr val="4C847B"/>
                      </a:solidFill>
                    </a:lnL>
                    <a:lnR w="6480">
                      <a:solidFill>
                        <a:srgbClr val="4C847B"/>
                      </a:solidFill>
                    </a:lnR>
                    <a:lnT w="6480">
                      <a:solidFill>
                        <a:srgbClr val="4C847B"/>
                      </a:solidFill>
                    </a:lnT>
                    <a:lnB w="6480">
                      <a:solidFill>
                        <a:srgbClr val="4C847B"/>
                      </a:solidFill>
                    </a:lnB>
                    <a:noFill/>
                  </a:tcPr>
                </a:tc>
              </a:tr>
              <a:tr h="528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Radili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smo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timski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tako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da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nije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bilo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ozbiljnih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problema.Sve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bagove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smo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brzo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resavali.Koristili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smo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biblioteke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na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frontu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I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beku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koje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su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nam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umnogome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ubrzali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rad.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Svi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smo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se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trudili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da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pisemo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clean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code.brzo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smo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pohvatali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koncepte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asp.neta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I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angulara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I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trudili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se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da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sto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bolje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implemetiramo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svoje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funkcionalnosti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.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6480">
                      <a:solidFill>
                        <a:srgbClr val="4C847B"/>
                      </a:solidFill>
                    </a:lnL>
                    <a:lnR w="6480">
                      <a:solidFill>
                        <a:srgbClr val="4C847B"/>
                      </a:solidFill>
                    </a:lnR>
                    <a:lnT w="6480">
                      <a:solidFill>
                        <a:srgbClr val="4C847B"/>
                      </a:solidFill>
                    </a:lnT>
                    <a:lnB w="6480">
                      <a:solidFill>
                        <a:srgbClr val="4C847B"/>
                      </a:solidFill>
                    </a:lnB>
                    <a:noFill/>
                  </a:tcPr>
                </a:tc>
              </a:tr>
              <a:tr h="528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6480">
                      <a:solidFill>
                        <a:srgbClr val="4C847B"/>
                      </a:solidFill>
                    </a:lnL>
                    <a:lnR w="6480">
                      <a:solidFill>
                        <a:srgbClr val="4C847B"/>
                      </a:solidFill>
                    </a:lnR>
                    <a:lnT w="6480">
                      <a:solidFill>
                        <a:srgbClr val="4C847B"/>
                      </a:solidFill>
                    </a:lnT>
                    <a:lnB w="6480">
                      <a:solidFill>
                        <a:srgbClr val="4C847B"/>
                      </a:solidFill>
                    </a:lnB>
                    <a:noFill/>
                  </a:tcPr>
                </a:tc>
              </a:tr>
              <a:tr h="528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sr-Latn-RS" sz="24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Šta smo radili loše?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anchor="ctr">
                    <a:lnL w="6480">
                      <a:solidFill>
                        <a:srgbClr val="4C847B"/>
                      </a:solidFill>
                    </a:lnL>
                    <a:lnR w="6480">
                      <a:solidFill>
                        <a:srgbClr val="4C847B"/>
                      </a:solidFill>
                    </a:lnR>
                    <a:lnT w="6480">
                      <a:solidFill>
                        <a:srgbClr val="4C847B"/>
                      </a:solidFill>
                    </a:lnT>
                    <a:lnB w="6480">
                      <a:solidFill>
                        <a:srgbClr val="4C847B"/>
                      </a:solidFill>
                    </a:lnB>
                    <a:solidFill>
                      <a:srgbClr val="4C847B"/>
                    </a:solidFill>
                  </a:tcPr>
                </a:tc>
              </a:tr>
              <a:tr h="528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 smtClean="0">
                          <a:latin typeface="Arial"/>
                        </a:rPr>
                        <a:t>Fokusirali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smo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se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na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implementaciju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funkcionalnosti.Prvo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smo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implemetirali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vecinu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stvari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pa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tek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onda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organizovali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Trello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koji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smo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sastavljali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na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osnovu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koda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koji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smo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vec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napisali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ili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unapred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znali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da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cemo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napisati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u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buducnosti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.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6480">
                      <a:solidFill>
                        <a:srgbClr val="4C847B"/>
                      </a:solidFill>
                    </a:lnL>
                    <a:lnR w="6480">
                      <a:solidFill>
                        <a:srgbClr val="4C847B"/>
                      </a:solidFill>
                    </a:lnR>
                    <a:lnT w="6480">
                      <a:solidFill>
                        <a:srgbClr val="4C847B"/>
                      </a:solidFill>
                    </a:lnT>
                    <a:lnB w="6480">
                      <a:solidFill>
                        <a:srgbClr val="4C847B"/>
                      </a:solidFill>
                    </a:lnB>
                    <a:noFill/>
                  </a:tcPr>
                </a:tc>
              </a:tr>
              <a:tr h="528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 smtClean="0">
                          <a:latin typeface="Arial"/>
                        </a:rPr>
                        <a:t>Sredili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smo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Trello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tek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posle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vecine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implemetiranog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taska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. 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6480">
                      <a:solidFill>
                        <a:srgbClr val="4C847B"/>
                      </a:solidFill>
                    </a:lnL>
                    <a:lnR w="6480">
                      <a:solidFill>
                        <a:srgbClr val="4C847B"/>
                      </a:solidFill>
                    </a:lnR>
                    <a:lnT w="6480">
                      <a:solidFill>
                        <a:srgbClr val="4C847B"/>
                      </a:solidFill>
                    </a:lnT>
                    <a:lnB w="6480">
                      <a:solidFill>
                        <a:srgbClr val="4C847B"/>
                      </a:solidFill>
                    </a:lnB>
                    <a:noFill/>
                  </a:tcPr>
                </a:tc>
              </a:tr>
              <a:tr h="528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6480">
                      <a:solidFill>
                        <a:srgbClr val="4C847B"/>
                      </a:solidFill>
                    </a:lnL>
                    <a:lnR w="6480">
                      <a:solidFill>
                        <a:srgbClr val="4C847B"/>
                      </a:solidFill>
                    </a:lnR>
                    <a:lnT w="6480">
                      <a:solidFill>
                        <a:srgbClr val="4C847B"/>
                      </a:solidFill>
                    </a:lnT>
                    <a:lnB w="6480">
                      <a:solidFill>
                        <a:srgbClr val="4C847B"/>
                      </a:solidFill>
                    </a:lnB>
                    <a:noFill/>
                  </a:tcPr>
                </a:tc>
              </a:tr>
              <a:tr h="528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sr-Latn-RS" sz="2400" b="1" strike="noStrike" spc="-1" dirty="0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Šta ćemo bolje da radimo u narednom sprintu?</a:t>
                      </a:r>
                      <a:endParaRPr lang="en-US" sz="2400" b="0" strike="noStrike" spc="-1" dirty="0">
                        <a:latin typeface="Arial"/>
                      </a:endParaRPr>
                    </a:p>
                  </a:txBody>
                  <a:tcPr anchor="ctr">
                    <a:lnL w="6480">
                      <a:solidFill>
                        <a:srgbClr val="4C847B"/>
                      </a:solidFill>
                    </a:lnL>
                    <a:lnR w="6480">
                      <a:solidFill>
                        <a:srgbClr val="4C847B"/>
                      </a:solidFill>
                    </a:lnR>
                    <a:lnT w="6480">
                      <a:solidFill>
                        <a:srgbClr val="4C847B"/>
                      </a:solidFill>
                    </a:lnT>
                    <a:lnB w="6480">
                      <a:solidFill>
                        <a:srgbClr val="4C847B"/>
                      </a:solidFill>
                    </a:lnB>
                    <a:solidFill>
                      <a:srgbClr val="4C847B"/>
                    </a:solidFill>
                  </a:tcPr>
                </a:tc>
              </a:tr>
              <a:tr h="528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latin typeface="Arial"/>
                        </a:rPr>
                        <a:t>U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narednim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sprintovima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svakako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cemo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se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truditi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da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poboljsamo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agilni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nacin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rada.Prvo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cemo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planirati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pa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onda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cemo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implementirati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.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Poboljsacemo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komunikaciju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unutar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tima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,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ali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smtClean="0">
                          <a:latin typeface="Arial"/>
                        </a:rPr>
                        <a:t>i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cele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en-US" sz="1800" b="0" strike="noStrike" spc="-1" baseline="0" dirty="0" err="1" smtClean="0">
                          <a:latin typeface="Arial"/>
                        </a:rPr>
                        <a:t>firme</a:t>
                      </a:r>
                      <a:r>
                        <a:rPr lang="en-US" sz="1800" b="0" strike="noStrike" spc="-1" baseline="0" dirty="0" smtClean="0">
                          <a:latin typeface="Arial"/>
                        </a:rPr>
                        <a:t>.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6480">
                      <a:solidFill>
                        <a:srgbClr val="4C847B"/>
                      </a:solidFill>
                    </a:lnL>
                    <a:lnR w="6480">
                      <a:solidFill>
                        <a:srgbClr val="4C847B"/>
                      </a:solidFill>
                    </a:lnR>
                    <a:lnT w="6480">
                      <a:solidFill>
                        <a:srgbClr val="4C847B"/>
                      </a:solidFill>
                    </a:lnT>
                    <a:lnB w="6480">
                      <a:solidFill>
                        <a:srgbClr val="4C847B"/>
                      </a:solidFill>
                    </a:lnB>
                    <a:noFill/>
                  </a:tcPr>
                </a:tc>
              </a:tr>
              <a:tr h="528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6480">
                      <a:solidFill>
                        <a:srgbClr val="4C847B"/>
                      </a:solidFill>
                    </a:lnL>
                    <a:lnR w="6480">
                      <a:solidFill>
                        <a:srgbClr val="4C847B"/>
                      </a:solidFill>
                    </a:lnR>
                    <a:lnT w="6480">
                      <a:solidFill>
                        <a:srgbClr val="4C847B"/>
                      </a:solidFill>
                    </a:lnT>
                    <a:lnB w="6480">
                      <a:solidFill>
                        <a:srgbClr val="4C847B"/>
                      </a:solidFill>
                    </a:lnB>
                    <a:noFill/>
                  </a:tcPr>
                </a:tc>
              </a:tr>
              <a:tr h="528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6480">
                      <a:solidFill>
                        <a:srgbClr val="4C847B"/>
                      </a:solidFill>
                    </a:lnL>
                    <a:lnR w="6480">
                      <a:solidFill>
                        <a:srgbClr val="4C847B"/>
                      </a:solidFill>
                    </a:lnR>
                    <a:lnT w="6480">
                      <a:solidFill>
                        <a:srgbClr val="4C847B"/>
                      </a:solidFill>
                    </a:lnT>
                    <a:lnB w="6480">
                      <a:solidFill>
                        <a:srgbClr val="4C847B"/>
                      </a:solidFill>
                    </a:lnB>
                    <a:noFill/>
                  </a:tcPr>
                </a:tc>
              </a:tr>
              <a:tr h="528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6480">
                      <a:solidFill>
                        <a:srgbClr val="4C847B"/>
                      </a:solidFill>
                    </a:lnL>
                    <a:lnR w="6480">
                      <a:solidFill>
                        <a:srgbClr val="4C847B"/>
                      </a:solidFill>
                    </a:lnR>
                    <a:lnT w="6480">
                      <a:solidFill>
                        <a:srgbClr val="4C847B"/>
                      </a:solidFill>
                    </a:lnT>
                    <a:lnB w="6480">
                      <a:solidFill>
                        <a:srgbClr val="4C847B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8" name="TextBox 93"/>
          <p:cNvSpPr/>
          <p:nvPr/>
        </p:nvSpPr>
        <p:spPr>
          <a:xfrm>
            <a:off x="228600" y="685800"/>
            <a:ext cx="12018240" cy="34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Dobro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smo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se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organizovali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oko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podele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zadataka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tako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da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niko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nije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imao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nekih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većih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problema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što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se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tiče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izrade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7E0CD"/>
      </a:accent1>
      <a:accent2>
        <a:srgbClr val="4C847B"/>
      </a:accent2>
      <a:accent3>
        <a:srgbClr val="A5A5A5"/>
      </a:accent3>
      <a:accent4>
        <a:srgbClr val="05253A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7E0CD"/>
      </a:accent1>
      <a:accent2>
        <a:srgbClr val="4C847B"/>
      </a:accent2>
      <a:accent3>
        <a:srgbClr val="A5A5A5"/>
      </a:accent3>
      <a:accent4>
        <a:srgbClr val="05253A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7E0CD"/>
      </a:accent1>
      <a:accent2>
        <a:srgbClr val="4C847B"/>
      </a:accent2>
      <a:accent3>
        <a:srgbClr val="A5A5A5"/>
      </a:accent3>
      <a:accent4>
        <a:srgbClr val="05253A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339</Words>
  <Application>LibreOffice/7.2.4.1$Windows_X86_64 LibreOffice_project/27d75539669ac387bb498e35313b970b7fe9c4f9</Application>
  <PresentationFormat>Custom</PresentationFormat>
  <Paragraphs>46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Office Theme</vt:lpstr>
      <vt:lpstr>Izveštaj rada tima 6  Scrum master: Marija Golubović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Izveštaj rada tima X</dc:title>
  <dc:creator>Nikola Luburić</dc:creator>
  <cp:lastModifiedBy>djordjevuckovicc@outlook.com</cp:lastModifiedBy>
  <cp:revision>16</cp:revision>
  <dcterms:created xsi:type="dcterms:W3CDTF">2020-10-19T07:17:14Z</dcterms:created>
  <dcterms:modified xsi:type="dcterms:W3CDTF">2022-11-04T08:18:25Z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Widescreen</vt:lpwstr>
  </property>
  <property fmtid="{D5CDD505-2E9C-101B-9397-08002B2CF9AE}" pid="4" name="Slides">
    <vt:i4>4</vt:i4>
  </property>
</Properties>
</file>