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047332" y="1900881"/>
            <a:ext cx="7791867" cy="23876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DATA VISUALISATION</a:t>
            </a:r>
            <a:endParaRPr dirty="0"/>
          </a:p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7400"/>
              <a:buFont typeface="Arial"/>
              <a:buNone/>
            </a:pPr>
            <a:r>
              <a:rPr lang="en-GB" sz="7400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(QUANTITATIVE)</a:t>
            </a:r>
            <a:endParaRPr sz="7400" b="0" i="0" u="none" strike="noStrike" cap="none" dirty="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8387" y="0"/>
            <a:ext cx="2775064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67" name="Google Shape;167;p2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75" name="Google Shape;175;p2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 syntax</a:t>
            </a:r>
            <a:endParaRPr/>
          </a:p>
        </p:txBody>
      </p:sp>
      <p:pic>
        <p:nvPicPr>
          <p:cNvPr id="184" name="Google Shape;184;p24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 syntax</a:t>
            </a:r>
            <a:endParaRPr/>
          </a:p>
        </p:txBody>
      </p:sp>
      <p:pic>
        <p:nvPicPr>
          <p:cNvPr id="193" name="Google Shape;193;p2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ggplot what variables to plot, and which visual features should represent them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aesthetics include: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 / color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Aesthetics: aes()</a:t>
            </a:r>
            <a:endParaRPr/>
          </a:p>
        </p:txBody>
      </p:sp>
      <p:pic>
        <p:nvPicPr>
          <p:cNvPr id="200" name="Google Shape;200;p2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08" name="Google Shape;208;p27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6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16" name="Google Shape;216;p28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colour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“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”)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224" name="Google Shape;224;p29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geom_histogram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binwidth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- Histograms</a:t>
            </a:r>
            <a:endParaRPr/>
          </a:p>
        </p:txBody>
      </p:sp>
      <p:pic>
        <p:nvPicPr>
          <p:cNvPr id="232" name="Google Shape;232;p3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0" name="Google Shape;240;p31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Data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More important than statistical tests!(?)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Telling a story in a graph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 has some great packages for visualising your data, especially </a:t>
            </a:r>
            <a:r>
              <a:rPr lang="en-GB" b="1"/>
              <a:t>ggplot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3690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48" name="Google Shape;248;p32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Visualising Distributions – Density Plots</a:t>
            </a:r>
            <a:endParaRPr/>
          </a:p>
        </p:txBody>
      </p:sp>
      <p:pic>
        <p:nvPicPr>
          <p:cNvPr id="256" name="Google Shape;256;p33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graphs can show us summaries about our data, but don’t tell us much about the underlying distributions.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Ban the Bar Graph!</a:t>
            </a:r>
            <a:endParaRPr/>
          </a:p>
        </p:txBody>
      </p:sp>
      <p:pic>
        <p:nvPicPr>
          <p:cNvPr id="264" name="Google Shape;264;p34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Species,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fill = Species))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One Alternative – Violinbox Plots</a:t>
            </a:r>
            <a:endParaRPr/>
          </a:p>
        </p:txBody>
      </p:sp>
      <p:pic>
        <p:nvPicPr>
          <p:cNvPr id="272" name="Google Shape;272;p35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3270504" y="3199765"/>
            <a:ext cx="6019800" cy="10247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Time to Practice!</a:t>
            </a:r>
            <a:endParaRPr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 data</a:t>
            </a:r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Available in the .zip folder: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haggis.csv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Heights for two groups, based on lifetime breakfast habits: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Porridge eaters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Haggis eaters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64 Participants in each group (128 participants in total)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Who will be taller?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SPSS and Microsoft Excel – Bar Graphs (Yuck!)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8" descr="Image result for microsoft excel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0077" y="1690688"/>
            <a:ext cx="1602856" cy="157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 descr="Image result for ibm spss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7011" y="1690687"/>
            <a:ext cx="1573660" cy="157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8169402" y="6182789"/>
            <a:ext cx="1784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*Error bars show SEM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210" y="3447515"/>
            <a:ext cx="4584589" cy="275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236" y="3538128"/>
            <a:ext cx="5121783" cy="302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Well, let’s load the data and have a gander!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TASK 1: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new (or use an existing) .Rmd file to make notes in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tidyverse packages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Load in the dataset 	</a:t>
            </a:r>
            <a:r>
              <a:rPr lang="en-GB" i="1"/>
              <a:t>hint: </a:t>
            </a:r>
            <a:r>
              <a:rPr lang="en-GB" sz="2400">
                <a:latin typeface="Droid Sans Mono"/>
                <a:ea typeface="Droid Sans Mono"/>
                <a:cs typeface="Droid Sans Mono"/>
                <a:sym typeface="Droid Sans Mono"/>
              </a:rPr>
              <a:t>read_csv()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So Haggis Eaters are Taller than Porridge Eaters, right?</a:t>
            </a: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Well, let’s load the data and have a gander!</a:t>
            </a:r>
            <a:endParaRPr dirty="0"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TASK 1: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Create a new (or use an existing) .</a:t>
            </a:r>
            <a:r>
              <a:rPr lang="en-GB" dirty="0" err="1"/>
              <a:t>Rmd</a:t>
            </a:r>
            <a:r>
              <a:rPr lang="en-GB" dirty="0"/>
              <a:t> file to make notes in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</a:t>
            </a:r>
            <a:r>
              <a:rPr lang="en-GB" dirty="0" err="1"/>
              <a:t>tidyverse</a:t>
            </a:r>
            <a:r>
              <a:rPr lang="en-GB" dirty="0"/>
              <a:t> packages</a:t>
            </a:r>
            <a:endParaRPr dirty="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 dirty="0"/>
              <a:t>Load in the dataset 	</a:t>
            </a:r>
            <a:r>
              <a:rPr lang="en-GB" i="1" dirty="0"/>
              <a:t>hint: </a:t>
            </a:r>
            <a:r>
              <a:rPr lang="en-GB" sz="24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sz="24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i="1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Have a go, and then we’ll go through it together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&lt;-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read_csv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("haggis.csv")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1 –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Part of (and complementary to) the tidyverse collection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Beautiful and informative code, for beautiful and informative graphs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Expects tidy data; one observation per row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GB"/>
              <a:t>(See tidyverse introduction from this morning)</a:t>
            </a:r>
            <a:endParaRPr/>
          </a:p>
        </p:txBody>
      </p:sp>
      <p:pic>
        <p:nvPicPr>
          <p:cNvPr id="98" name="Google Shape;98;p15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Visualise Height by Breakfast Group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plot, showing how height differs between haggis and porridge eaters.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0.1)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2 – Solution</a:t>
            </a:r>
            <a:endParaRPr/>
          </a:p>
        </p:txBody>
      </p:sp>
      <p:pic>
        <p:nvPicPr>
          <p:cNvPr id="324" name="Google Shape;3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Check the Distributions</a:t>
            </a:r>
            <a:endParaRPr/>
          </a:p>
        </p:txBody>
      </p:sp>
      <p:sp>
        <p:nvSpPr>
          <p:cNvPr id="330" name="Google Shape;33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Create two density plots to see: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height differs between pop fans and classical fans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GB"/>
              <a:t>How the distribution of age differs between pop fans and classical fans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36" name="Google Shape;33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a)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geom_density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4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3 – Solution b)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Does Age predict Height?</a:t>
            </a:r>
            <a:endParaRPr/>
          </a:p>
        </p:txBody>
      </p:sp>
      <p:sp>
        <p:nvSpPr>
          <p:cNvPr id="350" name="Google Shape;35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Draw a scatter plot to see how age predicts height. Add a line showing the linear relationship between age and height.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8" y="3444245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4 – Solution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5 – Does Age interact with Music Taste?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Recreate the previous graph, but colour the points and line by participants' breakfast habits.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age, y = height, colour = group))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geom_smooth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(method = "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lm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")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69" name="Google Shape;3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5 – Solution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Does Music Taste interact with Breakfast Preference?</a:t>
            </a:r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Create a violinbox plot as you did in Practice Question 2, but split by music taste *as well as* breakfast group.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Have a go, and then we’ll go through it together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Plan for the Session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Introduce ggplot2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Explain how it works, and show some example output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GB"/>
              <a:t>Practice on some data we’re interested in</a:t>
            </a:r>
            <a:endParaRPr/>
          </a:p>
        </p:txBody>
      </p:sp>
      <p:pic>
        <p:nvPicPr>
          <p:cNvPr id="105" name="Google Shape;105;p16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haggis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group, y = height, fill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music_taste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geom_violin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(alpha = 0.5)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geom_boxplot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0.2, position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position_dodge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(width = 0.9))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382" name="Google Shape;38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571" y="3444245"/>
            <a:ext cx="11342857" cy="33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Task 6 – Solution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390" name="Google Shape;390;p53" descr="Image result for ariana gran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17082"/>
            <a:ext cx="2368424" cy="23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3" descr="HavregrÃ¸d pÃ¥ va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6550" y="3017837"/>
            <a:ext cx="2622549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3" descr="Image result for stilt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9025" y="2396330"/>
            <a:ext cx="2289533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3302927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53"/>
          <p:cNvSpPr/>
          <p:nvPr/>
        </p:nvSpPr>
        <p:spPr>
          <a:xfrm>
            <a:off x="6865402" y="3454676"/>
            <a:ext cx="7473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3"/>
          <p:cNvSpPr/>
          <p:nvPr/>
        </p:nvSpPr>
        <p:spPr>
          <a:xfrm>
            <a:off x="10114898" y="3454676"/>
            <a:ext cx="70724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8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Well… no.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We don’t know anything about the possible causal relationships, and only looked at our data in an exploratory way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Also, the data was kind of made up.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Real Conclusion</a:t>
            </a:r>
            <a:endParaRPr/>
          </a:p>
        </p:txBody>
      </p:sp>
      <p:sp>
        <p:nvSpPr>
          <p:cNvPr id="407" name="Google Shape;407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Data Visualisation in R is fun, easy, and informative!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we’re looking at differences between groups, it’s important to not hide the distributions behind bar graphs and summary statistics.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Googling for R solutions is a skill in itself.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12" name="Google Shape;112;p17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717755" y="1776049"/>
            <a:ext cx="4188542" cy="5439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 rot="10800000" flipH="1">
            <a:off x="4906297" y="1690688"/>
            <a:ext cx="1061884" cy="2069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7"/>
          <p:cNvSpPr txBox="1"/>
          <p:nvPr/>
        </p:nvSpPr>
        <p:spPr>
          <a:xfrm>
            <a:off x="5968181" y="1374406"/>
            <a:ext cx="32053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in packages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717755" y="2841522"/>
            <a:ext cx="1128630" cy="4765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 rot="10800000" flipH="1">
            <a:off x="1468315" y="2369576"/>
            <a:ext cx="4126240" cy="47194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17"/>
          <p:cNvSpPr txBox="1"/>
          <p:nvPr/>
        </p:nvSpPr>
        <p:spPr>
          <a:xfrm>
            <a:off x="5550823" y="2098893"/>
            <a:ext cx="10466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8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966830" y="2833151"/>
            <a:ext cx="851003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>
            <a:stCxn id="119" idx="3"/>
          </p:cNvCxnSpPr>
          <p:nvPr/>
        </p:nvCxnSpPr>
        <p:spPr>
          <a:xfrm rot="10800000" flipH="1">
            <a:off x="2817833" y="2559037"/>
            <a:ext cx="4208700" cy="5169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7"/>
          <p:cNvSpPr txBox="1"/>
          <p:nvPr/>
        </p:nvSpPr>
        <p:spPr>
          <a:xfrm>
            <a:off x="6982902" y="2288502"/>
            <a:ext cx="449134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Pipe data into the plot</a:t>
            </a:r>
            <a:endParaRPr sz="28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232438" y="3361168"/>
            <a:ext cx="9388670" cy="47222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 rot="10800000" flipH="1">
            <a:off x="6385539" y="3065485"/>
            <a:ext cx="1953702" cy="295683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7"/>
          <p:cNvSpPr txBox="1"/>
          <p:nvPr/>
        </p:nvSpPr>
        <p:spPr>
          <a:xfrm>
            <a:off x="8295508" y="2794804"/>
            <a:ext cx="33458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Build </a:t>
            </a:r>
            <a:r>
              <a:rPr lang="en-GB" sz="2800" b="1" dirty="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670735" y="3347824"/>
            <a:ext cx="436048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7"/>
          <p:cNvCxnSpPr>
            <a:stCxn id="125" idx="2"/>
          </p:cNvCxnSpPr>
          <p:nvPr/>
        </p:nvCxnSpPr>
        <p:spPr>
          <a:xfrm flipH="1">
            <a:off x="9686059" y="3833397"/>
            <a:ext cx="1202700" cy="924900"/>
          </a:xfrm>
          <a:prstGeom prst="straightConnector1">
            <a:avLst/>
          </a:prstGeom>
          <a:noFill/>
          <a:ln w="38100" cap="flat" cmpd="sng">
            <a:solidFill>
              <a:srgbClr val="CC04A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7630454" y="4733682"/>
            <a:ext cx="46500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Add feature to </a:t>
            </a:r>
            <a:r>
              <a:rPr lang="en-GB" sz="2800" b="1" dirty="0" err="1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GB" sz="2800" b="1" dirty="0">
                <a:solidFill>
                  <a:srgbClr val="CC04A6"/>
                </a:solidFill>
                <a:latin typeface="Calibri"/>
                <a:ea typeface="Calibri"/>
                <a:cs typeface="Calibri"/>
                <a:sym typeface="Calibri"/>
              </a:rPr>
              <a:t> object</a:t>
            </a:r>
            <a:endParaRPr sz="2800" b="1" dirty="0">
              <a:solidFill>
                <a:srgbClr val="CC04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1232437" y="3882973"/>
            <a:ext cx="2759459" cy="48557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3382297" y="4368546"/>
            <a:ext cx="494422" cy="1152439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/>
          <p:nvPr/>
        </p:nvSpPr>
        <p:spPr>
          <a:xfrm>
            <a:off x="2657589" y="5454101"/>
            <a:ext cx="22487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Plot feature</a:t>
            </a:r>
            <a:endParaRPr sz="2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34675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 dirty="0"/>
              <a:t>Remember, this is equivalent to…</a:t>
            </a:r>
            <a:endParaRPr sz="3200" dirty="0"/>
          </a:p>
        </p:txBody>
      </p:sp>
      <p:pic>
        <p:nvPicPr>
          <p:cNvPr id="137" name="Google Shape;137;p18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 - Pipes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89678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library(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tidyverse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(iris,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y=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4" name="Google Shape;144;p19" descr="ggplot2 hex stick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iris %&gt;%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ggplot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aes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(x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Sepal.Length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, y =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Petal.Length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)) +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  </a:t>
            </a:r>
            <a:r>
              <a:rPr lang="en-GB" sz="1800" b="1" dirty="0" err="1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geom_point</a:t>
            </a:r>
            <a:r>
              <a:rPr lang="en-GB" sz="1800" b="1" dirty="0">
                <a:latin typeface="Courier New" panose="02070309020205020404" pitchFamily="49" charset="0"/>
                <a:ea typeface="Droid Sans Mono"/>
                <a:cs typeface="Courier New" panose="02070309020205020404" pitchFamily="49" charset="0"/>
                <a:sym typeface="Droid Sans Mono"/>
              </a:rPr>
              <a:t>()</a:t>
            </a:r>
            <a:endParaRPr sz="1800" b="1" dirty="0">
              <a:latin typeface="Courier New" panose="02070309020205020404" pitchFamily="49" charset="0"/>
              <a:ea typeface="Droid Sans Mono"/>
              <a:cs typeface="Courier New" panose="02070309020205020404" pitchFamily="49" charset="0"/>
              <a:sym typeface="Droid Sans Mon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237" y="3474207"/>
            <a:ext cx="11409524" cy="3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ggplot2 syntax</a:t>
            </a:r>
            <a:endParaRPr/>
          </a:p>
        </p:txBody>
      </p:sp>
      <p:pic>
        <p:nvPicPr>
          <p:cNvPr id="152" name="Google Shape;152;p20" descr="ggplot2 hex stick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possible “geoms”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geom you want will depend on what your variables are like: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many?</a:t>
            </a:r>
            <a:endParaRPr/>
          </a:p>
          <a:p>
            <a:pPr marL="685800" marR="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▪"/>
            </a:pPr>
            <a:r>
              <a:rPr lang="en-GB"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they discrete (categorical) or continuous (numerical)?</a:t>
            </a:r>
            <a:endParaRPr/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useful geoms can be found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ggplot cheat sheat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full list of geoms is available on the </a:t>
            </a:r>
            <a:r>
              <a:rPr lang="en-GB" sz="217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ggplot reference page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▪"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to find the geom you want, e.g.:</a:t>
            </a:r>
            <a:endParaRPr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r>
              <a:rPr lang="en-GB" sz="21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“ggplot scatter graph” will return results showing that you want geom_point()</a:t>
            </a:r>
            <a:endParaRPr sz="2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geom_x</a:t>
            </a:r>
            <a:endParaRPr/>
          </a:p>
        </p:txBody>
      </p:sp>
      <p:pic>
        <p:nvPicPr>
          <p:cNvPr id="159" name="Google Shape;159;p21" descr="ggplot2 hex stick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93627" y="365125"/>
            <a:ext cx="1260173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Microsoft Office PowerPoint</Application>
  <PresentationFormat>Widescreen</PresentationFormat>
  <Paragraphs>234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Droid Sans Mono</vt:lpstr>
      <vt:lpstr>Noto Sans Symbols</vt:lpstr>
      <vt:lpstr>Office Theme</vt:lpstr>
      <vt:lpstr>PowerPoint Presentation</vt:lpstr>
      <vt:lpstr>Visualising Data</vt:lpstr>
      <vt:lpstr>ggplot2</vt:lpstr>
      <vt:lpstr>Plan for the Session</vt:lpstr>
      <vt:lpstr>ggplot2 Syntax</vt:lpstr>
      <vt:lpstr>ggplot2 Syntax - Pipes</vt:lpstr>
      <vt:lpstr>ggplot2 Syntax - Pipes</vt:lpstr>
      <vt:lpstr>ggplot2 syntax</vt:lpstr>
      <vt:lpstr>geom_x</vt:lpstr>
      <vt:lpstr>ggplot2 syntax</vt:lpstr>
      <vt:lpstr>ggplot2 syntax</vt:lpstr>
      <vt:lpstr>ggplot syntax</vt:lpstr>
      <vt:lpstr>ggplot syntax</vt:lpstr>
      <vt:lpstr>Aesthetics: aes()</vt:lpstr>
      <vt:lpstr>ggplot2 syntax</vt:lpstr>
      <vt:lpstr>ggplot2 syntax</vt:lpstr>
      <vt:lpstr>ggplot2 syntax</vt:lpstr>
      <vt:lpstr>Visualising Distributions - Histograms</vt:lpstr>
      <vt:lpstr>Visualising Distributions – Density Plots</vt:lpstr>
      <vt:lpstr>Visualising Distributions – Density Plots</vt:lpstr>
      <vt:lpstr>Visualising Distributions – Density Plots</vt:lpstr>
      <vt:lpstr>Ban the Bar Graph!</vt:lpstr>
      <vt:lpstr>One Alternative – Violinbox Plots</vt:lpstr>
      <vt:lpstr>Time to Practice!</vt:lpstr>
      <vt:lpstr>Example data</vt:lpstr>
      <vt:lpstr>PowerPoint Presentation</vt:lpstr>
      <vt:lpstr>So Haggis Eaters are Taller than Porridge Eaters, right?</vt:lpstr>
      <vt:lpstr>So Haggis Eaters are Taller than Porridge Eaters, right?</vt:lpstr>
      <vt:lpstr>Task 1 – Solution</vt:lpstr>
      <vt:lpstr>Task 2 – Visualise Height by Breakfast Group</vt:lpstr>
      <vt:lpstr>Task 2 – Solution</vt:lpstr>
      <vt:lpstr>Task 3 – Check the Distributions</vt:lpstr>
      <vt:lpstr>Task 3 – Solution a)</vt:lpstr>
      <vt:lpstr>Task 3 – Solution b)</vt:lpstr>
      <vt:lpstr>Task 4 – Does Age predict Height?</vt:lpstr>
      <vt:lpstr>Task 4 – Solution</vt:lpstr>
      <vt:lpstr>Task 5 – Does Age interact with Music Taste?</vt:lpstr>
      <vt:lpstr>Task 5 – Solution</vt:lpstr>
      <vt:lpstr>Task 6 – Does Music Taste interact with Breakfast Preference?</vt:lpstr>
      <vt:lpstr>Task 6 – Solution</vt:lpstr>
      <vt:lpstr>Conclusion</vt:lpstr>
      <vt:lpstr>Conclusion</vt:lpstr>
      <vt:lpstr>Real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Jack Taylor</cp:lastModifiedBy>
  <cp:revision>2</cp:revision>
  <dcterms:modified xsi:type="dcterms:W3CDTF">2019-04-10T11:23:47Z</dcterms:modified>
</cp:coreProperties>
</file>