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
  </p:notesMasterIdLst>
  <p:handoutMasterIdLst>
    <p:handoutMasterId r:id="rId7"/>
  </p:handoutMasterIdLst>
  <p:sldIdLst>
    <p:sldId id="352" r:id="rId2"/>
    <p:sldId id="276" r:id="rId3"/>
    <p:sldId id="320" r:id="rId4"/>
    <p:sldId id="35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e Reid" initials="KR" lastIdx="1" clrIdx="0">
    <p:extLst>
      <p:ext uri="{19B8F6BF-5375-455C-9EA6-DF929625EA0E}">
        <p15:presenceInfo xmlns:p15="http://schemas.microsoft.com/office/powerpoint/2012/main" userId="S-1-5-21-3392181128-250301629-2379905336-123811" providerId="AD"/>
      </p:ext>
    </p:extLst>
  </p:cmAuthor>
  <p:cmAuthor id="2" name="Kate Reid" initials="KR [2]" lastIdx="0" clrIdx="1">
    <p:extLst>
      <p:ext uri="{19B8F6BF-5375-455C-9EA6-DF929625EA0E}">
        <p15:presenceInfo xmlns:p15="http://schemas.microsoft.com/office/powerpoint/2012/main" userId="S::Kate.Reid@glasgow.ac.uk::4bca4aba-1ede-4461-bf67-fe66dff1d18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327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1889E6-6A89-4E40-9CEB-634735B745E6}" v="93" dt="2021-10-12T15:12:10.3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60324" autoAdjust="0"/>
  </p:normalViewPr>
  <p:slideViewPr>
    <p:cSldViewPr snapToGrid="0" snapToObjects="1">
      <p:cViewPr>
        <p:scale>
          <a:sx n="75" d="100"/>
          <a:sy n="75" d="100"/>
        </p:scale>
        <p:origin x="1764" y="-78"/>
      </p:cViewPr>
      <p:guideLst>
        <p:guide orient="horz" pos="2160"/>
        <p:guide pos="3840"/>
      </p:guideLst>
    </p:cSldViewPr>
  </p:slideViewPr>
  <p:outlineViewPr>
    <p:cViewPr>
      <p:scale>
        <a:sx n="33" d="100"/>
        <a:sy n="33" d="100"/>
      </p:scale>
      <p:origin x="0" y="-1315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e Reid" userId="4bca4aba-1ede-4461-bf67-fe66dff1d18e" providerId="ADAL" clId="{4F1889E6-6A89-4E40-9CEB-634735B745E6}"/>
    <pc:docChg chg="undo custSel addSld delSld modSld sldOrd">
      <pc:chgData name="Kate Reid" userId="4bca4aba-1ede-4461-bf67-fe66dff1d18e" providerId="ADAL" clId="{4F1889E6-6A89-4E40-9CEB-634735B745E6}" dt="2021-10-12T15:16:00.186" v="798" actId="20577"/>
      <pc:docMkLst>
        <pc:docMk/>
      </pc:docMkLst>
      <pc:sldChg chg="del">
        <pc:chgData name="Kate Reid" userId="4bca4aba-1ede-4461-bf67-fe66dff1d18e" providerId="ADAL" clId="{4F1889E6-6A89-4E40-9CEB-634735B745E6}" dt="2021-10-12T14:57:55.474" v="2" actId="47"/>
        <pc:sldMkLst>
          <pc:docMk/>
          <pc:sldMk cId="572816321" sldId="256"/>
        </pc:sldMkLst>
      </pc:sldChg>
      <pc:sldChg chg="del">
        <pc:chgData name="Kate Reid" userId="4bca4aba-1ede-4461-bf67-fe66dff1d18e" providerId="ADAL" clId="{4F1889E6-6A89-4E40-9CEB-634735B745E6}" dt="2021-10-12T14:57:56.578" v="3" actId="47"/>
        <pc:sldMkLst>
          <pc:docMk/>
          <pc:sldMk cId="3274680530" sldId="268"/>
        </pc:sldMkLst>
      </pc:sldChg>
      <pc:sldChg chg="del">
        <pc:chgData name="Kate Reid" userId="4bca4aba-1ede-4461-bf67-fe66dff1d18e" providerId="ADAL" clId="{4F1889E6-6A89-4E40-9CEB-634735B745E6}" dt="2021-10-12T14:57:57.405" v="4" actId="47"/>
        <pc:sldMkLst>
          <pc:docMk/>
          <pc:sldMk cId="2941939771" sldId="273"/>
        </pc:sldMkLst>
      </pc:sldChg>
      <pc:sldChg chg="del">
        <pc:chgData name="Kate Reid" userId="4bca4aba-1ede-4461-bf67-fe66dff1d18e" providerId="ADAL" clId="{4F1889E6-6A89-4E40-9CEB-634735B745E6}" dt="2021-10-12T14:57:53.289" v="1" actId="47"/>
        <pc:sldMkLst>
          <pc:docMk/>
          <pc:sldMk cId="766439303" sldId="274"/>
        </pc:sldMkLst>
      </pc:sldChg>
      <pc:sldChg chg="del">
        <pc:chgData name="Kate Reid" userId="4bca4aba-1ede-4461-bf67-fe66dff1d18e" providerId="ADAL" clId="{4F1889E6-6A89-4E40-9CEB-634735B745E6}" dt="2021-10-12T14:57:58.137" v="5" actId="47"/>
        <pc:sldMkLst>
          <pc:docMk/>
          <pc:sldMk cId="655701535" sldId="275"/>
        </pc:sldMkLst>
      </pc:sldChg>
      <pc:sldChg chg="modSp mod">
        <pc:chgData name="Kate Reid" userId="4bca4aba-1ede-4461-bf67-fe66dff1d18e" providerId="ADAL" clId="{4F1889E6-6A89-4E40-9CEB-634735B745E6}" dt="2021-10-12T15:11:14.364" v="710" actId="20577"/>
        <pc:sldMkLst>
          <pc:docMk/>
          <pc:sldMk cId="417426942" sldId="276"/>
        </pc:sldMkLst>
        <pc:spChg chg="mod">
          <ac:chgData name="Kate Reid" userId="4bca4aba-1ede-4461-bf67-fe66dff1d18e" providerId="ADAL" clId="{4F1889E6-6A89-4E40-9CEB-634735B745E6}" dt="2021-10-12T15:11:14.364" v="710" actId="20577"/>
          <ac:spMkLst>
            <pc:docMk/>
            <pc:sldMk cId="417426942" sldId="276"/>
            <ac:spMk id="2" creationId="{EE60B4D6-33FC-422E-A1EE-0EF113F24231}"/>
          </ac:spMkLst>
        </pc:spChg>
      </pc:sldChg>
      <pc:sldChg chg="del">
        <pc:chgData name="Kate Reid" userId="4bca4aba-1ede-4461-bf67-fe66dff1d18e" providerId="ADAL" clId="{4F1889E6-6A89-4E40-9CEB-634735B745E6}" dt="2021-10-12T14:57:50.827" v="0" actId="47"/>
        <pc:sldMkLst>
          <pc:docMk/>
          <pc:sldMk cId="2726409696" sldId="277"/>
        </pc:sldMkLst>
      </pc:sldChg>
      <pc:sldChg chg="del">
        <pc:chgData name="Kate Reid" userId="4bca4aba-1ede-4461-bf67-fe66dff1d18e" providerId="ADAL" clId="{4F1889E6-6A89-4E40-9CEB-634735B745E6}" dt="2021-10-12T14:58:08.994" v="6" actId="47"/>
        <pc:sldMkLst>
          <pc:docMk/>
          <pc:sldMk cId="2497658053" sldId="278"/>
        </pc:sldMkLst>
      </pc:sldChg>
      <pc:sldChg chg="addSp delSp modSp add del mod ord">
        <pc:chgData name="Kate Reid" userId="4bca4aba-1ede-4461-bf67-fe66dff1d18e" providerId="ADAL" clId="{4F1889E6-6A89-4E40-9CEB-634735B745E6}" dt="2021-10-12T15:11:28.328" v="711" actId="47"/>
        <pc:sldMkLst>
          <pc:docMk/>
          <pc:sldMk cId="3685588970" sldId="279"/>
        </pc:sldMkLst>
        <pc:spChg chg="mod">
          <ac:chgData name="Kate Reid" userId="4bca4aba-1ede-4461-bf67-fe66dff1d18e" providerId="ADAL" clId="{4F1889E6-6A89-4E40-9CEB-634735B745E6}" dt="2021-10-12T15:02:37.164" v="66" actId="20577"/>
          <ac:spMkLst>
            <pc:docMk/>
            <pc:sldMk cId="3685588970" sldId="279"/>
            <ac:spMk id="2" creationId="{EE60B4D6-33FC-422E-A1EE-0EF113F24231}"/>
          </ac:spMkLst>
        </pc:spChg>
        <pc:spChg chg="del mod">
          <ac:chgData name="Kate Reid" userId="4bca4aba-1ede-4461-bf67-fe66dff1d18e" providerId="ADAL" clId="{4F1889E6-6A89-4E40-9CEB-634735B745E6}" dt="2021-10-12T15:05:22.544" v="550" actId="12084"/>
          <ac:spMkLst>
            <pc:docMk/>
            <pc:sldMk cId="3685588970" sldId="279"/>
            <ac:spMk id="6" creationId="{6B09D89D-2988-4E92-B32C-0EF8C2CDA58F}"/>
          </ac:spMkLst>
        </pc:spChg>
        <pc:graphicFrameChg chg="add mod">
          <ac:chgData name="Kate Reid" userId="4bca4aba-1ede-4461-bf67-fe66dff1d18e" providerId="ADAL" clId="{4F1889E6-6A89-4E40-9CEB-634735B745E6}" dt="2021-10-12T15:09:32.541" v="632"/>
          <ac:graphicFrameMkLst>
            <pc:docMk/>
            <pc:sldMk cId="3685588970" sldId="279"/>
            <ac:graphicFrameMk id="3" creationId="{8D85AA5A-B8E8-4A78-B566-F494C8B9E09D}"/>
          </ac:graphicFrameMkLst>
        </pc:graphicFrameChg>
        <pc:graphicFrameChg chg="add del">
          <ac:chgData name="Kate Reid" userId="4bca4aba-1ede-4461-bf67-fe66dff1d18e" providerId="ADAL" clId="{4F1889E6-6A89-4E40-9CEB-634735B745E6}" dt="2021-10-12T15:08:52.475" v="625" actId="478"/>
          <ac:graphicFrameMkLst>
            <pc:docMk/>
            <pc:sldMk cId="3685588970" sldId="279"/>
            <ac:graphicFrameMk id="7" creationId="{E5649304-1C4C-4FFD-B6AB-0DCEE278CEB7}"/>
          </ac:graphicFrameMkLst>
        </pc:graphicFrameChg>
      </pc:sldChg>
      <pc:sldChg chg="modSp mod">
        <pc:chgData name="Kate Reid" userId="4bca4aba-1ede-4461-bf67-fe66dff1d18e" providerId="ADAL" clId="{4F1889E6-6A89-4E40-9CEB-634735B745E6}" dt="2021-10-12T15:16:00.186" v="798" actId="20577"/>
        <pc:sldMkLst>
          <pc:docMk/>
          <pc:sldMk cId="3359255140" sldId="320"/>
        </pc:sldMkLst>
        <pc:spChg chg="mod">
          <ac:chgData name="Kate Reid" userId="4bca4aba-1ede-4461-bf67-fe66dff1d18e" providerId="ADAL" clId="{4F1889E6-6A89-4E40-9CEB-634735B745E6}" dt="2021-10-12T15:16:00.186" v="798" actId="20577"/>
          <ac:spMkLst>
            <pc:docMk/>
            <pc:sldMk cId="3359255140" sldId="320"/>
            <ac:spMk id="2" creationId="{0E8887CA-1732-495E-8713-E43DAF21F7F4}"/>
          </ac:spMkLst>
        </pc:spChg>
      </pc:sldChg>
      <pc:sldChg chg="del">
        <pc:chgData name="Kate Reid" userId="4bca4aba-1ede-4461-bf67-fe66dff1d18e" providerId="ADAL" clId="{4F1889E6-6A89-4E40-9CEB-634735B745E6}" dt="2021-10-12T14:58:09.996" v="7" actId="47"/>
        <pc:sldMkLst>
          <pc:docMk/>
          <pc:sldMk cId="832868711" sldId="322"/>
        </pc:sldMkLst>
      </pc:sldChg>
      <pc:sldChg chg="del">
        <pc:chgData name="Kate Reid" userId="4bca4aba-1ede-4461-bf67-fe66dff1d18e" providerId="ADAL" clId="{4F1889E6-6A89-4E40-9CEB-634735B745E6}" dt="2021-10-12T14:58:10.919" v="8" actId="47"/>
        <pc:sldMkLst>
          <pc:docMk/>
          <pc:sldMk cId="2909240497" sldId="323"/>
        </pc:sldMkLst>
      </pc:sldChg>
      <pc:sldChg chg="addSp modSp mod">
        <pc:chgData name="Kate Reid" userId="4bca4aba-1ede-4461-bf67-fe66dff1d18e" providerId="ADAL" clId="{4F1889E6-6A89-4E40-9CEB-634735B745E6}" dt="2021-10-12T15:12:53.181" v="795" actId="1076"/>
        <pc:sldMkLst>
          <pc:docMk/>
          <pc:sldMk cId="2445664043" sldId="351"/>
        </pc:sldMkLst>
        <pc:spChg chg="add mod">
          <ac:chgData name="Kate Reid" userId="4bca4aba-1ede-4461-bf67-fe66dff1d18e" providerId="ADAL" clId="{4F1889E6-6A89-4E40-9CEB-634735B745E6}" dt="2021-10-12T15:12:53.181" v="795" actId="1076"/>
          <ac:spMkLst>
            <pc:docMk/>
            <pc:sldMk cId="2445664043" sldId="351"/>
            <ac:spMk id="2" creationId="{43170322-C80C-4CFF-A3D6-10BCFD6FB49B}"/>
          </ac:spMkLst>
        </pc:spChg>
      </pc:sldChg>
      <pc:sldChg chg="add">
        <pc:chgData name="Kate Reid" userId="4bca4aba-1ede-4461-bf67-fe66dff1d18e" providerId="ADAL" clId="{4F1889E6-6A89-4E40-9CEB-634735B745E6}" dt="2021-10-12T15:02:21.484" v="12" actId="2890"/>
        <pc:sldMkLst>
          <pc:docMk/>
          <pc:sldMk cId="3511752170" sldId="35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C8D3A87-158C-3F40-8A18-7D71804ECB6B}" type="datetimeFigureOut">
              <a:rPr lang="en-US" smtClean="0"/>
              <a:t>10/12/2021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997B69D-361F-FB41-8098-CE35B0E850FC}" type="slidenum">
              <a:rPr lang="en-US" smtClean="0"/>
              <a:t>‹#›</a:t>
            </a:fld>
            <a:endParaRPr lang="en-US"/>
          </a:p>
        </p:txBody>
      </p:sp>
    </p:spTree>
    <p:extLst>
      <p:ext uri="{BB962C8B-B14F-4D97-AF65-F5344CB8AC3E}">
        <p14:creationId xmlns:p14="http://schemas.microsoft.com/office/powerpoint/2010/main" val="287986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4FA6A-7445-1D4C-BA44-766DBA2238DF}" type="datetimeFigureOut">
              <a:rPr lang="en-US" smtClean="0"/>
              <a:t>10/12/2021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7DF3ED-B95A-B24F-9EB3-500BBC12E518}" type="slidenum">
              <a:rPr lang="en-US" smtClean="0"/>
              <a:t>‹#›</a:t>
            </a:fld>
            <a:endParaRPr lang="en-US"/>
          </a:p>
        </p:txBody>
      </p:sp>
    </p:spTree>
    <p:extLst>
      <p:ext uri="{BB962C8B-B14F-4D97-AF65-F5344CB8AC3E}">
        <p14:creationId xmlns:p14="http://schemas.microsoft.com/office/powerpoint/2010/main" val="9182004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solidFill>
                  <a:schemeClr val="tx1"/>
                </a:solidFill>
              </a:rPr>
              <a:t>In qualitative methods we run into problems by attempting to adhere strictly to the principles underpinning a hypothetico-deductive method in psychology.   </a:t>
            </a:r>
            <a:r>
              <a:rPr lang="en-GB" dirty="0" err="1">
                <a:solidFill>
                  <a:schemeClr val="tx1"/>
                </a:solidFill>
              </a:rPr>
              <a:t>Underpining</a:t>
            </a:r>
            <a:r>
              <a:rPr lang="en-GB" dirty="0">
                <a:solidFill>
                  <a:schemeClr val="tx1"/>
                </a:solidFill>
              </a:rPr>
              <a:t> this tension is the difference in Epistemologies. Broadly epistemology refers to a branch of philosophy that is concerned with theory of knowledge; </a:t>
            </a:r>
            <a:r>
              <a:rPr lang="en-GB" i="1" dirty="0">
                <a:solidFill>
                  <a:schemeClr val="tx1"/>
                </a:solidFill>
              </a:rPr>
              <a:t>how we can know </a:t>
            </a:r>
            <a:r>
              <a:rPr lang="en-GB" dirty="0">
                <a:solidFill>
                  <a:schemeClr val="tx1"/>
                </a:solidFill>
              </a:rPr>
              <a:t>and</a:t>
            </a:r>
            <a:r>
              <a:rPr lang="en-GB" i="1" dirty="0">
                <a:solidFill>
                  <a:schemeClr val="tx1"/>
                </a:solidFill>
              </a:rPr>
              <a:t> what we can know</a:t>
            </a:r>
          </a:p>
          <a:p>
            <a:endParaRPr lang="en-GB" dirty="0">
              <a:solidFill>
                <a:schemeClr val="tx1"/>
              </a:solidFill>
            </a:endParaRPr>
          </a:p>
          <a:p>
            <a:r>
              <a:rPr lang="en-GB" dirty="0">
                <a:solidFill>
                  <a:schemeClr val="tx1"/>
                </a:solidFill>
              </a:rPr>
              <a:t>Epistemology determines and is made visible through method, particularly in the; </a:t>
            </a:r>
            <a:r>
              <a:rPr lang="en-GB" dirty="0">
                <a:solidFill>
                  <a:srgbClr val="0070C0"/>
                </a:solidFill>
              </a:rPr>
              <a:t>participant- researcher relationship</a:t>
            </a:r>
            <a:r>
              <a:rPr lang="en-GB" dirty="0"/>
              <a:t>, </a:t>
            </a:r>
            <a:r>
              <a:rPr lang="en-GB" dirty="0">
                <a:solidFill>
                  <a:srgbClr val="0070C0"/>
                </a:solidFill>
              </a:rPr>
              <a:t>measures of research quality, and form, voice, and representation in analysis and writing</a:t>
            </a:r>
            <a:r>
              <a:rPr lang="en-GB" dirty="0"/>
              <a:t> </a:t>
            </a:r>
            <a:r>
              <a:rPr lang="en-GB" dirty="0">
                <a:solidFill>
                  <a:schemeClr val="tx1"/>
                </a:solidFill>
              </a:rPr>
              <a:t>(Carter and Little, 2007: 1316) </a:t>
            </a:r>
          </a:p>
          <a:p>
            <a:endParaRPr lang="en-GB" dirty="0">
              <a:solidFill>
                <a:schemeClr val="tx1"/>
              </a:solidFill>
            </a:endParaRPr>
          </a:p>
          <a:p>
            <a:r>
              <a:rPr lang="en-GB" dirty="0">
                <a:solidFill>
                  <a:schemeClr val="tx1"/>
                </a:solidFill>
              </a:rPr>
              <a:t>This tension is summarised clearly by Lord Kelvin, one of University of </a:t>
            </a:r>
            <a:r>
              <a:rPr lang="en-GB" dirty="0" err="1">
                <a:solidFill>
                  <a:schemeClr val="tx1"/>
                </a:solidFill>
              </a:rPr>
              <a:t>Glasgow;s</a:t>
            </a:r>
            <a:r>
              <a:rPr lang="en-GB" dirty="0">
                <a:solidFill>
                  <a:schemeClr val="tx1"/>
                </a:solidFill>
              </a:rPr>
              <a:t> most distinguished scholars and most famous scientists of his age. Lord Kelvin was Chair of Natural Philosophy at the University of Glasgow – born in 1846 he </a:t>
            </a:r>
            <a:r>
              <a:rPr lang="en-GB" b="0" i="0" dirty="0">
                <a:solidFill>
                  <a:srgbClr val="000000"/>
                </a:solidFill>
                <a:effectLst/>
                <a:latin typeface="Georgia" panose="02040502050405020303" pitchFamily="18" charset="0"/>
              </a:rPr>
              <a:t>earned international acclaim for proposing an absolute scale of temperature now known as the Kelvin Scale and for his pioneering research in the fields of mechanical energy and heat – in this quote he assigns value to different types of knowledge……</a:t>
            </a:r>
            <a:endParaRPr lang="en-GB" dirty="0">
              <a:solidFill>
                <a:schemeClr val="tx1"/>
              </a:solidFill>
            </a:endParaRPr>
          </a:p>
          <a:p>
            <a:endParaRPr lang="en-GB" dirty="0">
              <a:solidFill>
                <a:schemeClr val="tx1"/>
              </a:solidFill>
            </a:endParaRPr>
          </a:p>
          <a:p>
            <a:pPr marL="0" indent="0">
              <a:spcBef>
                <a:spcPct val="50000"/>
              </a:spcBef>
              <a:buNone/>
            </a:pPr>
            <a:r>
              <a:rPr lang="en-GB" i="1" dirty="0">
                <a:solidFill>
                  <a:srgbClr val="03274C"/>
                </a:solidFill>
                <a:latin typeface=" sans-serif"/>
              </a:rPr>
              <a:t>“I often say that when you can measure what you are speaking about, and express it in numbers, you know something about it; but when you cannot measure it, when you cannot express it in numbers, your knowledge is of a meagre and unsatisfactory kind;" (1883) </a:t>
            </a:r>
          </a:p>
          <a:p>
            <a:pPr marL="0" indent="0">
              <a:spcBef>
                <a:spcPct val="50000"/>
              </a:spcBef>
              <a:buNone/>
            </a:pPr>
            <a:endParaRPr lang="en-GB" i="0" dirty="0">
              <a:solidFill>
                <a:srgbClr val="03274C"/>
              </a:solidFill>
              <a:latin typeface=" sans-serif"/>
            </a:endParaRPr>
          </a:p>
          <a:p>
            <a:pPr marL="0" indent="0">
              <a:spcBef>
                <a:spcPct val="50000"/>
              </a:spcBef>
              <a:buNone/>
            </a:pPr>
            <a:r>
              <a:rPr lang="en-GB" i="0" dirty="0">
                <a:solidFill>
                  <a:srgbClr val="03274C"/>
                </a:solidFill>
                <a:latin typeface=" sans-serif"/>
              </a:rPr>
              <a:t>This tension is still evident today, even within our own discipline, and something which we as qualitative researchers need to acknowledge and challenge through adherence to high quality qualitative research. </a:t>
            </a:r>
          </a:p>
          <a:p>
            <a:pPr>
              <a:spcBef>
                <a:spcPct val="50000"/>
              </a:spcBef>
            </a:pPr>
            <a:endParaRPr lang="en-GB" i="1" dirty="0">
              <a:solidFill>
                <a:srgbClr val="03274C"/>
              </a:solidFill>
              <a:latin typeface=" sans-serif"/>
            </a:endParaRPr>
          </a:p>
          <a:p>
            <a:endParaRPr lang="en-GB" dirty="0">
              <a:solidFill>
                <a:schemeClr val="tx1"/>
              </a:solidFill>
            </a:endParaRPr>
          </a:p>
          <a:p>
            <a:endParaRPr lang="en-GB" dirty="0">
              <a:solidFill>
                <a:schemeClr val="tx1"/>
              </a:solidFill>
            </a:endParaRPr>
          </a:p>
          <a:p>
            <a:endParaRPr lang="en-GB" dirty="0"/>
          </a:p>
        </p:txBody>
      </p:sp>
      <p:sp>
        <p:nvSpPr>
          <p:cNvPr id="4" name="Slide Number Placeholder 3"/>
          <p:cNvSpPr>
            <a:spLocks noGrp="1"/>
          </p:cNvSpPr>
          <p:nvPr>
            <p:ph type="sldNum" sz="quarter" idx="5"/>
          </p:nvPr>
        </p:nvSpPr>
        <p:spPr/>
        <p:txBody>
          <a:bodyPr/>
          <a:lstStyle/>
          <a:p>
            <a:fld id="{A27DF3ED-B95A-B24F-9EB3-500BBC12E518}" type="slidenum">
              <a:rPr lang="en-US" smtClean="0"/>
              <a:t>1</a:t>
            </a:fld>
            <a:endParaRPr lang="en-US"/>
          </a:p>
        </p:txBody>
      </p:sp>
    </p:spTree>
    <p:extLst>
      <p:ext uri="{BB962C8B-B14F-4D97-AF65-F5344CB8AC3E}">
        <p14:creationId xmlns:p14="http://schemas.microsoft.com/office/powerpoint/2010/main" val="1972328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27DF3ED-B95A-B24F-9EB3-500BBC12E518}" type="slidenum">
              <a:rPr lang="en-US" smtClean="0"/>
              <a:t>2</a:t>
            </a:fld>
            <a:endParaRPr lang="en-US"/>
          </a:p>
        </p:txBody>
      </p:sp>
    </p:spTree>
    <p:extLst>
      <p:ext uri="{BB962C8B-B14F-4D97-AF65-F5344CB8AC3E}">
        <p14:creationId xmlns:p14="http://schemas.microsoft.com/office/powerpoint/2010/main" val="1642778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Qualitative</a:t>
            </a:r>
            <a:r>
              <a:rPr lang="en-GB" baseline="0" dirty="0"/>
              <a:t> researchers may be interested in capturing the voice of their participants to provide a detailed interpretation of events or experiences; to develop theory in an under-researched area, to identify discourses or demonstrate the discursive features of a text, and or engage in social critique.  It is important to know that qualitative research and its associated data does not represent one thing, not all qualitative data is drawn from interviews and equally, not all researchers qualitatively analyse interview data in one way.  How you choose to gather and analyse qualitative data will be depended on a number of central issues.  The first and perhaps most important issue that we would like to explore is getting you to think about the assumptions you already have about research and more specifically the ‘knowledge’ that research brings forth– what counts as legitimate knowledge in the field of social science? Do you already have some ideas, implicit or explicit, about the status and preference for the types of research that are produced in this discipline?</a:t>
            </a:r>
          </a:p>
          <a:p>
            <a:endParaRPr lang="en-GB" dirty="0"/>
          </a:p>
        </p:txBody>
      </p:sp>
      <p:sp>
        <p:nvSpPr>
          <p:cNvPr id="4" name="Slide Number Placeholder 3"/>
          <p:cNvSpPr>
            <a:spLocks noGrp="1"/>
          </p:cNvSpPr>
          <p:nvPr>
            <p:ph type="sldNum" sz="quarter" idx="5"/>
          </p:nvPr>
        </p:nvSpPr>
        <p:spPr/>
        <p:txBody>
          <a:bodyPr/>
          <a:lstStyle/>
          <a:p>
            <a:fld id="{A27DF3ED-B95A-B24F-9EB3-500BBC12E518}" type="slidenum">
              <a:rPr lang="en-US" smtClean="0"/>
              <a:t>3</a:t>
            </a:fld>
            <a:endParaRPr lang="en-US"/>
          </a:p>
        </p:txBody>
      </p:sp>
    </p:spTree>
    <p:extLst>
      <p:ext uri="{BB962C8B-B14F-4D97-AF65-F5344CB8AC3E}">
        <p14:creationId xmlns:p14="http://schemas.microsoft.com/office/powerpoint/2010/main" val="763651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27DF3ED-B95A-B24F-9EB3-500BBC12E518}" type="slidenum">
              <a:rPr lang="en-US" smtClean="0"/>
              <a:t>4</a:t>
            </a:fld>
            <a:endParaRPr lang="en-US"/>
          </a:p>
        </p:txBody>
      </p:sp>
    </p:spTree>
    <p:extLst>
      <p:ext uri="{BB962C8B-B14F-4D97-AF65-F5344CB8AC3E}">
        <p14:creationId xmlns:p14="http://schemas.microsoft.com/office/powerpoint/2010/main" val="1127988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Individual Differences</a:t>
            </a:r>
          </a:p>
        </p:txBody>
      </p:sp>
      <p:sp>
        <p:nvSpPr>
          <p:cNvPr id="6" name="Slide Number Placeholder 5"/>
          <p:cNvSpPr>
            <a:spLocks noGrp="1"/>
          </p:cNvSpPr>
          <p:nvPr>
            <p:ph type="sldNum" sz="quarter" idx="12"/>
          </p:nvPr>
        </p:nvSpPr>
        <p:spPr/>
        <p:txBody>
          <a:bodyPr/>
          <a:lstStyle/>
          <a:p>
            <a:fld id="{228E98DC-6528-C542-A5C2-F868F2CC0514}" type="slidenum">
              <a:rPr lang="en-US" smtClean="0"/>
              <a:t>‹#›</a:t>
            </a:fld>
            <a:endParaRPr lang="en-US"/>
          </a:p>
        </p:txBody>
      </p:sp>
    </p:spTree>
    <p:extLst>
      <p:ext uri="{BB962C8B-B14F-4D97-AF65-F5344CB8AC3E}">
        <p14:creationId xmlns:p14="http://schemas.microsoft.com/office/powerpoint/2010/main" val="1839959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Individual Differences</a:t>
            </a:r>
          </a:p>
        </p:txBody>
      </p:sp>
      <p:sp>
        <p:nvSpPr>
          <p:cNvPr id="6" name="Slide Number Placeholder 5"/>
          <p:cNvSpPr>
            <a:spLocks noGrp="1"/>
          </p:cNvSpPr>
          <p:nvPr>
            <p:ph type="sldNum" sz="quarter" idx="12"/>
          </p:nvPr>
        </p:nvSpPr>
        <p:spPr/>
        <p:txBody>
          <a:bodyPr/>
          <a:lstStyle/>
          <a:p>
            <a:fld id="{228E98DC-6528-C542-A5C2-F868F2CC0514}" type="slidenum">
              <a:rPr lang="en-US" smtClean="0"/>
              <a:t>‹#›</a:t>
            </a:fld>
            <a:endParaRPr lang="en-US"/>
          </a:p>
        </p:txBody>
      </p:sp>
    </p:spTree>
    <p:extLst>
      <p:ext uri="{BB962C8B-B14F-4D97-AF65-F5344CB8AC3E}">
        <p14:creationId xmlns:p14="http://schemas.microsoft.com/office/powerpoint/2010/main" val="1681412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Individual Differences</a:t>
            </a:r>
          </a:p>
        </p:txBody>
      </p:sp>
      <p:sp>
        <p:nvSpPr>
          <p:cNvPr id="6" name="Slide Number Placeholder 5"/>
          <p:cNvSpPr>
            <a:spLocks noGrp="1"/>
          </p:cNvSpPr>
          <p:nvPr>
            <p:ph type="sldNum" sz="quarter" idx="12"/>
          </p:nvPr>
        </p:nvSpPr>
        <p:spPr/>
        <p:txBody>
          <a:bodyPr/>
          <a:lstStyle/>
          <a:p>
            <a:fld id="{228E98DC-6528-C542-A5C2-F868F2CC0514}" type="slidenum">
              <a:rPr lang="en-US" smtClean="0"/>
              <a:t>‹#›</a:t>
            </a:fld>
            <a:endParaRPr lang="en-US"/>
          </a:p>
        </p:txBody>
      </p:sp>
    </p:spTree>
    <p:extLst>
      <p:ext uri="{BB962C8B-B14F-4D97-AF65-F5344CB8AC3E}">
        <p14:creationId xmlns:p14="http://schemas.microsoft.com/office/powerpoint/2010/main" val="770122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8" name="Footer Placeholder 1"/>
          <p:cNvSpPr txBox="1">
            <a:spLocks/>
          </p:cNvSpPr>
          <p:nvPr userDrawn="1"/>
        </p:nvSpPr>
        <p:spPr>
          <a:xfrm>
            <a:off x="8331201" y="6467477"/>
            <a:ext cx="3407508" cy="365125"/>
          </a:xfrm>
          <a:prstGeom prst="rect">
            <a:avLst/>
          </a:prstGeom>
          <a:noFill/>
          <a:ln w="25400" cap="flat" cmpd="sng" algn="ctr">
            <a:solidFill>
              <a:srgbClr val="022237"/>
            </a:solidFill>
            <a:prstDash val="solid"/>
          </a:ln>
        </p:spPr>
        <p:style>
          <a:lnRef idx="2">
            <a:schemeClr val="accent3"/>
          </a:lnRef>
          <a:fillRef idx="1">
            <a:schemeClr val="lt1"/>
          </a:fillRef>
          <a:effectRef idx="0">
            <a:schemeClr val="accent3"/>
          </a:effectRef>
          <a:fontRef idx="none"/>
        </p:style>
        <p:txBody>
          <a:bodyPr vert="horz" lIns="91440" tIns="45720" rIns="91440" bIns="45720" rtlCol="0" anchor="ctr"/>
          <a:lstStyle>
            <a:defPPr>
              <a:defRPr lang="en-GB"/>
            </a:defPPr>
            <a:lvl1pPr algn="l" rtl="0" fontAlgn="base">
              <a:spcBef>
                <a:spcPct val="0"/>
              </a:spcBef>
              <a:spcAft>
                <a:spcPct val="0"/>
              </a:spcAft>
              <a:defRPr sz="1200" kern="1200">
                <a:solidFill>
                  <a:schemeClr val="tx1">
                    <a:tint val="75000"/>
                  </a:schemeClr>
                </a:solidFill>
                <a:latin typeface="Arial" charset="0"/>
                <a:ea typeface="+mn-ea"/>
                <a:cs typeface="Arial" charset="0"/>
              </a:defRPr>
            </a:lvl1pPr>
            <a:lvl2pPr marL="457200" algn="l" rtl="0" fontAlgn="base">
              <a:spcBef>
                <a:spcPct val="0"/>
              </a:spcBef>
              <a:spcAft>
                <a:spcPct val="0"/>
              </a:spcAft>
              <a:defRPr sz="1400" kern="1200">
                <a:solidFill>
                  <a:schemeClr val="tx1"/>
                </a:solidFill>
                <a:latin typeface="Arial" charset="0"/>
                <a:ea typeface="+mn-ea"/>
                <a:cs typeface="Arial" charset="0"/>
              </a:defRPr>
            </a:lvl2pPr>
            <a:lvl3pPr marL="914400" algn="l" rtl="0" fontAlgn="base">
              <a:spcBef>
                <a:spcPct val="0"/>
              </a:spcBef>
              <a:spcAft>
                <a:spcPct val="0"/>
              </a:spcAft>
              <a:defRPr sz="1400" kern="1200">
                <a:solidFill>
                  <a:schemeClr val="tx1"/>
                </a:solidFill>
                <a:latin typeface="Arial" charset="0"/>
                <a:ea typeface="+mn-ea"/>
                <a:cs typeface="Arial" charset="0"/>
              </a:defRPr>
            </a:lvl3pPr>
            <a:lvl4pPr marL="1371600" algn="l" rtl="0" fontAlgn="base">
              <a:spcBef>
                <a:spcPct val="0"/>
              </a:spcBef>
              <a:spcAft>
                <a:spcPct val="0"/>
              </a:spcAft>
              <a:defRPr sz="1400" kern="1200">
                <a:solidFill>
                  <a:schemeClr val="tx1"/>
                </a:solidFill>
                <a:latin typeface="Arial" charset="0"/>
                <a:ea typeface="+mn-ea"/>
                <a:cs typeface="Arial" charset="0"/>
              </a:defRPr>
            </a:lvl4pPr>
            <a:lvl5pPr marL="1828800" algn="l" rtl="0" fontAlgn="base">
              <a:spcBef>
                <a:spcPct val="0"/>
              </a:spcBef>
              <a:spcAft>
                <a:spcPct val="0"/>
              </a:spcAft>
              <a:defRPr sz="1400" kern="1200">
                <a:solidFill>
                  <a:schemeClr val="tx1"/>
                </a:solidFill>
                <a:latin typeface="Arial" charset="0"/>
                <a:ea typeface="+mn-ea"/>
                <a:cs typeface="Arial" charset="0"/>
              </a:defRPr>
            </a:lvl5pPr>
            <a:lvl6pPr marL="2286000" algn="l" defTabSz="914400" rtl="0" eaLnBrk="1" latinLnBrk="0" hangingPunct="1">
              <a:defRPr sz="1400" kern="1200">
                <a:solidFill>
                  <a:schemeClr val="tx1"/>
                </a:solidFill>
                <a:latin typeface="Arial" charset="0"/>
                <a:ea typeface="+mn-ea"/>
                <a:cs typeface="Arial" charset="0"/>
              </a:defRPr>
            </a:lvl6pPr>
            <a:lvl7pPr marL="2743200" algn="l" defTabSz="914400" rtl="0" eaLnBrk="1" latinLnBrk="0" hangingPunct="1">
              <a:defRPr sz="1400" kern="1200">
                <a:solidFill>
                  <a:schemeClr val="tx1"/>
                </a:solidFill>
                <a:latin typeface="Arial" charset="0"/>
                <a:ea typeface="+mn-ea"/>
                <a:cs typeface="Arial" charset="0"/>
              </a:defRPr>
            </a:lvl7pPr>
            <a:lvl8pPr marL="3200400" algn="l" defTabSz="914400" rtl="0" eaLnBrk="1" latinLnBrk="0" hangingPunct="1">
              <a:defRPr sz="1400" kern="1200">
                <a:solidFill>
                  <a:schemeClr val="tx1"/>
                </a:solidFill>
                <a:latin typeface="Arial" charset="0"/>
                <a:ea typeface="+mn-ea"/>
                <a:cs typeface="Arial" charset="0"/>
              </a:defRPr>
            </a:lvl8pPr>
            <a:lvl9pPr marL="3657600" algn="l" defTabSz="914400" rtl="0" eaLnBrk="1" latinLnBrk="0" hangingPunct="1">
              <a:defRPr sz="1400" kern="1200">
                <a:solidFill>
                  <a:schemeClr val="tx1"/>
                </a:solidFill>
                <a:latin typeface="Arial" charset="0"/>
                <a:ea typeface="+mn-ea"/>
                <a:cs typeface="Arial" charset="0"/>
              </a:defRPr>
            </a:lvl9pPr>
          </a:lstStyle>
          <a:p>
            <a:pPr algn="r"/>
            <a:r>
              <a:rPr lang="en-US" dirty="0">
                <a:solidFill>
                  <a:srgbClr val="FFFFFF"/>
                </a:solidFill>
              </a:rPr>
              <a:t>Week</a:t>
            </a:r>
            <a:r>
              <a:rPr lang="en-US" baseline="0" dirty="0">
                <a:solidFill>
                  <a:srgbClr val="FFFFFF"/>
                </a:solidFill>
              </a:rPr>
              <a:t> 7 – Slide </a:t>
            </a:r>
            <a:fld id="{84820EDF-DB54-184E-BB47-580AF705AC07}" type="slidenum">
              <a:rPr lang="en-US" baseline="0" smtClean="0">
                <a:solidFill>
                  <a:srgbClr val="FFFFFF"/>
                </a:solidFill>
              </a:rPr>
              <a:pPr algn="r"/>
              <a:t>‹#›</a:t>
            </a:fld>
            <a:endParaRPr lang="en-US" dirty="0">
              <a:solidFill>
                <a:srgbClr val="FFFFFF"/>
              </a:solidFill>
            </a:endParaRPr>
          </a:p>
        </p:txBody>
      </p:sp>
      <p:sp>
        <p:nvSpPr>
          <p:cNvPr id="10" name="Title Placeholder 2"/>
          <p:cNvSpPr>
            <a:spLocks noGrp="1"/>
          </p:cNvSpPr>
          <p:nvPr>
            <p:ph type="title"/>
          </p:nvPr>
        </p:nvSpPr>
        <p:spPr>
          <a:xfrm>
            <a:off x="578339" y="147638"/>
            <a:ext cx="11051580" cy="1008062"/>
          </a:xfrm>
          <a:prstGeom prst="rect">
            <a:avLst/>
          </a:prstGeom>
        </p:spPr>
        <p:txBody>
          <a:bodyPr vert="horz" lIns="91440" tIns="45720" rIns="91440" bIns="45720" rtlCol="0" anchor="ctr">
            <a:normAutofit/>
          </a:bodyPr>
          <a:lstStyle>
            <a:lvl1pPr>
              <a:defRPr sz="3400"/>
            </a:lvl1pPr>
          </a:lstStyle>
          <a:p>
            <a:r>
              <a:rPr lang="en-US" dirty="0"/>
              <a:t>Click to edit Master title style</a:t>
            </a:r>
          </a:p>
        </p:txBody>
      </p:sp>
      <p:sp>
        <p:nvSpPr>
          <p:cNvPr id="16" name="Text Placeholder 15"/>
          <p:cNvSpPr>
            <a:spLocks noGrp="1"/>
          </p:cNvSpPr>
          <p:nvPr>
            <p:ph type="body" sz="quarter" idx="10"/>
          </p:nvPr>
        </p:nvSpPr>
        <p:spPr>
          <a:xfrm>
            <a:off x="890954" y="1524000"/>
            <a:ext cx="10550769" cy="4826000"/>
          </a:xfrm>
          <a:prstGeom prst="rect">
            <a:avLst/>
          </a:prstGeom>
        </p:spPr>
        <p:txBody>
          <a:bodyPr vert="horz"/>
          <a:lstStyle>
            <a:lvl1pPr marL="274320" indent="-274320">
              <a:spcBef>
                <a:spcPts val="1680"/>
              </a:spcBef>
              <a:defRPr sz="3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1"/>
          <p:cNvSpPr txBox="1">
            <a:spLocks/>
          </p:cNvSpPr>
          <p:nvPr userDrawn="1"/>
        </p:nvSpPr>
        <p:spPr>
          <a:xfrm>
            <a:off x="515816" y="6467477"/>
            <a:ext cx="4126523" cy="365125"/>
          </a:xfrm>
          <a:prstGeom prst="rect">
            <a:avLst/>
          </a:prstGeom>
          <a:noFill/>
          <a:ln w="25400" cap="flat" cmpd="sng" algn="ctr">
            <a:solidFill>
              <a:srgbClr val="022237"/>
            </a:solidFill>
            <a:prstDash val="solid"/>
          </a:ln>
        </p:spPr>
        <p:style>
          <a:lnRef idx="2">
            <a:schemeClr val="accent3"/>
          </a:lnRef>
          <a:fillRef idx="1">
            <a:schemeClr val="lt1"/>
          </a:fillRef>
          <a:effectRef idx="0">
            <a:schemeClr val="accent3"/>
          </a:effectRef>
          <a:fontRef idx="none"/>
        </p:style>
        <p:txBody>
          <a:bodyPr vert="horz" lIns="91440" tIns="45720" rIns="91440" bIns="45720" rtlCol="0" anchor="ctr"/>
          <a:lstStyle>
            <a:defPPr>
              <a:defRPr lang="en-GB"/>
            </a:defPPr>
            <a:lvl1pPr algn="l" rtl="0" fontAlgn="base">
              <a:spcBef>
                <a:spcPct val="0"/>
              </a:spcBef>
              <a:spcAft>
                <a:spcPct val="0"/>
              </a:spcAft>
              <a:defRPr sz="1200" kern="1200">
                <a:solidFill>
                  <a:schemeClr val="tx1">
                    <a:tint val="75000"/>
                  </a:schemeClr>
                </a:solidFill>
                <a:latin typeface="Arial" charset="0"/>
                <a:ea typeface="+mn-ea"/>
                <a:cs typeface="Arial" charset="0"/>
              </a:defRPr>
            </a:lvl1pPr>
            <a:lvl2pPr marL="457200" algn="l" rtl="0" fontAlgn="base">
              <a:spcBef>
                <a:spcPct val="0"/>
              </a:spcBef>
              <a:spcAft>
                <a:spcPct val="0"/>
              </a:spcAft>
              <a:defRPr sz="1400" kern="1200">
                <a:solidFill>
                  <a:schemeClr val="tx1"/>
                </a:solidFill>
                <a:latin typeface="Arial" charset="0"/>
                <a:ea typeface="+mn-ea"/>
                <a:cs typeface="Arial" charset="0"/>
              </a:defRPr>
            </a:lvl2pPr>
            <a:lvl3pPr marL="914400" algn="l" rtl="0" fontAlgn="base">
              <a:spcBef>
                <a:spcPct val="0"/>
              </a:spcBef>
              <a:spcAft>
                <a:spcPct val="0"/>
              </a:spcAft>
              <a:defRPr sz="1400" kern="1200">
                <a:solidFill>
                  <a:schemeClr val="tx1"/>
                </a:solidFill>
                <a:latin typeface="Arial" charset="0"/>
                <a:ea typeface="+mn-ea"/>
                <a:cs typeface="Arial" charset="0"/>
              </a:defRPr>
            </a:lvl3pPr>
            <a:lvl4pPr marL="1371600" algn="l" rtl="0" fontAlgn="base">
              <a:spcBef>
                <a:spcPct val="0"/>
              </a:spcBef>
              <a:spcAft>
                <a:spcPct val="0"/>
              </a:spcAft>
              <a:defRPr sz="1400" kern="1200">
                <a:solidFill>
                  <a:schemeClr val="tx1"/>
                </a:solidFill>
                <a:latin typeface="Arial" charset="0"/>
                <a:ea typeface="+mn-ea"/>
                <a:cs typeface="Arial" charset="0"/>
              </a:defRPr>
            </a:lvl4pPr>
            <a:lvl5pPr marL="1828800" algn="l" rtl="0" fontAlgn="base">
              <a:spcBef>
                <a:spcPct val="0"/>
              </a:spcBef>
              <a:spcAft>
                <a:spcPct val="0"/>
              </a:spcAft>
              <a:defRPr sz="1400" kern="1200">
                <a:solidFill>
                  <a:schemeClr val="tx1"/>
                </a:solidFill>
                <a:latin typeface="Arial" charset="0"/>
                <a:ea typeface="+mn-ea"/>
                <a:cs typeface="Arial" charset="0"/>
              </a:defRPr>
            </a:lvl5pPr>
            <a:lvl6pPr marL="2286000" algn="l" defTabSz="914400" rtl="0" eaLnBrk="1" latinLnBrk="0" hangingPunct="1">
              <a:defRPr sz="1400" kern="1200">
                <a:solidFill>
                  <a:schemeClr val="tx1"/>
                </a:solidFill>
                <a:latin typeface="Arial" charset="0"/>
                <a:ea typeface="+mn-ea"/>
                <a:cs typeface="Arial" charset="0"/>
              </a:defRPr>
            </a:lvl6pPr>
            <a:lvl7pPr marL="2743200" algn="l" defTabSz="914400" rtl="0" eaLnBrk="1" latinLnBrk="0" hangingPunct="1">
              <a:defRPr sz="1400" kern="1200">
                <a:solidFill>
                  <a:schemeClr val="tx1"/>
                </a:solidFill>
                <a:latin typeface="Arial" charset="0"/>
                <a:ea typeface="+mn-ea"/>
                <a:cs typeface="Arial" charset="0"/>
              </a:defRPr>
            </a:lvl7pPr>
            <a:lvl8pPr marL="3200400" algn="l" defTabSz="914400" rtl="0" eaLnBrk="1" latinLnBrk="0" hangingPunct="1">
              <a:defRPr sz="1400" kern="1200">
                <a:solidFill>
                  <a:schemeClr val="tx1"/>
                </a:solidFill>
                <a:latin typeface="Arial" charset="0"/>
                <a:ea typeface="+mn-ea"/>
                <a:cs typeface="Arial" charset="0"/>
              </a:defRPr>
            </a:lvl8pPr>
            <a:lvl9pPr marL="3657600" algn="l" defTabSz="914400" rtl="0" eaLnBrk="1" latinLnBrk="0" hangingPunct="1">
              <a:defRPr sz="1400" kern="1200">
                <a:solidFill>
                  <a:schemeClr val="tx1"/>
                </a:solidFill>
                <a:latin typeface="Arial" charset="0"/>
                <a:ea typeface="+mn-ea"/>
                <a:cs typeface="Arial" charset="0"/>
              </a:defRPr>
            </a:lvl9pPr>
          </a:lstStyle>
          <a:p>
            <a:pPr algn="l"/>
            <a:r>
              <a:rPr lang="en-US" dirty="0">
                <a:solidFill>
                  <a:srgbClr val="FFFFFF"/>
                </a:solidFill>
              </a:rPr>
              <a:t>Education in Practice 2017-2018</a:t>
            </a:r>
          </a:p>
        </p:txBody>
      </p:sp>
    </p:spTree>
    <p:extLst>
      <p:ext uri="{BB962C8B-B14F-4D97-AF65-F5344CB8AC3E}">
        <p14:creationId xmlns:p14="http://schemas.microsoft.com/office/powerpoint/2010/main" val="1820489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274" y="365125"/>
            <a:ext cx="6911926" cy="1325563"/>
          </a:xfrm>
        </p:spPr>
        <p:txBody>
          <a:bodyPr>
            <a:normAutofit/>
          </a:bodyPr>
          <a:lstStyle>
            <a:lvl1pPr>
              <a:defRPr sz="3600" b="1"/>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304800" y="6381751"/>
            <a:ext cx="3924300" cy="365125"/>
          </a:xfrm>
        </p:spPr>
        <p:txBody>
          <a:bodyPr/>
          <a:lstStyle/>
          <a:p>
            <a:r>
              <a:rPr lang="en-US" dirty="0"/>
              <a:t>Individual Differences – Assessment - Slide </a:t>
            </a:r>
            <a:fld id="{228E98DC-6528-C542-A5C2-F868F2CC0514}" type="slidenum">
              <a:rPr lang="en-US" smtClean="0"/>
              <a:pPr/>
              <a:t>‹#›</a:t>
            </a:fld>
            <a:endParaRPr lang="en-US" dirty="0"/>
          </a:p>
        </p:txBody>
      </p:sp>
    </p:spTree>
    <p:extLst>
      <p:ext uri="{BB962C8B-B14F-4D97-AF65-F5344CB8AC3E}">
        <p14:creationId xmlns:p14="http://schemas.microsoft.com/office/powerpoint/2010/main" val="43508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Individual Differences</a:t>
            </a:r>
          </a:p>
        </p:txBody>
      </p:sp>
      <p:sp>
        <p:nvSpPr>
          <p:cNvPr id="6" name="Slide Number Placeholder 5"/>
          <p:cNvSpPr>
            <a:spLocks noGrp="1"/>
          </p:cNvSpPr>
          <p:nvPr>
            <p:ph type="sldNum" sz="quarter" idx="12"/>
          </p:nvPr>
        </p:nvSpPr>
        <p:spPr/>
        <p:txBody>
          <a:bodyPr/>
          <a:lstStyle/>
          <a:p>
            <a:fld id="{228E98DC-6528-C542-A5C2-F868F2CC0514}" type="slidenum">
              <a:rPr lang="en-US" smtClean="0"/>
              <a:t>‹#›</a:t>
            </a:fld>
            <a:endParaRPr lang="en-US"/>
          </a:p>
        </p:txBody>
      </p:sp>
    </p:spTree>
    <p:extLst>
      <p:ext uri="{BB962C8B-B14F-4D97-AF65-F5344CB8AC3E}">
        <p14:creationId xmlns:p14="http://schemas.microsoft.com/office/powerpoint/2010/main" val="298819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Individual Differences</a:t>
            </a:r>
          </a:p>
        </p:txBody>
      </p:sp>
      <p:sp>
        <p:nvSpPr>
          <p:cNvPr id="7" name="Slide Number Placeholder 6"/>
          <p:cNvSpPr>
            <a:spLocks noGrp="1"/>
          </p:cNvSpPr>
          <p:nvPr>
            <p:ph type="sldNum" sz="quarter" idx="12"/>
          </p:nvPr>
        </p:nvSpPr>
        <p:spPr/>
        <p:txBody>
          <a:bodyPr/>
          <a:lstStyle/>
          <a:p>
            <a:fld id="{228E98DC-6528-C542-A5C2-F868F2CC0514}" type="slidenum">
              <a:rPr lang="en-US" smtClean="0"/>
              <a:t>‹#›</a:t>
            </a:fld>
            <a:endParaRPr lang="en-US"/>
          </a:p>
        </p:txBody>
      </p:sp>
    </p:spTree>
    <p:extLst>
      <p:ext uri="{BB962C8B-B14F-4D97-AF65-F5344CB8AC3E}">
        <p14:creationId xmlns:p14="http://schemas.microsoft.com/office/powerpoint/2010/main" val="1435813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r>
              <a:rPr lang="en-US"/>
              <a:t>Individual Differences</a:t>
            </a:r>
          </a:p>
        </p:txBody>
      </p:sp>
      <p:sp>
        <p:nvSpPr>
          <p:cNvPr id="9" name="Slide Number Placeholder 8"/>
          <p:cNvSpPr>
            <a:spLocks noGrp="1"/>
          </p:cNvSpPr>
          <p:nvPr>
            <p:ph type="sldNum" sz="quarter" idx="12"/>
          </p:nvPr>
        </p:nvSpPr>
        <p:spPr/>
        <p:txBody>
          <a:bodyPr/>
          <a:lstStyle/>
          <a:p>
            <a:fld id="{228E98DC-6528-C542-A5C2-F868F2CC0514}" type="slidenum">
              <a:rPr lang="en-US" smtClean="0"/>
              <a:t>‹#›</a:t>
            </a:fld>
            <a:endParaRPr lang="en-US"/>
          </a:p>
        </p:txBody>
      </p:sp>
    </p:spTree>
    <p:extLst>
      <p:ext uri="{BB962C8B-B14F-4D97-AF65-F5344CB8AC3E}">
        <p14:creationId xmlns:p14="http://schemas.microsoft.com/office/powerpoint/2010/main" val="44207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r>
              <a:rPr lang="en-US"/>
              <a:t>Individual Differences</a:t>
            </a:r>
          </a:p>
        </p:txBody>
      </p:sp>
      <p:sp>
        <p:nvSpPr>
          <p:cNvPr id="5" name="Slide Number Placeholder 4"/>
          <p:cNvSpPr>
            <a:spLocks noGrp="1"/>
          </p:cNvSpPr>
          <p:nvPr>
            <p:ph type="sldNum" sz="quarter" idx="12"/>
          </p:nvPr>
        </p:nvSpPr>
        <p:spPr/>
        <p:txBody>
          <a:bodyPr/>
          <a:lstStyle/>
          <a:p>
            <a:fld id="{228E98DC-6528-C542-A5C2-F868F2CC0514}" type="slidenum">
              <a:rPr lang="en-US" smtClean="0"/>
              <a:t>‹#›</a:t>
            </a:fld>
            <a:endParaRPr lang="en-US"/>
          </a:p>
        </p:txBody>
      </p:sp>
    </p:spTree>
    <p:extLst>
      <p:ext uri="{BB962C8B-B14F-4D97-AF65-F5344CB8AC3E}">
        <p14:creationId xmlns:p14="http://schemas.microsoft.com/office/powerpoint/2010/main" val="1765917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US"/>
              <a:t>Individual Differences</a:t>
            </a:r>
          </a:p>
        </p:txBody>
      </p:sp>
      <p:sp>
        <p:nvSpPr>
          <p:cNvPr id="4" name="Slide Number Placeholder 3"/>
          <p:cNvSpPr>
            <a:spLocks noGrp="1"/>
          </p:cNvSpPr>
          <p:nvPr>
            <p:ph type="sldNum" sz="quarter" idx="12"/>
          </p:nvPr>
        </p:nvSpPr>
        <p:spPr/>
        <p:txBody>
          <a:bodyPr/>
          <a:lstStyle/>
          <a:p>
            <a:fld id="{228E98DC-6528-C542-A5C2-F868F2CC0514}" type="slidenum">
              <a:rPr lang="en-US" smtClean="0"/>
              <a:t>‹#›</a:t>
            </a:fld>
            <a:endParaRPr lang="en-US"/>
          </a:p>
        </p:txBody>
      </p:sp>
    </p:spTree>
    <p:extLst>
      <p:ext uri="{BB962C8B-B14F-4D97-AF65-F5344CB8AC3E}">
        <p14:creationId xmlns:p14="http://schemas.microsoft.com/office/powerpoint/2010/main" val="1543925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Individual Differences</a:t>
            </a:r>
          </a:p>
        </p:txBody>
      </p:sp>
      <p:sp>
        <p:nvSpPr>
          <p:cNvPr id="7" name="Slide Number Placeholder 6"/>
          <p:cNvSpPr>
            <a:spLocks noGrp="1"/>
          </p:cNvSpPr>
          <p:nvPr>
            <p:ph type="sldNum" sz="quarter" idx="12"/>
          </p:nvPr>
        </p:nvSpPr>
        <p:spPr/>
        <p:txBody>
          <a:bodyPr/>
          <a:lstStyle/>
          <a:p>
            <a:fld id="{228E98DC-6528-C542-A5C2-F868F2CC0514}" type="slidenum">
              <a:rPr lang="en-US" smtClean="0"/>
              <a:t>‹#›</a:t>
            </a:fld>
            <a:endParaRPr lang="en-US"/>
          </a:p>
        </p:txBody>
      </p:sp>
    </p:spTree>
    <p:extLst>
      <p:ext uri="{BB962C8B-B14F-4D97-AF65-F5344CB8AC3E}">
        <p14:creationId xmlns:p14="http://schemas.microsoft.com/office/powerpoint/2010/main" val="703206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Individual Differences</a:t>
            </a:r>
          </a:p>
        </p:txBody>
      </p:sp>
      <p:sp>
        <p:nvSpPr>
          <p:cNvPr id="7" name="Slide Number Placeholder 6"/>
          <p:cNvSpPr>
            <a:spLocks noGrp="1"/>
          </p:cNvSpPr>
          <p:nvPr>
            <p:ph type="sldNum" sz="quarter" idx="12"/>
          </p:nvPr>
        </p:nvSpPr>
        <p:spPr/>
        <p:txBody>
          <a:bodyPr/>
          <a:lstStyle/>
          <a:p>
            <a:fld id="{228E98DC-6528-C542-A5C2-F868F2CC0514}" type="slidenum">
              <a:rPr lang="en-US" smtClean="0"/>
              <a:t>‹#›</a:t>
            </a:fld>
            <a:endParaRPr lang="en-US"/>
          </a:p>
        </p:txBody>
      </p:sp>
    </p:spTree>
    <p:extLst>
      <p:ext uri="{BB962C8B-B14F-4D97-AF65-F5344CB8AC3E}">
        <p14:creationId xmlns:p14="http://schemas.microsoft.com/office/powerpoint/2010/main" val="1196951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12"/>
          <p:cNvSpPr>
            <a:spLocks noChangeArrowheads="1"/>
          </p:cNvSpPr>
          <p:nvPr userDrawn="1"/>
        </p:nvSpPr>
        <p:spPr bwMode="auto">
          <a:xfrm>
            <a:off x="-1902" y="6273800"/>
            <a:ext cx="12204001" cy="600961"/>
          </a:xfrm>
          <a:prstGeom prst="rect">
            <a:avLst/>
          </a:prstGeom>
          <a:solidFill>
            <a:srgbClr val="03274C"/>
          </a:solidFill>
          <a:ln w="9525">
            <a:noFill/>
            <a:miter lim="800000"/>
            <a:headEnd/>
            <a:tailEnd/>
          </a:ln>
          <a:effectLst/>
        </p:spPr>
        <p:txBody>
          <a:bodyPr wrap="none" anchor="ctr"/>
          <a:lstStyle/>
          <a:p>
            <a:pPr>
              <a:defRPr/>
            </a:pPr>
            <a:endParaRPr lang="en-US">
              <a:latin typeface="Arial" pitchFamily="-106" charset="0"/>
              <a:ea typeface="Arial" pitchFamily="-106" charset="0"/>
              <a:cs typeface="Arial" pitchFamily="-106" charset="0"/>
            </a:endParaRPr>
          </a:p>
        </p:txBody>
      </p:sp>
      <p:sp>
        <p:nvSpPr>
          <p:cNvPr id="2" name="Title Placeholder 1"/>
          <p:cNvSpPr>
            <a:spLocks noGrp="1"/>
          </p:cNvSpPr>
          <p:nvPr>
            <p:ph type="title"/>
          </p:nvPr>
        </p:nvSpPr>
        <p:spPr>
          <a:xfrm>
            <a:off x="2689274" y="365125"/>
            <a:ext cx="8664526"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FFFFFF"/>
                </a:solidFill>
                <a:latin typeface="Arial"/>
                <a:cs typeface="Arial"/>
              </a:defRPr>
            </a:lvl1pPr>
          </a:lstStyle>
          <a:p>
            <a:r>
              <a:rPr lang="en-US" dirty="0"/>
              <a:t>Individual Differences</a:t>
            </a:r>
          </a:p>
        </p:txBody>
      </p:sp>
      <p:sp>
        <p:nvSpPr>
          <p:cNvPr id="6" name="Slide Number Placeholder 5"/>
          <p:cNvSpPr>
            <a:spLocks noGrp="1"/>
          </p:cNvSpPr>
          <p:nvPr>
            <p:ph type="sldNum" sz="quarter" idx="4"/>
          </p:nvPr>
        </p:nvSpPr>
        <p:spPr>
          <a:xfrm>
            <a:off x="838200" y="6354233"/>
            <a:ext cx="2743200" cy="365125"/>
          </a:xfrm>
          <a:prstGeom prst="rect">
            <a:avLst/>
          </a:prstGeom>
        </p:spPr>
        <p:txBody>
          <a:bodyPr vert="horz" lIns="91440" tIns="45720" rIns="91440" bIns="45720" rtlCol="0" anchor="ctr"/>
          <a:lstStyle>
            <a:lvl1pPr algn="l">
              <a:defRPr sz="1200">
                <a:solidFill>
                  <a:schemeClr val="bg1"/>
                </a:solidFill>
                <a:latin typeface="Arial"/>
                <a:cs typeface="Arial"/>
              </a:defRPr>
            </a:lvl1pPr>
          </a:lstStyle>
          <a:p>
            <a:fld id="{228E98DC-6528-C542-A5C2-F868F2CC0514}" type="slidenum">
              <a:rPr lang="en-US" smtClean="0"/>
              <a:pPr/>
              <a:t>‹#›</a:t>
            </a:fld>
            <a:endParaRPr lang="en-US" dirty="0"/>
          </a:p>
        </p:txBody>
      </p:sp>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2192000" cy="1439333"/>
          </a:xfrm>
          <a:prstGeom prst="rect">
            <a:avLst/>
          </a:prstGeom>
        </p:spPr>
      </p:pic>
    </p:spTree>
    <p:extLst>
      <p:ext uri="{BB962C8B-B14F-4D97-AF65-F5344CB8AC3E}">
        <p14:creationId xmlns:p14="http://schemas.microsoft.com/office/powerpoint/2010/main" val="783997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hdr="0" dt="0"/>
  <p:txStyles>
    <p:titleStyle>
      <a:lvl1pPr algn="l" defTabSz="914400" rtl="0" eaLnBrk="1" latinLnBrk="0" hangingPunct="1">
        <a:lnSpc>
          <a:spcPct val="90000"/>
        </a:lnSpc>
        <a:spcBef>
          <a:spcPct val="0"/>
        </a:spcBef>
        <a:buNone/>
        <a:defRPr sz="3800" kern="1200">
          <a:solidFill>
            <a:schemeClr val="tx1"/>
          </a:solidFill>
          <a:latin typeface="Arial"/>
          <a:ea typeface="+mj-ea"/>
          <a:cs typeface="Arial"/>
        </a:defRPr>
      </a:lvl1pPr>
    </p:titleStyle>
    <p:bodyStyle>
      <a:lvl1pPr marL="228600" indent="-228600" algn="l" defTabSz="914400" rtl="0" eaLnBrk="1" latinLnBrk="0" hangingPunct="1">
        <a:lnSpc>
          <a:spcPct val="100000"/>
        </a:lnSpc>
        <a:spcBef>
          <a:spcPts val="1000"/>
        </a:spcBef>
        <a:spcAft>
          <a:spcPts val="600"/>
        </a:spcAft>
        <a:buFont typeface="Arial"/>
        <a:buChar char="•"/>
        <a:defRPr sz="2800" kern="1200">
          <a:solidFill>
            <a:schemeClr val="tx1"/>
          </a:solidFill>
          <a:latin typeface="Arial"/>
          <a:ea typeface="+mn-ea"/>
          <a:cs typeface="Arial"/>
        </a:defRPr>
      </a:lvl1pPr>
      <a:lvl2pPr marL="685800" indent="-228600" algn="l" defTabSz="914400" rtl="0" eaLnBrk="1" latinLnBrk="0" hangingPunct="1">
        <a:lnSpc>
          <a:spcPct val="100000"/>
        </a:lnSpc>
        <a:spcBef>
          <a:spcPts val="500"/>
        </a:spcBef>
        <a:spcAft>
          <a:spcPts val="600"/>
        </a:spcAft>
        <a:buFont typeface="Arial"/>
        <a:buChar char="•"/>
        <a:defRPr sz="2400" kern="1200">
          <a:solidFill>
            <a:schemeClr val="tx1"/>
          </a:solidFill>
          <a:latin typeface="Arial"/>
          <a:ea typeface="+mn-ea"/>
          <a:cs typeface="Arial"/>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Arial"/>
          <a:ea typeface="+mn-ea"/>
          <a:cs typeface="Arial"/>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Arial"/>
          <a:ea typeface="+mn-ea"/>
          <a:cs typeface="Arial"/>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Arial"/>
          <a:ea typeface="+mn-ea"/>
          <a:cs typeface="Arial"/>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0B4D6-33FC-422E-A1EE-0EF113F24231}"/>
              </a:ext>
            </a:extLst>
          </p:cNvPr>
          <p:cNvSpPr>
            <a:spLocks noGrp="1"/>
          </p:cNvSpPr>
          <p:nvPr>
            <p:ph type="title"/>
          </p:nvPr>
        </p:nvSpPr>
        <p:spPr>
          <a:xfrm>
            <a:off x="2689274" y="365125"/>
            <a:ext cx="8193374" cy="1325563"/>
          </a:xfrm>
        </p:spPr>
        <p:txBody>
          <a:bodyPr/>
          <a:lstStyle/>
          <a:p>
            <a:r>
              <a:rPr lang="en-GB" dirty="0">
                <a:solidFill>
                  <a:srgbClr val="002060"/>
                </a:solidFill>
              </a:rPr>
              <a:t>What knowledge is valuable? </a:t>
            </a:r>
          </a:p>
        </p:txBody>
      </p:sp>
      <p:sp>
        <p:nvSpPr>
          <p:cNvPr id="4" name="Slide Number Placeholder 3">
            <a:extLst>
              <a:ext uri="{FF2B5EF4-FFF2-40B4-BE49-F238E27FC236}">
                <a16:creationId xmlns:a16="http://schemas.microsoft.com/office/drawing/2014/main" id="{23D3D70D-C8FA-428B-B3D3-124FFB5F7374}"/>
              </a:ext>
            </a:extLst>
          </p:cNvPr>
          <p:cNvSpPr>
            <a:spLocks noGrp="1"/>
          </p:cNvSpPr>
          <p:nvPr>
            <p:ph type="sldNum" sz="quarter" idx="12"/>
          </p:nvPr>
        </p:nvSpPr>
        <p:spPr/>
        <p:txBody>
          <a:bodyPr/>
          <a:lstStyle/>
          <a:p>
            <a:endParaRPr lang="en-US" dirty="0"/>
          </a:p>
        </p:txBody>
      </p:sp>
      <p:sp>
        <p:nvSpPr>
          <p:cNvPr id="6" name="Content Placeholder 5">
            <a:extLst>
              <a:ext uri="{FF2B5EF4-FFF2-40B4-BE49-F238E27FC236}">
                <a16:creationId xmlns:a16="http://schemas.microsoft.com/office/drawing/2014/main" id="{6B09D89D-2988-4E92-B32C-0EF8C2CDA58F}"/>
              </a:ext>
            </a:extLst>
          </p:cNvPr>
          <p:cNvSpPr>
            <a:spLocks noGrp="1"/>
          </p:cNvSpPr>
          <p:nvPr>
            <p:ph idx="1"/>
          </p:nvPr>
        </p:nvSpPr>
        <p:spPr>
          <a:xfrm>
            <a:off x="838200" y="1825625"/>
            <a:ext cx="6070600" cy="4351338"/>
          </a:xfrm>
        </p:spPr>
        <p:txBody>
          <a:bodyPr>
            <a:normAutofit fontScale="70000" lnSpcReduction="20000"/>
          </a:bodyPr>
          <a:lstStyle/>
          <a:p>
            <a:pPr marL="0" indent="0">
              <a:buNone/>
            </a:pPr>
            <a:r>
              <a:rPr lang="en-GB" dirty="0">
                <a:solidFill>
                  <a:srgbClr val="03274C"/>
                </a:solidFill>
              </a:rPr>
              <a:t>Epistemology: Branch of philosophy concerned with knowledge: “how can we know what can we know?”</a:t>
            </a:r>
          </a:p>
          <a:p>
            <a:endParaRPr lang="en-GB" dirty="0">
              <a:solidFill>
                <a:srgbClr val="03274C"/>
              </a:solidFill>
            </a:endParaRPr>
          </a:p>
          <a:p>
            <a:pPr marL="0" indent="0">
              <a:spcBef>
                <a:spcPct val="50000"/>
              </a:spcBef>
              <a:buNone/>
            </a:pPr>
            <a:r>
              <a:rPr lang="en-GB" i="1" dirty="0">
                <a:solidFill>
                  <a:srgbClr val="03274C"/>
                </a:solidFill>
                <a:latin typeface=" sans-serif"/>
              </a:rPr>
              <a:t>“I often say that when you can measure what you are speaking about, and express it in numbers, you know something about it; but when you cannot measure it, when you cannot express it in numbers, your knowledge is of a meagre and unsatisfactory kind;" (1883) </a:t>
            </a:r>
          </a:p>
          <a:p>
            <a:pPr>
              <a:spcBef>
                <a:spcPct val="50000"/>
              </a:spcBef>
            </a:pPr>
            <a:endParaRPr lang="en-GB" i="1" dirty="0">
              <a:solidFill>
                <a:srgbClr val="03274C"/>
              </a:solidFill>
              <a:latin typeface=" sans-serif"/>
            </a:endParaRPr>
          </a:p>
          <a:p>
            <a:pPr marL="0" indent="0">
              <a:spcBef>
                <a:spcPct val="50000"/>
              </a:spcBef>
              <a:buNone/>
            </a:pPr>
            <a:r>
              <a:rPr lang="en-GB" dirty="0">
                <a:solidFill>
                  <a:srgbClr val="03274C"/>
                </a:solidFill>
              </a:rPr>
              <a:t>Lord Kelvin (Chair of Natural Philosophy at the University of Glasgow)</a:t>
            </a:r>
          </a:p>
          <a:p>
            <a:endParaRPr lang="en-GB" dirty="0"/>
          </a:p>
        </p:txBody>
      </p:sp>
      <p:graphicFrame>
        <p:nvGraphicFramePr>
          <p:cNvPr id="7" name="Object 8">
            <a:extLst>
              <a:ext uri="{FF2B5EF4-FFF2-40B4-BE49-F238E27FC236}">
                <a16:creationId xmlns:a16="http://schemas.microsoft.com/office/drawing/2014/main" id="{E5649304-1C4C-4FFD-B6AB-0DCEE278CEB7}"/>
              </a:ext>
            </a:extLst>
          </p:cNvPr>
          <p:cNvGraphicFramePr>
            <a:graphicFrameLocks noChangeAspect="1"/>
          </p:cNvGraphicFramePr>
          <p:nvPr/>
        </p:nvGraphicFramePr>
        <p:xfrm>
          <a:off x="7452362" y="1825625"/>
          <a:ext cx="2839718" cy="3805222"/>
        </p:xfrm>
        <a:graphic>
          <a:graphicData uri="http://schemas.openxmlformats.org/presentationml/2006/ole">
            <mc:AlternateContent xmlns:mc="http://schemas.openxmlformats.org/markup-compatibility/2006">
              <mc:Choice xmlns:v="urn:schemas-microsoft-com:vml" Requires="v">
                <p:oleObj name="Photo Editor Photo" r:id="rId3" imgW="1905266" imgH="2553056" progId="">
                  <p:embed/>
                </p:oleObj>
              </mc:Choice>
              <mc:Fallback>
                <p:oleObj name="Photo Editor Photo" r:id="rId3" imgW="1905266" imgH="2553056" progId="">
                  <p:embed/>
                  <p:pic>
                    <p:nvPicPr>
                      <p:cNvPr id="7" name="Object 8">
                        <a:extLst>
                          <a:ext uri="{FF2B5EF4-FFF2-40B4-BE49-F238E27FC236}">
                            <a16:creationId xmlns:a16="http://schemas.microsoft.com/office/drawing/2014/main" id="{E5649304-1C4C-4FFD-B6AB-0DCEE278CE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62" y="1825625"/>
                        <a:ext cx="2839718" cy="380522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511752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0B4D6-33FC-422E-A1EE-0EF113F24231}"/>
              </a:ext>
            </a:extLst>
          </p:cNvPr>
          <p:cNvSpPr>
            <a:spLocks noGrp="1"/>
          </p:cNvSpPr>
          <p:nvPr>
            <p:ph type="title"/>
          </p:nvPr>
        </p:nvSpPr>
        <p:spPr>
          <a:xfrm>
            <a:off x="2689274" y="365125"/>
            <a:ext cx="8193374" cy="1325563"/>
          </a:xfrm>
        </p:spPr>
        <p:txBody>
          <a:bodyPr/>
          <a:lstStyle/>
          <a:p>
            <a:r>
              <a:rPr lang="en-GB" dirty="0">
                <a:solidFill>
                  <a:srgbClr val="002060"/>
                </a:solidFill>
              </a:rPr>
              <a:t>Sneaking a ‘</a:t>
            </a:r>
            <a:r>
              <a:rPr lang="en-GB" dirty="0" err="1">
                <a:solidFill>
                  <a:srgbClr val="002060"/>
                </a:solidFill>
              </a:rPr>
              <a:t>keek</a:t>
            </a:r>
            <a:r>
              <a:rPr lang="en-GB" dirty="0">
                <a:solidFill>
                  <a:srgbClr val="002060"/>
                </a:solidFill>
              </a:rPr>
              <a:t>’ behind the curtain (rationale for </a:t>
            </a:r>
            <a:r>
              <a:rPr lang="en-GB" dirty="0" err="1">
                <a:solidFill>
                  <a:srgbClr val="002060"/>
                </a:solidFill>
              </a:rPr>
              <a:t>keeking</a:t>
            </a:r>
            <a:r>
              <a:rPr lang="en-GB" dirty="0">
                <a:solidFill>
                  <a:srgbClr val="002060"/>
                </a:solidFill>
              </a:rPr>
              <a:t>) </a:t>
            </a:r>
          </a:p>
        </p:txBody>
      </p:sp>
      <p:sp>
        <p:nvSpPr>
          <p:cNvPr id="4" name="Slide Number Placeholder 3">
            <a:extLst>
              <a:ext uri="{FF2B5EF4-FFF2-40B4-BE49-F238E27FC236}">
                <a16:creationId xmlns:a16="http://schemas.microsoft.com/office/drawing/2014/main" id="{23D3D70D-C8FA-428B-B3D3-124FFB5F7374}"/>
              </a:ext>
            </a:extLst>
          </p:cNvPr>
          <p:cNvSpPr>
            <a:spLocks noGrp="1"/>
          </p:cNvSpPr>
          <p:nvPr>
            <p:ph type="sldNum" sz="quarter" idx="12"/>
          </p:nvPr>
        </p:nvSpPr>
        <p:spPr/>
        <p:txBody>
          <a:bodyPr/>
          <a:lstStyle/>
          <a:p>
            <a:endParaRPr lang="en-US" dirty="0"/>
          </a:p>
        </p:txBody>
      </p:sp>
      <p:pic>
        <p:nvPicPr>
          <p:cNvPr id="5" name="Content Placeholder 3">
            <a:extLst>
              <a:ext uri="{FF2B5EF4-FFF2-40B4-BE49-F238E27FC236}">
                <a16:creationId xmlns:a16="http://schemas.microsoft.com/office/drawing/2014/main" id="{722AF5F9-0A31-489C-919A-B15D34C57FCB}"/>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134118" y="1690688"/>
            <a:ext cx="4199770" cy="4043992"/>
          </a:xfrm>
          <a:prstGeom prst="rect">
            <a:avLst/>
          </a:prstGeom>
        </p:spPr>
      </p:pic>
    </p:spTree>
    <p:extLst>
      <p:ext uri="{BB962C8B-B14F-4D97-AF65-F5344CB8AC3E}">
        <p14:creationId xmlns:p14="http://schemas.microsoft.com/office/powerpoint/2010/main" val="417426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887CA-1732-495E-8713-E43DAF21F7F4}"/>
              </a:ext>
            </a:extLst>
          </p:cNvPr>
          <p:cNvSpPr>
            <a:spLocks noGrp="1"/>
          </p:cNvSpPr>
          <p:nvPr>
            <p:ph type="title"/>
          </p:nvPr>
        </p:nvSpPr>
        <p:spPr>
          <a:xfrm>
            <a:off x="2478258" y="365125"/>
            <a:ext cx="9873175" cy="1325563"/>
          </a:xfrm>
        </p:spPr>
        <p:txBody>
          <a:bodyPr/>
          <a:lstStyle/>
          <a:p>
            <a:r>
              <a:rPr lang="en-GB" dirty="0">
                <a:solidFill>
                  <a:schemeClr val="tx2">
                    <a:lumMod val="75000"/>
                  </a:schemeClr>
                </a:solidFill>
              </a:rPr>
              <a:t>Research </a:t>
            </a:r>
            <a:r>
              <a:rPr lang="en-GB">
                <a:solidFill>
                  <a:schemeClr val="tx2">
                    <a:lumMod val="75000"/>
                  </a:schemeClr>
                </a:solidFill>
              </a:rPr>
              <a:t>Question help </a:t>
            </a:r>
            <a:r>
              <a:rPr lang="en-GB" dirty="0">
                <a:solidFill>
                  <a:schemeClr val="tx2">
                    <a:lumMod val="75000"/>
                  </a:schemeClr>
                </a:solidFill>
              </a:rPr>
              <a:t>to inform method </a:t>
            </a:r>
          </a:p>
        </p:txBody>
      </p:sp>
      <p:sp>
        <p:nvSpPr>
          <p:cNvPr id="4" name="Slide Number Placeholder 3">
            <a:extLst>
              <a:ext uri="{FF2B5EF4-FFF2-40B4-BE49-F238E27FC236}">
                <a16:creationId xmlns:a16="http://schemas.microsoft.com/office/drawing/2014/main" id="{674327FA-FED6-4FD3-B579-BC5AA74BB3F9}"/>
              </a:ext>
            </a:extLst>
          </p:cNvPr>
          <p:cNvSpPr>
            <a:spLocks noGrp="1"/>
          </p:cNvSpPr>
          <p:nvPr>
            <p:ph type="sldNum" sz="quarter" idx="12"/>
          </p:nvPr>
        </p:nvSpPr>
        <p:spPr/>
        <p:txBody>
          <a:bodyPr/>
          <a:lstStyle/>
          <a:p>
            <a:endParaRPr lang="en-US" dirty="0"/>
          </a:p>
        </p:txBody>
      </p:sp>
      <p:pic>
        <p:nvPicPr>
          <p:cNvPr id="2050" name="Picture 2" descr="Human, Observer, Exhibition, Photomontage, Faces">
            <a:extLst>
              <a:ext uri="{FF2B5EF4-FFF2-40B4-BE49-F238E27FC236}">
                <a16:creationId xmlns:a16="http://schemas.microsoft.com/office/drawing/2014/main" id="{821A32CD-B59B-4CB1-9508-DEFE378B9E6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25266" y="1690688"/>
            <a:ext cx="830474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255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71ACCAC-E00E-4185-8376-31E9C012C3FA}"/>
              </a:ext>
            </a:extLst>
          </p:cNvPr>
          <p:cNvPicPr>
            <a:picLocks noGrp="1" noChangeAspect="1"/>
          </p:cNvPicPr>
          <p:nvPr>
            <p:ph idx="1"/>
          </p:nvPr>
        </p:nvPicPr>
        <p:blipFill>
          <a:blip r:embed="rId3"/>
          <a:stretch>
            <a:fillRect/>
          </a:stretch>
        </p:blipFill>
        <p:spPr>
          <a:xfrm>
            <a:off x="3330054" y="240188"/>
            <a:ext cx="5936775" cy="5936775"/>
          </a:xfrm>
        </p:spPr>
      </p:pic>
      <p:sp>
        <p:nvSpPr>
          <p:cNvPr id="4" name="Slide Number Placeholder 3">
            <a:extLst>
              <a:ext uri="{FF2B5EF4-FFF2-40B4-BE49-F238E27FC236}">
                <a16:creationId xmlns:a16="http://schemas.microsoft.com/office/drawing/2014/main" id="{D96CBBCB-9605-47B8-8549-5121555D8747}"/>
              </a:ext>
            </a:extLst>
          </p:cNvPr>
          <p:cNvSpPr>
            <a:spLocks noGrp="1"/>
          </p:cNvSpPr>
          <p:nvPr>
            <p:ph type="sldNum" sz="quarter" idx="12"/>
          </p:nvPr>
        </p:nvSpPr>
        <p:spPr>
          <a:xfrm>
            <a:off x="304800" y="6381751"/>
            <a:ext cx="3924300" cy="365125"/>
          </a:xfrm>
        </p:spPr>
        <p:txBody>
          <a:bodyPr/>
          <a:lstStyle/>
          <a:p>
            <a:endParaRPr lang="en-US" dirty="0"/>
          </a:p>
        </p:txBody>
      </p:sp>
      <p:sp>
        <p:nvSpPr>
          <p:cNvPr id="9" name="TextBox 8">
            <a:extLst>
              <a:ext uri="{FF2B5EF4-FFF2-40B4-BE49-F238E27FC236}">
                <a16:creationId xmlns:a16="http://schemas.microsoft.com/office/drawing/2014/main" id="{C03DC497-10B4-43B9-8DB3-A6C73576A04C}"/>
              </a:ext>
            </a:extLst>
          </p:cNvPr>
          <p:cNvSpPr txBox="1"/>
          <p:nvPr/>
        </p:nvSpPr>
        <p:spPr>
          <a:xfrm>
            <a:off x="564107" y="5224734"/>
            <a:ext cx="2902424" cy="923330"/>
          </a:xfrm>
          <a:prstGeom prst="rect">
            <a:avLst/>
          </a:prstGeom>
          <a:noFill/>
        </p:spPr>
        <p:txBody>
          <a:bodyPr wrap="square" rtlCol="0">
            <a:spAutoFit/>
          </a:bodyPr>
          <a:lstStyle/>
          <a:p>
            <a:r>
              <a:rPr lang="en-GB" dirty="0" err="1">
                <a:solidFill>
                  <a:srgbClr val="002060"/>
                </a:solidFill>
              </a:rPr>
              <a:t>scienceonapostcard</a:t>
            </a:r>
            <a:endParaRPr lang="en-GB" dirty="0">
              <a:solidFill>
                <a:srgbClr val="002060"/>
              </a:solidFill>
            </a:endParaRPr>
          </a:p>
          <a:p>
            <a:endParaRPr lang="en-GB" dirty="0">
              <a:solidFill>
                <a:srgbClr val="002060"/>
              </a:solidFill>
            </a:endParaRPr>
          </a:p>
          <a:p>
            <a:r>
              <a:rPr lang="en-GB" dirty="0">
                <a:solidFill>
                  <a:srgbClr val="002060"/>
                </a:solidFill>
              </a:rPr>
              <a:t>@</a:t>
            </a:r>
            <a:r>
              <a:rPr lang="en-GB" dirty="0" err="1">
                <a:solidFill>
                  <a:srgbClr val="002060"/>
                </a:solidFill>
              </a:rPr>
              <a:t>etsy</a:t>
            </a:r>
            <a:endParaRPr lang="en-GB" dirty="0">
              <a:solidFill>
                <a:srgbClr val="002060"/>
              </a:solidFill>
            </a:endParaRPr>
          </a:p>
        </p:txBody>
      </p:sp>
      <p:sp>
        <p:nvSpPr>
          <p:cNvPr id="2" name="TextBox 1">
            <a:extLst>
              <a:ext uri="{FF2B5EF4-FFF2-40B4-BE49-F238E27FC236}">
                <a16:creationId xmlns:a16="http://schemas.microsoft.com/office/drawing/2014/main" id="{43170322-C80C-4CFF-A3D6-10BCFD6FB49B}"/>
              </a:ext>
            </a:extLst>
          </p:cNvPr>
          <p:cNvSpPr txBox="1"/>
          <p:nvPr/>
        </p:nvSpPr>
        <p:spPr>
          <a:xfrm>
            <a:off x="2925171" y="455612"/>
            <a:ext cx="7769746" cy="954107"/>
          </a:xfrm>
          <a:prstGeom prst="rect">
            <a:avLst/>
          </a:prstGeom>
          <a:noFill/>
        </p:spPr>
        <p:txBody>
          <a:bodyPr wrap="square" rtlCol="0">
            <a:spAutoFit/>
          </a:bodyPr>
          <a:lstStyle/>
          <a:p>
            <a:r>
              <a:rPr lang="en-GB" sz="2800" dirty="0">
                <a:solidFill>
                  <a:schemeClr val="tx2">
                    <a:lumMod val="75000"/>
                  </a:schemeClr>
                </a:solidFill>
              </a:rPr>
              <a:t>Transparency rather than replicability in qualitative research </a:t>
            </a:r>
          </a:p>
        </p:txBody>
      </p:sp>
    </p:spTree>
    <p:extLst>
      <p:ext uri="{BB962C8B-B14F-4D97-AF65-F5344CB8AC3E}">
        <p14:creationId xmlns:p14="http://schemas.microsoft.com/office/powerpoint/2010/main" val="2445664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291</TotalTime>
  <Words>583</Words>
  <Application>Microsoft Office PowerPoint</Application>
  <PresentationFormat>Widescreen</PresentationFormat>
  <Paragraphs>29</Paragraphs>
  <Slides>4</Slides>
  <Notes>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0" baseType="lpstr">
      <vt:lpstr> sans-serif</vt:lpstr>
      <vt:lpstr>Arial</vt:lpstr>
      <vt:lpstr>Calibri</vt:lpstr>
      <vt:lpstr>Georgia</vt:lpstr>
      <vt:lpstr>Office Theme</vt:lpstr>
      <vt:lpstr>Photo Editor Photo</vt:lpstr>
      <vt:lpstr>What knowledge is valuable? </vt:lpstr>
      <vt:lpstr>Sneaking a ‘keek’ behind the curtain (rationale for keeking) </vt:lpstr>
      <vt:lpstr>Research Question help to inform method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Reid</dc:creator>
  <cp:lastModifiedBy>Kate Reid</cp:lastModifiedBy>
  <cp:revision>4</cp:revision>
  <dcterms:created xsi:type="dcterms:W3CDTF">2020-10-27T11:59:00Z</dcterms:created>
  <dcterms:modified xsi:type="dcterms:W3CDTF">2021-10-12T15:16:04Z</dcterms:modified>
</cp:coreProperties>
</file>