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64" r:id="rId10"/>
    <p:sldId id="269" r:id="rId11"/>
    <p:sldId id="268" r:id="rId12"/>
    <p:sldId id="265" r:id="rId13"/>
    <p:sldId id="266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20" y="-1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A5797-0C08-4B55-B83F-94D1EF937027}" type="datetimeFigureOut">
              <a:rPr lang="en-GB" smtClean="0"/>
              <a:t>07/03/18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C6315-F793-4B92-916D-3B1922140E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11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59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DB88-B876-448F-99B0-A21FB5FF6FC6}" type="datetimeFigureOut">
              <a:rPr lang="en-GB" smtClean="0"/>
              <a:t>07/03/18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F2C-4250-4052-9DBA-A053A0A1FC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91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DB88-B876-448F-99B0-A21FB5FF6FC6}" type="datetimeFigureOut">
              <a:rPr lang="en-GB" smtClean="0"/>
              <a:t>07/03/18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F2C-4250-4052-9DBA-A053A0A1FC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38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DB88-B876-448F-99B0-A21FB5FF6FC6}" type="datetimeFigureOut">
              <a:rPr lang="en-GB" smtClean="0"/>
              <a:t>07/03/18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F2C-4250-4052-9DBA-A053A0A1FC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4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DB88-B876-448F-99B0-A21FB5FF6FC6}" type="datetimeFigureOut">
              <a:rPr lang="en-GB" smtClean="0"/>
              <a:t>07/03/18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F2C-4250-4052-9DBA-A053A0A1FC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29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DB88-B876-448F-99B0-A21FB5FF6FC6}" type="datetimeFigureOut">
              <a:rPr lang="en-GB" smtClean="0"/>
              <a:t>07/03/18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F2C-4250-4052-9DBA-A053A0A1FC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82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DB88-B876-448F-99B0-A21FB5FF6FC6}" type="datetimeFigureOut">
              <a:rPr lang="en-GB" smtClean="0"/>
              <a:t>07/03/18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F2C-4250-4052-9DBA-A053A0A1FC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2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DB88-B876-448F-99B0-A21FB5FF6FC6}" type="datetimeFigureOut">
              <a:rPr lang="en-GB" smtClean="0"/>
              <a:t>07/03/18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F2C-4250-4052-9DBA-A053A0A1FC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57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DB88-B876-448F-99B0-A21FB5FF6FC6}" type="datetimeFigureOut">
              <a:rPr lang="en-GB" smtClean="0"/>
              <a:t>07/03/18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F2C-4250-4052-9DBA-A053A0A1FC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18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DB88-B876-448F-99B0-A21FB5FF6FC6}" type="datetimeFigureOut">
              <a:rPr lang="en-GB" smtClean="0"/>
              <a:t>07/03/18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F2C-4250-4052-9DBA-A053A0A1FC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76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DB88-B876-448F-99B0-A21FB5FF6FC6}" type="datetimeFigureOut">
              <a:rPr lang="en-GB" smtClean="0"/>
              <a:t>07/03/18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F2C-4250-4052-9DBA-A053A0A1FC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57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DB88-B876-448F-99B0-A21FB5FF6FC6}" type="datetimeFigureOut">
              <a:rPr lang="en-GB" smtClean="0"/>
              <a:t>07/03/18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F2C-4250-4052-9DBA-A053A0A1FC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93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1DB88-B876-448F-99B0-A21FB5FF6FC6}" type="datetimeFigureOut">
              <a:rPr lang="en-GB" smtClean="0"/>
              <a:t>07/03/18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B9F2C-4250-4052-9DBA-A053A0A1FC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17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jp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jp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jp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jp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jp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jp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jp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320" y="5445260"/>
            <a:ext cx="905933" cy="1185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0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4355"/>
            <a:ext cx="2543605" cy="1496239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50065" y="2108200"/>
            <a:ext cx="6482255" cy="1320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 GTA’s perspective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Jaimie Torrance &amp; Holly Scott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9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0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0"/>
          <a:stretch/>
        </p:blipFill>
        <p:spPr>
          <a:xfrm>
            <a:off x="2245900" y="5363548"/>
            <a:ext cx="1743439" cy="11812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20" y="5192098"/>
            <a:ext cx="1399171" cy="13991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" t="12813" r="5279" b="17209"/>
          <a:stretch/>
        </p:blipFill>
        <p:spPr>
          <a:xfrm>
            <a:off x="9486260" y="5082285"/>
            <a:ext cx="2157192" cy="1461921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268" y="5187649"/>
            <a:ext cx="1537471" cy="1403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307" y="328844"/>
            <a:ext cx="8662851" cy="1046194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2060"/>
                </a:solidFill>
              </a:rPr>
              <a:t>Calming nerves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1091"/>
          </a:xfrm>
        </p:spPr>
        <p:txBody>
          <a:bodyPr/>
          <a:lstStyle/>
          <a:p>
            <a:r>
              <a:rPr lang="en-GB" dirty="0" smtClean="0">
                <a:solidFill>
                  <a:srgbClr val="002060"/>
                </a:solidFill>
              </a:rPr>
              <a:t>Not just technical support with R – also reassuring anxious students</a:t>
            </a:r>
          </a:p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 smtClean="0">
                <a:solidFill>
                  <a:srgbClr val="002060"/>
                </a:solidFill>
              </a:rPr>
              <a:t>Very new type of software/skill – can be daunting at first</a:t>
            </a: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971" y="5438023"/>
            <a:ext cx="2438611" cy="10059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57400" y="5082285"/>
            <a:ext cx="9829800" cy="167411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80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0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0"/>
          <a:stretch/>
        </p:blipFill>
        <p:spPr>
          <a:xfrm>
            <a:off x="2245900" y="5363548"/>
            <a:ext cx="1743439" cy="11812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20" y="5192098"/>
            <a:ext cx="1399171" cy="13991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" t="12813" r="5279" b="17209"/>
          <a:stretch/>
        </p:blipFill>
        <p:spPr>
          <a:xfrm>
            <a:off x="9486260" y="5082285"/>
            <a:ext cx="2157192" cy="1461921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268" y="5187649"/>
            <a:ext cx="1537471" cy="1403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307" y="328844"/>
            <a:ext cx="8662851" cy="1046194"/>
          </a:xfrm>
        </p:spPr>
        <p:txBody>
          <a:bodyPr/>
          <a:lstStyle/>
          <a:p>
            <a:r>
              <a:rPr lang="en-GB" dirty="0" smtClean="0">
                <a:solidFill>
                  <a:srgbClr val="002060"/>
                </a:solidFill>
              </a:rPr>
              <a:t>Don’t be an expert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1091"/>
          </a:xfrm>
        </p:spPr>
        <p:txBody>
          <a:bodyPr/>
          <a:lstStyle/>
          <a:p>
            <a:r>
              <a:rPr lang="en-GB" dirty="0" smtClean="0">
                <a:solidFill>
                  <a:srgbClr val="002060"/>
                </a:solidFill>
              </a:rPr>
              <a:t>Fine to make mistakes – let students see the whole process</a:t>
            </a:r>
          </a:p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 smtClean="0">
                <a:solidFill>
                  <a:srgbClr val="002060"/>
                </a:solidFill>
              </a:rPr>
              <a:t>Honesty is encouraging for students: </a:t>
            </a: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971" y="5438023"/>
            <a:ext cx="2438611" cy="100592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466635" y="5078404"/>
            <a:ext cx="7472052" cy="167411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53313" y="5082285"/>
            <a:ext cx="1702935" cy="1508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ular Callout 11"/>
          <p:cNvSpPr/>
          <p:nvPr/>
        </p:nvSpPr>
        <p:spPr>
          <a:xfrm>
            <a:off x="6687971" y="2753659"/>
            <a:ext cx="2544630" cy="1242020"/>
          </a:xfrm>
          <a:prstGeom prst="wedgeRoundRectCallout">
            <a:avLst>
              <a:gd name="adj1" fmla="val -38974"/>
              <a:gd name="adj2" fmla="val 73971"/>
              <a:gd name="adj3" fmla="val 16667"/>
            </a:avLst>
          </a:prstGeom>
          <a:solidFill>
            <a:schemeClr val="bg1"/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2060"/>
                </a:solidFill>
              </a:rPr>
              <a:t>I always make that same mistake in my code too!</a:t>
            </a:r>
            <a:endParaRPr lang="en-GB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58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ular Callout 19"/>
          <p:cNvSpPr/>
          <p:nvPr/>
        </p:nvSpPr>
        <p:spPr>
          <a:xfrm>
            <a:off x="7206589" y="1183451"/>
            <a:ext cx="4498490" cy="2709582"/>
          </a:xfrm>
          <a:prstGeom prst="wedgeRoundRectCallout">
            <a:avLst>
              <a:gd name="adj1" fmla="val -49081"/>
              <a:gd name="adj2" fmla="val 69945"/>
              <a:gd name="adj3" fmla="val 16667"/>
            </a:avLst>
          </a:prstGeom>
          <a:solidFill>
            <a:schemeClr val="bg1"/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rgbClr val="002060"/>
                </a:solidFill>
              </a:rPr>
              <a:t>I want to…</a:t>
            </a:r>
          </a:p>
          <a:p>
            <a:pPr marL="268288"/>
            <a:r>
              <a:rPr lang="en-GB" dirty="0" smtClean="0">
                <a:solidFill>
                  <a:srgbClr val="002060"/>
                </a:solidFill>
              </a:rPr>
              <a:t> 1) take the data in ‘</a:t>
            </a:r>
            <a:r>
              <a:rPr lang="en-GB" dirty="0" err="1" smtClean="0">
                <a:solidFill>
                  <a:srgbClr val="002060"/>
                </a:solidFill>
              </a:rPr>
              <a:t>mydat</a:t>
            </a:r>
            <a:r>
              <a:rPr lang="en-GB" dirty="0" smtClean="0">
                <a:solidFill>
                  <a:srgbClr val="002060"/>
                </a:solidFill>
              </a:rPr>
              <a:t>’</a:t>
            </a:r>
          </a:p>
          <a:p>
            <a:pPr marL="268288"/>
            <a:r>
              <a:rPr lang="en-GB" dirty="0" smtClean="0">
                <a:solidFill>
                  <a:srgbClr val="002060"/>
                </a:solidFill>
              </a:rPr>
              <a:t>	AND THEN</a:t>
            </a:r>
          </a:p>
          <a:p>
            <a:pPr marL="268288"/>
            <a:r>
              <a:rPr lang="en-GB" dirty="0" smtClean="0">
                <a:solidFill>
                  <a:srgbClr val="002060"/>
                </a:solidFill>
              </a:rPr>
              <a:t>2) group it together based on ‘sex’</a:t>
            </a:r>
          </a:p>
          <a:p>
            <a:pPr marL="268288"/>
            <a:r>
              <a:rPr lang="en-GB" dirty="0" smtClean="0">
                <a:solidFill>
                  <a:srgbClr val="002060"/>
                </a:solidFill>
              </a:rPr>
              <a:t>	AND THEN</a:t>
            </a:r>
          </a:p>
          <a:p>
            <a:pPr marL="268288"/>
            <a:r>
              <a:rPr lang="en-GB" dirty="0" smtClean="0">
                <a:solidFill>
                  <a:srgbClr val="002060"/>
                </a:solidFill>
              </a:rPr>
              <a:t>3) create a summary variable called ‘</a:t>
            </a:r>
            <a:r>
              <a:rPr lang="en-GB" dirty="0" err="1" smtClean="0">
                <a:solidFill>
                  <a:srgbClr val="002060"/>
                </a:solidFill>
              </a:rPr>
              <a:t>mean.score</a:t>
            </a:r>
            <a:r>
              <a:rPr lang="en-GB" dirty="0" smtClean="0">
                <a:solidFill>
                  <a:srgbClr val="002060"/>
                </a:solidFill>
              </a:rPr>
              <a:t>’ with the mean value of ‘score’ for each sex</a:t>
            </a: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0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0"/>
          <a:stretch/>
        </p:blipFill>
        <p:spPr>
          <a:xfrm>
            <a:off x="2245900" y="5363548"/>
            <a:ext cx="1743439" cy="11812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20" y="5192098"/>
            <a:ext cx="1399171" cy="13991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" t="12813" r="5279" b="17209"/>
          <a:stretch/>
        </p:blipFill>
        <p:spPr>
          <a:xfrm>
            <a:off x="9486260" y="5082285"/>
            <a:ext cx="2157192" cy="1461921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268" y="5187649"/>
            <a:ext cx="1537471" cy="1403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307" y="328844"/>
            <a:ext cx="8662851" cy="1046194"/>
          </a:xfrm>
        </p:spPr>
        <p:txBody>
          <a:bodyPr/>
          <a:lstStyle/>
          <a:p>
            <a:r>
              <a:rPr lang="en-GB" dirty="0" smtClean="0">
                <a:solidFill>
                  <a:srgbClr val="002060"/>
                </a:solidFill>
              </a:rPr>
              <a:t>Talk through the code</a:t>
            </a: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971" y="5438023"/>
            <a:ext cx="2438611" cy="100592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53313" y="5082285"/>
            <a:ext cx="4018277" cy="1508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528416" y="5082285"/>
            <a:ext cx="5358783" cy="167411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"/>
          <a:stretch/>
        </p:blipFill>
        <p:spPr>
          <a:xfrm>
            <a:off x="788445" y="1873506"/>
            <a:ext cx="5899526" cy="261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5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0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0"/>
          <a:stretch/>
        </p:blipFill>
        <p:spPr>
          <a:xfrm>
            <a:off x="2245900" y="5363548"/>
            <a:ext cx="1743439" cy="11812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20" y="5192098"/>
            <a:ext cx="1399171" cy="13991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" t="12813" r="5279" b="17209"/>
          <a:stretch/>
        </p:blipFill>
        <p:spPr>
          <a:xfrm>
            <a:off x="9486260" y="5082285"/>
            <a:ext cx="2157192" cy="1461921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268" y="5187649"/>
            <a:ext cx="1537471" cy="1403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307" y="328844"/>
            <a:ext cx="8662851" cy="1046194"/>
          </a:xfrm>
        </p:spPr>
        <p:txBody>
          <a:bodyPr/>
          <a:lstStyle/>
          <a:p>
            <a:r>
              <a:rPr lang="en-GB" dirty="0" smtClean="0">
                <a:solidFill>
                  <a:srgbClr val="002060"/>
                </a:solidFill>
              </a:rPr>
              <a:t>Don’t touch the keyboard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1091"/>
          </a:xfrm>
        </p:spPr>
        <p:txBody>
          <a:bodyPr/>
          <a:lstStyle/>
          <a:p>
            <a:r>
              <a:rPr lang="en-GB" dirty="0" smtClean="0">
                <a:solidFill>
                  <a:srgbClr val="002060"/>
                </a:solidFill>
              </a:rPr>
              <a:t>Slower process but worth it – positive student feedback</a:t>
            </a:r>
          </a:p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 smtClean="0">
                <a:solidFill>
                  <a:srgbClr val="002060"/>
                </a:solidFill>
              </a:rPr>
              <a:t>Sense of ownership, achievement and confidence</a:t>
            </a: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971" y="5438023"/>
            <a:ext cx="2438611" cy="100592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309100" y="5082285"/>
            <a:ext cx="2578100" cy="167411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53313" y="5082285"/>
            <a:ext cx="6252140" cy="1644231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883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0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0"/>
          <a:stretch/>
        </p:blipFill>
        <p:spPr>
          <a:xfrm>
            <a:off x="2245900" y="5363548"/>
            <a:ext cx="1743439" cy="11812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20" y="5192098"/>
            <a:ext cx="1399171" cy="13991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" t="12813" r="5279" b="17209"/>
          <a:stretch/>
        </p:blipFill>
        <p:spPr>
          <a:xfrm>
            <a:off x="9486260" y="5082285"/>
            <a:ext cx="2157192" cy="1461921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268" y="5187649"/>
            <a:ext cx="1537471" cy="1403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307" y="328844"/>
            <a:ext cx="8662851" cy="1046194"/>
          </a:xfrm>
        </p:spPr>
        <p:txBody>
          <a:bodyPr/>
          <a:lstStyle/>
          <a:p>
            <a:r>
              <a:rPr lang="en-GB" dirty="0" smtClean="0">
                <a:solidFill>
                  <a:srgbClr val="002060"/>
                </a:solidFill>
              </a:rPr>
              <a:t>Joint problem solving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1091"/>
          </a:xfrm>
        </p:spPr>
        <p:txBody>
          <a:bodyPr/>
          <a:lstStyle/>
          <a:p>
            <a:r>
              <a:rPr lang="en-GB" dirty="0" smtClean="0">
                <a:solidFill>
                  <a:srgbClr val="002060"/>
                </a:solidFill>
              </a:rPr>
              <a:t>Encourage trial and error: challenge fear of doing something wrong</a:t>
            </a:r>
          </a:p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 smtClean="0">
                <a:solidFill>
                  <a:srgbClr val="002060"/>
                </a:solidFill>
              </a:rPr>
              <a:t>Work through strategies together:</a:t>
            </a: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971" y="5438023"/>
            <a:ext cx="2438611" cy="100592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5078404"/>
            <a:ext cx="9296400" cy="167411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ular Callout 10"/>
          <p:cNvSpPr/>
          <p:nvPr/>
        </p:nvSpPr>
        <p:spPr>
          <a:xfrm>
            <a:off x="8953996" y="2817952"/>
            <a:ext cx="2544630" cy="1242020"/>
          </a:xfrm>
          <a:prstGeom prst="wedgeRoundRectCallout">
            <a:avLst>
              <a:gd name="adj1" fmla="val -38974"/>
              <a:gd name="adj2" fmla="val 73971"/>
              <a:gd name="adj3" fmla="val 16667"/>
            </a:avLst>
          </a:prstGeom>
          <a:solidFill>
            <a:schemeClr val="bg1"/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2060"/>
                </a:solidFill>
              </a:rPr>
              <a:t>Let’s look at the help documentation for this function</a:t>
            </a:r>
            <a:endParaRPr lang="en-GB" sz="2000" dirty="0">
              <a:solidFill>
                <a:srgbClr val="00206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168739" y="2831005"/>
            <a:ext cx="2544630" cy="1242020"/>
          </a:xfrm>
          <a:prstGeom prst="wedgeRoundRectCallout">
            <a:avLst>
              <a:gd name="adj1" fmla="val 35702"/>
              <a:gd name="adj2" fmla="val 75122"/>
              <a:gd name="adj3" fmla="val 16667"/>
            </a:avLst>
          </a:prstGeom>
          <a:solidFill>
            <a:schemeClr val="bg1"/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2060"/>
                </a:solidFill>
              </a:rPr>
              <a:t>Let’s see if we have a similar script we could edit</a:t>
            </a:r>
            <a:endParaRPr lang="en-GB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339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0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0"/>
          <a:stretch/>
        </p:blipFill>
        <p:spPr>
          <a:xfrm>
            <a:off x="2245900" y="5363548"/>
            <a:ext cx="1743439" cy="11812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20" y="5192098"/>
            <a:ext cx="1399171" cy="13991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" t="12813" r="5279" b="17209"/>
          <a:stretch/>
        </p:blipFill>
        <p:spPr>
          <a:xfrm>
            <a:off x="9486260" y="5082285"/>
            <a:ext cx="2157192" cy="1461921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268" y="5187649"/>
            <a:ext cx="1537471" cy="1403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307" y="328844"/>
            <a:ext cx="8662851" cy="1046194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2060"/>
                </a:solidFill>
              </a:rPr>
              <a:t>5 tips from our experience as GTAs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1091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002060"/>
                </a:solidFill>
              </a:rPr>
              <a:t>Calming nerves</a:t>
            </a:r>
          </a:p>
          <a:p>
            <a:r>
              <a:rPr lang="en-GB" sz="3200" dirty="0" smtClean="0">
                <a:solidFill>
                  <a:srgbClr val="002060"/>
                </a:solidFill>
              </a:rPr>
              <a:t>Don’t be an expert</a:t>
            </a:r>
          </a:p>
          <a:p>
            <a:r>
              <a:rPr lang="en-GB" sz="3200" dirty="0" smtClean="0">
                <a:solidFill>
                  <a:srgbClr val="002060"/>
                </a:solidFill>
              </a:rPr>
              <a:t>Talk through the code</a:t>
            </a:r>
          </a:p>
          <a:p>
            <a:r>
              <a:rPr lang="en-GB" sz="3200" dirty="0" smtClean="0">
                <a:solidFill>
                  <a:srgbClr val="002060"/>
                </a:solidFill>
              </a:rPr>
              <a:t>Don’t touch the keyboard</a:t>
            </a:r>
          </a:p>
          <a:p>
            <a:r>
              <a:rPr lang="en-GB" sz="3200" dirty="0" smtClean="0">
                <a:solidFill>
                  <a:srgbClr val="002060"/>
                </a:solidFill>
              </a:rPr>
              <a:t>Joint problem solving</a:t>
            </a:r>
            <a:endParaRPr lang="en-GB" sz="3200" dirty="0">
              <a:solidFill>
                <a:srgbClr val="00206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971" y="5438023"/>
            <a:ext cx="2438611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0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0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307" y="328844"/>
            <a:ext cx="8662851" cy="1046194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002060"/>
                </a:solidFill>
              </a:rPr>
              <a:t>Ideas for getting started teaching R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002060"/>
                </a:solidFill>
              </a:rPr>
              <a:t>Consider the audience</a:t>
            </a:r>
          </a:p>
          <a:p>
            <a:r>
              <a:rPr lang="en-GB" sz="4000" dirty="0" smtClean="0">
                <a:solidFill>
                  <a:srgbClr val="002060"/>
                </a:solidFill>
              </a:rPr>
              <a:t>Be relevant </a:t>
            </a:r>
          </a:p>
          <a:p>
            <a:r>
              <a:rPr lang="en-GB" sz="4000" dirty="0" smtClean="0">
                <a:solidFill>
                  <a:srgbClr val="002060"/>
                </a:solidFill>
              </a:rPr>
              <a:t>Foster good habits early</a:t>
            </a:r>
          </a:p>
          <a:p>
            <a:r>
              <a:rPr lang="en-GB" sz="4000" dirty="0">
                <a:solidFill>
                  <a:srgbClr val="002060"/>
                </a:solidFill>
              </a:rPr>
              <a:t>Explain </a:t>
            </a:r>
            <a:r>
              <a:rPr lang="en-GB" sz="4000" dirty="0" smtClean="0">
                <a:solidFill>
                  <a:srgbClr val="002060"/>
                </a:solidFill>
              </a:rPr>
              <a:t>simply</a:t>
            </a:r>
          </a:p>
          <a:p>
            <a:r>
              <a:rPr lang="en-GB" sz="4000" dirty="0" smtClean="0">
                <a:solidFill>
                  <a:srgbClr val="002060"/>
                </a:solidFill>
              </a:rPr>
              <a:t>What can and can’t you teach in a class</a:t>
            </a:r>
          </a:p>
          <a:p>
            <a:r>
              <a:rPr lang="en-GB" sz="4000" dirty="0" smtClean="0">
                <a:solidFill>
                  <a:srgbClr val="002060"/>
                </a:solidFill>
              </a:rPr>
              <a:t>Additional considerations</a:t>
            </a:r>
            <a:endParaRPr lang="en-GB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54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0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307" y="328844"/>
            <a:ext cx="8662851" cy="1046194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002060"/>
                </a:solidFill>
              </a:rPr>
              <a:t>Consider your audience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1778"/>
          </a:xfrm>
        </p:spPr>
        <p:txBody>
          <a:bodyPr>
            <a:normAutofit lnSpcReduction="10000"/>
          </a:bodyPr>
          <a:lstStyle/>
          <a:p>
            <a:r>
              <a:rPr lang="en-GB" sz="4000" dirty="0" smtClean="0">
                <a:solidFill>
                  <a:srgbClr val="002060"/>
                </a:solidFill>
              </a:rPr>
              <a:t>Coding experience? Stats experience? </a:t>
            </a:r>
          </a:p>
          <a:p>
            <a:endParaRPr lang="en-GB" sz="4000" dirty="0" smtClean="0">
              <a:solidFill>
                <a:srgbClr val="002060"/>
              </a:solidFill>
            </a:endParaRPr>
          </a:p>
          <a:p>
            <a:r>
              <a:rPr lang="en-GB" sz="4000" dirty="0" smtClean="0">
                <a:solidFill>
                  <a:srgbClr val="002060"/>
                </a:solidFill>
              </a:rPr>
              <a:t>Did they know this was coming?</a:t>
            </a:r>
          </a:p>
          <a:p>
            <a:endParaRPr lang="en-GB" sz="4000" dirty="0" smtClean="0">
              <a:solidFill>
                <a:srgbClr val="002060"/>
              </a:solidFill>
            </a:endParaRPr>
          </a:p>
          <a:p>
            <a:r>
              <a:rPr lang="en-GB" sz="4000" dirty="0" smtClean="0">
                <a:solidFill>
                  <a:srgbClr val="002060"/>
                </a:solidFill>
              </a:rPr>
              <a:t>Sometimes</a:t>
            </a:r>
          </a:p>
          <a:p>
            <a:pPr lvl="1"/>
            <a:r>
              <a:rPr lang="en-GB" sz="2800" dirty="0" smtClean="0">
                <a:solidFill>
                  <a:srgbClr val="002060"/>
                </a:solidFill>
              </a:rPr>
              <a:t>L1 = Postgrad</a:t>
            </a:r>
          </a:p>
          <a:p>
            <a:pPr lvl="1"/>
            <a:r>
              <a:rPr lang="en-GB" sz="2800" dirty="0" smtClean="0">
                <a:solidFill>
                  <a:srgbClr val="002060"/>
                </a:solidFill>
              </a:rPr>
              <a:t>L1 &lt; Postgrad</a:t>
            </a:r>
          </a:p>
          <a:p>
            <a:pPr lvl="1"/>
            <a:r>
              <a:rPr lang="en-GB" sz="2800" dirty="0" smtClean="0">
                <a:solidFill>
                  <a:srgbClr val="002060"/>
                </a:solidFill>
              </a:rPr>
              <a:t>L2 &gt; Postgrad </a:t>
            </a:r>
          </a:p>
          <a:p>
            <a:pPr marL="457200" lvl="1" indent="0">
              <a:buNone/>
            </a:pPr>
            <a:endParaRPr lang="en-GB" sz="2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977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0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307" y="328844"/>
            <a:ext cx="8662851" cy="1046194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002060"/>
                </a:solidFill>
              </a:rPr>
              <a:t>Use relevant examples early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8577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002060"/>
                </a:solidFill>
              </a:rPr>
              <a:t>No.1 question; </a:t>
            </a:r>
          </a:p>
          <a:p>
            <a:pPr marL="0" indent="0">
              <a:buNone/>
            </a:pPr>
            <a:endParaRPr lang="en-GB" sz="4000" dirty="0" smtClean="0">
              <a:solidFill>
                <a:srgbClr val="002060"/>
              </a:solidFill>
            </a:endParaRPr>
          </a:p>
          <a:p>
            <a:r>
              <a:rPr lang="en-GB" sz="4000" dirty="0" smtClean="0">
                <a:solidFill>
                  <a:srgbClr val="002060"/>
                </a:solidFill>
              </a:rPr>
              <a:t>“Fun” ≠ Useful</a:t>
            </a:r>
          </a:p>
          <a:p>
            <a:endParaRPr lang="en-GB" sz="4000" dirty="0" smtClean="0">
              <a:solidFill>
                <a:srgbClr val="002060"/>
              </a:solidFill>
            </a:endParaRPr>
          </a:p>
          <a:p>
            <a:r>
              <a:rPr lang="en-GB" sz="4000" dirty="0" smtClean="0">
                <a:solidFill>
                  <a:srgbClr val="002060"/>
                </a:solidFill>
              </a:rPr>
              <a:t>Start with relevant – end with fun</a:t>
            </a:r>
          </a:p>
          <a:p>
            <a:endParaRPr lang="en-GB" sz="4000" dirty="0" smtClean="0">
              <a:solidFill>
                <a:srgbClr val="002060"/>
              </a:solidFill>
            </a:endParaRPr>
          </a:p>
          <a:p>
            <a:r>
              <a:rPr lang="en-GB" sz="4000" dirty="0" smtClean="0">
                <a:solidFill>
                  <a:srgbClr val="002060"/>
                </a:solidFill>
              </a:rPr>
              <a:t>Their own data? </a:t>
            </a:r>
            <a:endParaRPr lang="en-GB" sz="4000" dirty="0">
              <a:solidFill>
                <a:srgbClr val="00206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416939" y="1711137"/>
            <a:ext cx="4258190" cy="850187"/>
          </a:xfrm>
          <a:prstGeom prst="wedgeRoundRectCallout">
            <a:avLst>
              <a:gd name="adj1" fmla="val 41911"/>
              <a:gd name="adj2" fmla="val 91693"/>
              <a:gd name="adj3" fmla="val 16667"/>
            </a:avLst>
          </a:prstGeom>
          <a:solidFill>
            <a:schemeClr val="bg1"/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002060"/>
                </a:solidFill>
              </a:rPr>
              <a:t>Why are we doing this?</a:t>
            </a:r>
            <a:endParaRPr lang="en-GB" sz="3200" dirty="0">
              <a:solidFill>
                <a:srgbClr val="002060"/>
              </a:solidFill>
            </a:endParaRPr>
          </a:p>
        </p:txBody>
      </p:sp>
      <p:pic>
        <p:nvPicPr>
          <p:cNvPr id="4" name="Picture 3" descr="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2" r="29203"/>
          <a:stretch/>
        </p:blipFill>
        <p:spPr>
          <a:xfrm>
            <a:off x="8427576" y="2731122"/>
            <a:ext cx="994023" cy="163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4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0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307" y="328844"/>
            <a:ext cx="8662851" cy="1046194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002060"/>
                </a:solidFill>
              </a:rPr>
              <a:t>Foster good habits early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185"/>
            <a:ext cx="10515600" cy="5197982"/>
          </a:xfrm>
        </p:spPr>
        <p:txBody>
          <a:bodyPr>
            <a:normAutofit fontScale="92500" lnSpcReduction="10000"/>
          </a:bodyPr>
          <a:lstStyle/>
          <a:p>
            <a:r>
              <a:rPr lang="en-GB" sz="4000" dirty="0" smtClean="0">
                <a:solidFill>
                  <a:srgbClr val="002060"/>
                </a:solidFill>
              </a:rPr>
              <a:t>Difference between Console/ Scripts/ R Markdown</a:t>
            </a:r>
          </a:p>
          <a:p>
            <a:endParaRPr lang="en-GB" sz="4000" dirty="0" smtClean="0">
              <a:solidFill>
                <a:srgbClr val="002060"/>
              </a:solidFill>
            </a:endParaRPr>
          </a:p>
          <a:p>
            <a:r>
              <a:rPr lang="en-GB" sz="4000" dirty="0" smtClean="0">
                <a:solidFill>
                  <a:srgbClr val="002060"/>
                </a:solidFill>
              </a:rPr>
              <a:t>Save old scripts</a:t>
            </a:r>
          </a:p>
          <a:p>
            <a:endParaRPr lang="en-GB" sz="4000" dirty="0" smtClean="0">
              <a:solidFill>
                <a:srgbClr val="002060"/>
              </a:solidFill>
            </a:endParaRPr>
          </a:p>
          <a:p>
            <a:r>
              <a:rPr lang="en-GB" sz="4000" dirty="0" smtClean="0">
                <a:solidFill>
                  <a:srgbClr val="002060"/>
                </a:solidFill>
              </a:rPr>
              <a:t>Work smart not hard</a:t>
            </a:r>
            <a:r>
              <a:rPr lang="en-GB" sz="4000" dirty="0" smtClean="0">
                <a:solidFill>
                  <a:srgbClr val="002060"/>
                </a:solidFill>
              </a:rPr>
              <a:t>!</a:t>
            </a:r>
          </a:p>
          <a:p>
            <a:endParaRPr lang="en-GB" sz="4000" dirty="0">
              <a:solidFill>
                <a:srgbClr val="002060"/>
              </a:solidFill>
            </a:endParaRPr>
          </a:p>
          <a:p>
            <a:r>
              <a:rPr lang="en-GB" sz="4000" dirty="0" smtClean="0">
                <a:solidFill>
                  <a:srgbClr val="002060"/>
                </a:solidFill>
              </a:rPr>
              <a:t>Notes! Comment everything</a:t>
            </a:r>
            <a:endParaRPr lang="en-GB" sz="4000" dirty="0" smtClean="0">
              <a:solidFill>
                <a:srgbClr val="002060"/>
              </a:solidFill>
            </a:endParaRPr>
          </a:p>
          <a:p>
            <a:endParaRPr lang="en-GB" sz="4000" dirty="0">
              <a:solidFill>
                <a:srgbClr val="002060"/>
              </a:solidFill>
            </a:endParaRPr>
          </a:p>
          <a:p>
            <a:r>
              <a:rPr lang="en-GB" sz="4000" dirty="0" smtClean="0">
                <a:solidFill>
                  <a:srgbClr val="002060"/>
                </a:solidFill>
              </a:rPr>
              <a:t>Coding conventions and consistency </a:t>
            </a:r>
          </a:p>
          <a:p>
            <a:endParaRPr lang="en-GB" sz="4000" dirty="0" smtClean="0">
              <a:solidFill>
                <a:srgbClr val="002060"/>
              </a:solidFill>
            </a:endParaRPr>
          </a:p>
          <a:p>
            <a:endParaRPr lang="en-GB" sz="3200" dirty="0" smtClean="0">
              <a:solidFill>
                <a:srgbClr val="002060"/>
              </a:solidFill>
            </a:endParaRPr>
          </a:p>
        </p:txBody>
      </p:sp>
      <p:pic>
        <p:nvPicPr>
          <p:cNvPr id="4" name="Picture 3" descr="292ac2a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835" y="2451248"/>
            <a:ext cx="1079263" cy="107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86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0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307" y="328844"/>
            <a:ext cx="8662851" cy="1046194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002060"/>
                </a:solidFill>
              </a:rPr>
              <a:t>Explain all the things!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3580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002060"/>
                </a:solidFill>
              </a:rPr>
              <a:t>Assignment operator? Element? Vector? Variable? </a:t>
            </a:r>
            <a:r>
              <a:rPr lang="en-GB" sz="4000" dirty="0" smtClean="0">
                <a:solidFill>
                  <a:srgbClr val="002060"/>
                </a:solidFill>
              </a:rPr>
              <a:t>Etc.</a:t>
            </a:r>
            <a:endParaRPr lang="en-GB" sz="4000" dirty="0" smtClean="0">
              <a:solidFill>
                <a:srgbClr val="002060"/>
              </a:solidFill>
            </a:endParaRPr>
          </a:p>
          <a:p>
            <a:endParaRPr lang="en-GB" sz="4000" dirty="0" smtClean="0">
              <a:solidFill>
                <a:srgbClr val="002060"/>
              </a:solidFill>
            </a:endParaRPr>
          </a:p>
          <a:p>
            <a:endParaRPr lang="en-GB" sz="4000" dirty="0">
              <a:solidFill>
                <a:srgbClr val="002060"/>
              </a:solidFill>
            </a:endParaRPr>
          </a:p>
          <a:p>
            <a:r>
              <a:rPr lang="en-GB" sz="4000" dirty="0" smtClean="0">
                <a:solidFill>
                  <a:srgbClr val="002060"/>
                </a:solidFill>
              </a:rPr>
              <a:t>Reading code in simple language</a:t>
            </a:r>
          </a:p>
          <a:p>
            <a:pPr lvl="1"/>
            <a:r>
              <a:rPr lang="en-GB" sz="3200" dirty="0" smtClean="0">
                <a:solidFill>
                  <a:srgbClr val="002060"/>
                </a:solidFill>
              </a:rPr>
              <a:t>Take the abstract/ arbitrary and make it meaningful </a:t>
            </a:r>
          </a:p>
          <a:p>
            <a:pPr lvl="1"/>
            <a:r>
              <a:rPr lang="en-GB" sz="3200" dirty="0" smtClean="0">
                <a:solidFill>
                  <a:srgbClr val="002060"/>
                </a:solidFill>
              </a:rPr>
              <a:t>What does the “sentence” mean?</a:t>
            </a:r>
          </a:p>
          <a:p>
            <a:endParaRPr lang="en-GB" sz="3200" dirty="0">
              <a:solidFill>
                <a:srgbClr val="002060"/>
              </a:solidFill>
            </a:endParaRPr>
          </a:p>
        </p:txBody>
      </p:sp>
      <p:pic>
        <p:nvPicPr>
          <p:cNvPr id="9" name="Picture 8" descr="Question-mark-pictures-of-questions-marks-clipart-cliparting-1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83" y="2807806"/>
            <a:ext cx="831843" cy="1381783"/>
          </a:xfrm>
          <a:prstGeom prst="rect">
            <a:avLst/>
          </a:prstGeom>
        </p:spPr>
      </p:pic>
      <p:pic>
        <p:nvPicPr>
          <p:cNvPr id="10" name="Picture 9" descr="Question-mark-pictures-of-questions-marks-clipart-cliparting-1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6576">
            <a:off x="4293609" y="3120629"/>
            <a:ext cx="652707" cy="1084218"/>
          </a:xfrm>
          <a:prstGeom prst="rect">
            <a:avLst/>
          </a:prstGeom>
        </p:spPr>
      </p:pic>
      <p:pic>
        <p:nvPicPr>
          <p:cNvPr id="11" name="Picture 10" descr="Question-mark-pictures-of-questions-marks-clipart-cliparting-1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4934">
            <a:off x="5836325" y="3125976"/>
            <a:ext cx="652707" cy="108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9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68"/>
            <a:ext cx="12192000" cy="180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263" y="328844"/>
            <a:ext cx="9164795" cy="1046194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002060"/>
                </a:solidFill>
              </a:rPr>
              <a:t>What can you do in the time you have? 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1091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2060"/>
                </a:solidFill>
              </a:rPr>
              <a:t>Prep          In class          Homework </a:t>
            </a:r>
            <a:endParaRPr lang="en-GB" sz="3200" dirty="0" smtClean="0">
              <a:solidFill>
                <a:srgbClr val="002060"/>
              </a:solidFill>
            </a:endParaRPr>
          </a:p>
          <a:p>
            <a:endParaRPr lang="en-GB" sz="3200" dirty="0" smtClean="0">
              <a:solidFill>
                <a:srgbClr val="002060"/>
              </a:solidFill>
            </a:endParaRPr>
          </a:p>
          <a:p>
            <a:r>
              <a:rPr lang="en-GB" sz="3200" dirty="0" smtClean="0">
                <a:solidFill>
                  <a:srgbClr val="002060"/>
                </a:solidFill>
              </a:rPr>
              <a:t>Take it and break it</a:t>
            </a:r>
          </a:p>
          <a:p>
            <a:endParaRPr lang="en-GB" sz="3200" dirty="0" smtClean="0">
              <a:solidFill>
                <a:srgbClr val="002060"/>
              </a:solidFill>
            </a:endParaRPr>
          </a:p>
          <a:p>
            <a:r>
              <a:rPr lang="en-GB" sz="3200" dirty="0" smtClean="0">
                <a:solidFill>
                  <a:srgbClr val="002060"/>
                </a:solidFill>
              </a:rPr>
              <a:t>They can u</a:t>
            </a:r>
            <a:r>
              <a:rPr lang="en-GB" sz="3200" dirty="0" smtClean="0">
                <a:solidFill>
                  <a:srgbClr val="002060"/>
                </a:solidFill>
              </a:rPr>
              <a:t>se </a:t>
            </a:r>
            <a:r>
              <a:rPr lang="en-GB" sz="3200" dirty="0" smtClean="0">
                <a:solidFill>
                  <a:srgbClr val="002060"/>
                </a:solidFill>
              </a:rPr>
              <a:t>other sources</a:t>
            </a:r>
            <a:endParaRPr lang="en-GB" sz="3200" dirty="0">
              <a:solidFill>
                <a:srgbClr val="002060"/>
              </a:solidFill>
            </a:endParaRPr>
          </a:p>
        </p:txBody>
      </p:sp>
      <p:pic>
        <p:nvPicPr>
          <p:cNvPr id="4" name="Picture 3" descr="DataCamp_Horizontal_RGB-d196011f63ebda76dc5c9772425cf9541b8639af842d5e5476ef10f2460ed1e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603" y="4868933"/>
            <a:ext cx="2843593" cy="643441"/>
          </a:xfrm>
          <a:prstGeom prst="rect">
            <a:avLst/>
          </a:prstGeom>
        </p:spPr>
      </p:pic>
      <p:pic>
        <p:nvPicPr>
          <p:cNvPr id="5" name="Picture 4" descr="swirl_new_large_final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02" y="5671108"/>
            <a:ext cx="2166479" cy="707086"/>
          </a:xfrm>
          <a:prstGeom prst="rect">
            <a:avLst/>
          </a:prstGeom>
        </p:spPr>
      </p:pic>
      <p:pic>
        <p:nvPicPr>
          <p:cNvPr id="6" name="Picture 5" descr="brand-horizontal-tagline-a0192e1b76e417c6083a0f1885bea8ab24cae64771aa9d719fe45f2ba7bf48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05" y="4775774"/>
            <a:ext cx="3476316" cy="669855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5152465" y="2638216"/>
            <a:ext cx="4806079" cy="1459988"/>
          </a:xfrm>
          <a:prstGeom prst="wedgeRoundRectCallout">
            <a:avLst>
              <a:gd name="adj1" fmla="val -62397"/>
              <a:gd name="adj2" fmla="val 3795"/>
              <a:gd name="adj3" fmla="val 16667"/>
            </a:avLst>
          </a:prstGeom>
          <a:solidFill>
            <a:schemeClr val="bg1"/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002060"/>
                </a:solidFill>
              </a:rPr>
              <a:t>What happens when I change this</a:t>
            </a:r>
            <a:r>
              <a:rPr lang="is-IS" sz="2800" dirty="0" smtClean="0">
                <a:solidFill>
                  <a:srgbClr val="002060"/>
                </a:solidFill>
              </a:rPr>
              <a:t>…</a:t>
            </a:r>
          </a:p>
          <a:p>
            <a:pPr algn="ctr"/>
            <a:r>
              <a:rPr lang="is-IS" sz="2800" dirty="0" smtClean="0">
                <a:solidFill>
                  <a:srgbClr val="002060"/>
                </a:solidFill>
              </a:rPr>
              <a:t>OH GOD! UNDO! UNDO!!</a:t>
            </a:r>
            <a:endParaRPr lang="en-GB" sz="2800" dirty="0">
              <a:solidFill>
                <a:srgbClr val="00206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092739" y="1904800"/>
            <a:ext cx="606172" cy="4473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22415" y="1927328"/>
            <a:ext cx="606172" cy="4473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14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0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307" y="328844"/>
            <a:ext cx="8662851" cy="1046194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002060"/>
                </a:solidFill>
              </a:rPr>
              <a:t>Additional considerations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333"/>
            <a:ext cx="10515600" cy="5270667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002060"/>
                </a:solidFill>
              </a:rPr>
              <a:t>Good documentation</a:t>
            </a:r>
          </a:p>
          <a:p>
            <a:pPr lvl="1"/>
            <a:r>
              <a:rPr lang="en-GB" sz="3600" dirty="0">
                <a:solidFill>
                  <a:srgbClr val="002060"/>
                </a:solidFill>
              </a:rPr>
              <a:t>especially for start </a:t>
            </a:r>
            <a:r>
              <a:rPr lang="en-GB" sz="3600" dirty="0" smtClean="0">
                <a:solidFill>
                  <a:srgbClr val="002060"/>
                </a:solidFill>
              </a:rPr>
              <a:t>up</a:t>
            </a:r>
          </a:p>
          <a:p>
            <a:pPr lvl="1"/>
            <a:r>
              <a:rPr lang="en-GB" sz="3600" dirty="0" smtClean="0">
                <a:solidFill>
                  <a:srgbClr val="002060"/>
                </a:solidFill>
              </a:rPr>
              <a:t>Reference material </a:t>
            </a:r>
            <a:endParaRPr lang="en-GB" sz="3600" dirty="0" smtClean="0">
              <a:solidFill>
                <a:srgbClr val="002060"/>
              </a:solidFill>
            </a:endParaRPr>
          </a:p>
          <a:p>
            <a:r>
              <a:rPr lang="en-GB" sz="4000" dirty="0" smtClean="0">
                <a:solidFill>
                  <a:srgbClr val="002060"/>
                </a:solidFill>
              </a:rPr>
              <a:t>Dyslexia </a:t>
            </a:r>
            <a:r>
              <a:rPr lang="en-GB" sz="4000" dirty="0" smtClean="0">
                <a:solidFill>
                  <a:srgbClr val="002060"/>
                </a:solidFill>
              </a:rPr>
              <a:t>etc. </a:t>
            </a:r>
            <a:endParaRPr lang="en-GB" sz="4000" dirty="0" smtClean="0">
              <a:solidFill>
                <a:srgbClr val="002060"/>
              </a:solidFill>
            </a:endParaRPr>
          </a:p>
          <a:p>
            <a:pPr lvl="1"/>
            <a:r>
              <a:rPr lang="en-GB" sz="3600" dirty="0" smtClean="0">
                <a:solidFill>
                  <a:srgbClr val="002060"/>
                </a:solidFill>
              </a:rPr>
              <a:t>Editor environment</a:t>
            </a:r>
          </a:p>
          <a:p>
            <a:pPr lvl="1"/>
            <a:r>
              <a:rPr lang="en-GB" sz="3600" dirty="0" smtClean="0">
                <a:solidFill>
                  <a:srgbClr val="002060"/>
                </a:solidFill>
              </a:rPr>
              <a:t>Tidiness</a:t>
            </a:r>
          </a:p>
          <a:p>
            <a:pPr lvl="1"/>
            <a:r>
              <a:rPr lang="en-GB" sz="3600" dirty="0" smtClean="0">
                <a:solidFill>
                  <a:srgbClr val="002060"/>
                </a:solidFill>
              </a:rPr>
              <a:t>Consistency / meaningful</a:t>
            </a:r>
          </a:p>
          <a:p>
            <a:pPr lvl="1"/>
            <a:r>
              <a:rPr lang="en-GB" sz="3600" dirty="0" smtClean="0">
                <a:solidFill>
                  <a:srgbClr val="002060"/>
                </a:solidFill>
              </a:rPr>
              <a:t>Keyboard shortcuts</a:t>
            </a:r>
          </a:p>
          <a:p>
            <a:pPr lvl="1"/>
            <a:r>
              <a:rPr lang="en-GB" sz="3600" dirty="0" smtClean="0">
                <a:solidFill>
                  <a:srgbClr val="002060"/>
                </a:solidFill>
              </a:rPr>
              <a:t>Functions</a:t>
            </a:r>
          </a:p>
          <a:p>
            <a:pPr lvl="1"/>
            <a:endParaRPr lang="en-GB" sz="3600" dirty="0" smtClean="0">
              <a:solidFill>
                <a:srgbClr val="002060"/>
              </a:solidFill>
            </a:endParaRPr>
          </a:p>
          <a:p>
            <a:pPr lvl="1"/>
            <a:endParaRPr lang="en-GB" sz="3600" dirty="0" smtClean="0">
              <a:solidFill>
                <a:srgbClr val="002060"/>
              </a:solidFill>
            </a:endParaRPr>
          </a:p>
          <a:p>
            <a:pPr lvl="1"/>
            <a:endParaRPr lang="en-GB" sz="3600" dirty="0" smtClean="0">
              <a:solidFill>
                <a:srgbClr val="002060"/>
              </a:solidFill>
            </a:endParaRPr>
          </a:p>
          <a:p>
            <a:endParaRPr lang="en-GB" sz="3200" dirty="0">
              <a:solidFill>
                <a:srgbClr val="002060"/>
              </a:solidFill>
            </a:endParaRPr>
          </a:p>
        </p:txBody>
      </p:sp>
      <p:pic>
        <p:nvPicPr>
          <p:cNvPr id="4" name="Picture 3" descr="Screen Shot 2017-10-10 at 19.32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960" y="1370878"/>
            <a:ext cx="5471264" cy="511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8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0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0"/>
          <a:stretch/>
        </p:blipFill>
        <p:spPr>
          <a:xfrm>
            <a:off x="2245900" y="5363548"/>
            <a:ext cx="1743439" cy="11812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20" y="5192098"/>
            <a:ext cx="1399171" cy="13991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" t="12813" r="5279" b="17209"/>
          <a:stretch/>
        </p:blipFill>
        <p:spPr>
          <a:xfrm>
            <a:off x="9486260" y="5082285"/>
            <a:ext cx="2157192" cy="1461921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268" y="5187649"/>
            <a:ext cx="1537471" cy="1403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307" y="328844"/>
            <a:ext cx="8662851" cy="1046194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2060"/>
                </a:solidFill>
              </a:rPr>
              <a:t>5 tips from our experience as GTAs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1091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002060"/>
                </a:solidFill>
              </a:rPr>
              <a:t>Calming nerves</a:t>
            </a:r>
          </a:p>
          <a:p>
            <a:r>
              <a:rPr lang="en-GB" sz="3200" dirty="0" smtClean="0">
                <a:solidFill>
                  <a:srgbClr val="002060"/>
                </a:solidFill>
              </a:rPr>
              <a:t>Don’t be an expert</a:t>
            </a:r>
          </a:p>
          <a:p>
            <a:r>
              <a:rPr lang="en-GB" sz="3200" dirty="0" smtClean="0">
                <a:solidFill>
                  <a:srgbClr val="002060"/>
                </a:solidFill>
              </a:rPr>
              <a:t>Talk through the code</a:t>
            </a:r>
          </a:p>
          <a:p>
            <a:r>
              <a:rPr lang="en-GB" sz="3200" dirty="0" smtClean="0">
                <a:solidFill>
                  <a:srgbClr val="002060"/>
                </a:solidFill>
              </a:rPr>
              <a:t>Don’t touch the keyboard</a:t>
            </a:r>
          </a:p>
          <a:p>
            <a:r>
              <a:rPr lang="en-GB" sz="3200" dirty="0" smtClean="0">
                <a:solidFill>
                  <a:srgbClr val="002060"/>
                </a:solidFill>
              </a:rPr>
              <a:t>Joint problem solving</a:t>
            </a:r>
            <a:endParaRPr lang="en-GB" sz="3200" dirty="0">
              <a:solidFill>
                <a:srgbClr val="00206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971" y="5438023"/>
            <a:ext cx="2438611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39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404</Words>
  <Application>Microsoft Macintosh PowerPoint</Application>
  <PresentationFormat>Custom</PresentationFormat>
  <Paragraphs>104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Ideas for getting started teaching R</vt:lpstr>
      <vt:lpstr>Consider your audience</vt:lpstr>
      <vt:lpstr>Use relevant examples early</vt:lpstr>
      <vt:lpstr>Foster good habits early</vt:lpstr>
      <vt:lpstr>Explain all the things!</vt:lpstr>
      <vt:lpstr>What can you do in the time you have? </vt:lpstr>
      <vt:lpstr>Additional considerations</vt:lpstr>
      <vt:lpstr>5 tips from our experience as GTAs</vt:lpstr>
      <vt:lpstr>Calming nerves</vt:lpstr>
      <vt:lpstr>Don’t be an expert</vt:lpstr>
      <vt:lpstr>Talk through the code</vt:lpstr>
      <vt:lpstr>Don’t touch the keyboard</vt:lpstr>
      <vt:lpstr>Joint problem solving</vt:lpstr>
      <vt:lpstr>5 tips from our experience as GTAs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Scott</dc:creator>
  <cp:lastModifiedBy>Jaimie Torrance</cp:lastModifiedBy>
  <cp:revision>37</cp:revision>
  <dcterms:created xsi:type="dcterms:W3CDTF">2018-03-05T11:41:23Z</dcterms:created>
  <dcterms:modified xsi:type="dcterms:W3CDTF">2018-03-08T10:01:38Z</dcterms:modified>
</cp:coreProperties>
</file>