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7A"/>
    <a:srgbClr val="5094C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03A1-7509-4F84-99BF-23BB8810D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10BE9-0C0E-4690-B8D9-62B0442DC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B0F4-BC1D-41AD-833E-98048E50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81D2-9638-49FD-9F51-1FBE3B06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1E25-7B34-484C-BFB6-3E050010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9B21-EF13-458B-B2D0-3D1E8C1C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37701-1AF3-4231-A336-83FD8FE1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C669-9C3D-4E46-93CA-7453297C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9F9B-F849-491F-A593-A4576DFD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1029-4317-481E-BB4F-37B91162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C80E4-5D95-4DC2-AB56-7D3885208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1C7C-C705-43BA-8398-E57369DCF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B00E-CCAE-4448-8071-08405496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93FB-FA67-494C-B2DB-68178045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4E41-BA69-4F1C-BE1B-D486F88A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FA8B-8EE4-4B1E-90DE-13A42236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96F9-6DBB-49DC-8C1A-C5DF0C90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CE4E-D90F-4D06-B2A9-F41ED5F2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E8D0-B078-40B1-8B38-71D16404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EE4B-E707-4D20-A1AE-1866AFF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22F2-CB66-4E52-9B54-70AEAB78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8699-D7EA-4001-8F1E-6CD45F4F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894A-3138-4F14-899E-88491254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851B-6F73-41A5-89FE-5067E95E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E95A-F3D0-4B79-90E6-B7DD04A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1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CEAD-2A1D-45B3-BDA4-47BF4070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63BB-41CF-4DFB-93AE-A238400B4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ADCCA-F7AA-41E6-8C71-BAE5FF2A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3825-FE0F-455B-88E5-22A55D8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944A8-BA83-4DE9-9D88-B09251C6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71DDB-AB1F-4571-94E9-8A464D2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90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38F6-9746-4324-8819-22A758FD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30A5-563F-43B3-B769-B48AED23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C66A0-AB10-4949-B334-A7732BE2F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1F6AD-87B2-40CF-8449-828C763F3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7D7EB-FC4B-44CB-B2EE-929717037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89473-E5A1-49B4-B326-BF33EDF9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5803D-4246-4A17-8359-FBB5EAF3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293F2-E132-4028-A06E-315D93D8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DEFC-D324-4C6A-950C-2FA7CF3D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4EA99-DA23-40B0-97E2-D8ADD1D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882B3-FEDF-4652-9441-995C89D5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572E1-D6D9-4716-BAC7-9FF5842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49CFE-EC34-44B5-9FC4-1024FC66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B1C78-3867-473D-A224-0DDDD20C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FA0DB-5378-4D5D-B512-376B651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7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09FA-4E75-4417-A545-57D16BCF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4CE7-8AFE-414C-B123-E2EFD65A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E732-50CE-4E1D-B7CF-037314F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6FF3-9CE4-49D8-A3C6-76A0B7CF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7F86-4F6A-4F21-A9FF-6A0A1CBF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AF0FA-BE1C-49A6-9195-C54D519C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BB8-7EBB-417C-A764-43EAD4F1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FBAA0-338B-45F6-8FCA-06BDF9CF5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C64F5-EF34-4E16-8218-B3551EA1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FBAD-B7F9-447F-B2B1-87C909D8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190AE-1B63-45B6-B258-9B1A987C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2EE2-0480-4384-9BF4-50B5909C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8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754B9-2A8B-4841-9DA1-3FFB455C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9B694-F751-4DF2-82D9-A6080C0C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1F36-7EB4-450C-A1D9-15C33133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AB7C-0043-444B-861B-51E269CBBF01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9152-B665-4F2B-BBD1-0C9391FB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13A6-776D-483B-A002-A94BA384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2E65-61E6-4C9C-BDDA-1C1AB0A44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syteachr.github.io/shiny-tutorial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C9DDE-A2EC-4D8B-9AE0-40F22D0CA395}"/>
              </a:ext>
            </a:extLst>
          </p:cNvPr>
          <p:cNvSpPr/>
          <p:nvPr/>
        </p:nvSpPr>
        <p:spPr>
          <a:xfrm>
            <a:off x="0" y="1766729"/>
            <a:ext cx="12188858" cy="3324542"/>
          </a:xfrm>
          <a:prstGeom prst="rect">
            <a:avLst/>
          </a:prstGeom>
          <a:solidFill>
            <a:srgbClr val="5094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FFB5-AC3A-4607-B1B4-920E4D27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1753"/>
            <a:ext cx="9144000" cy="2387600"/>
          </a:xfrm>
        </p:spPr>
        <p:txBody>
          <a:bodyPr/>
          <a:lstStyle/>
          <a:p>
            <a:r>
              <a:rPr lang="en-US" dirty="0"/>
              <a:t>Making Tools for Science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4E249-EB5B-42E1-89F3-C44EE1136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480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/>
              <a:t>PsyTeachR</a:t>
            </a:r>
            <a:r>
              <a:rPr lang="en-US" sz="2800" dirty="0"/>
              <a:t> Shiny Tutorials</a:t>
            </a:r>
          </a:p>
          <a:p>
            <a:r>
              <a:rPr lang="en-GB" sz="28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https://psyteachr.github.io/shiny-tutorials/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Reactivity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92A4-3A18-474D-ADA7-1BC65F40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1050"/>
          </a:xfrm>
        </p:spPr>
        <p:txBody>
          <a:bodyPr>
            <a:normAutofit/>
          </a:bodyPr>
          <a:lstStyle/>
          <a:p>
            <a:r>
              <a:rPr lang="en-US" dirty="0"/>
              <a:t>UI is mostly static html</a:t>
            </a:r>
          </a:p>
          <a:p>
            <a:r>
              <a:rPr lang="en-GB" dirty="0"/>
              <a:t>Sometimes we want to change the UI in response to user input (or processes in server)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33E2F2-C964-463B-96DF-1379183869CF}"/>
              </a:ext>
            </a:extLst>
          </p:cNvPr>
          <p:cNvSpPr txBox="1">
            <a:spLocks/>
          </p:cNvSpPr>
          <p:nvPr/>
        </p:nvSpPr>
        <p:spPr>
          <a:xfrm>
            <a:off x="840472" y="3591612"/>
            <a:ext cx="10515600" cy="80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3F060F-5070-4DF2-9BC3-B7FD550CBFF0}"/>
              </a:ext>
            </a:extLst>
          </p:cNvPr>
          <p:cNvSpPr txBox="1">
            <a:spLocks/>
          </p:cNvSpPr>
          <p:nvPr/>
        </p:nvSpPr>
        <p:spPr>
          <a:xfrm>
            <a:off x="840472" y="4530161"/>
            <a:ext cx="10515600" cy="19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Updating plots (e.g. number of bins)</a:t>
            </a:r>
          </a:p>
          <a:p>
            <a:r>
              <a:rPr lang="en-US" dirty="0"/>
              <a:t>Only showing relevant survey questions based on earlier 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How does it Work?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1) Get value from user via control widget in UI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108" y="2812060"/>
            <a:ext cx="10779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sliderInput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inputId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  <a:r>
              <a:rPr lang="en-GB" sz="24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n_obs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label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"Number of observations:"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min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max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value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300</a:t>
            </a:r>
          </a:p>
          <a:p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2400" b="1" dirty="0"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9551"/>
            <a:ext cx="7477664" cy="1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8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How does it Work?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2) Create output object in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786181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GB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normal_plot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renderPlot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({</a:t>
            </a: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GB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n_obs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</a:p>
          <a:p>
            <a:r>
              <a:rPr lang="en-GB" sz="2400" b="1" dirty="0">
                <a:solidFill>
                  <a:srgbClr val="804000"/>
                </a:solidFill>
                <a:latin typeface="Courier New" panose="02070309020205020404" pitchFamily="49" charset="0"/>
              </a:rPr>
              <a:t>		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rnorm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GB" sz="2400" b="1" dirty="0">
                <a:solidFill>
                  <a:srgbClr val="804000"/>
                </a:solidFill>
                <a:latin typeface="Courier New" panose="02070309020205020404" pitchFamily="49" charset="0"/>
              </a:rPr>
              <a:t> %&gt;%</a:t>
            </a: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enframe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value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obs_val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obs_val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geom_density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en-GB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34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How does it Work?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3) Render in UI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725796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plotOutput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normal_plot</a:t>
            </a:r>
            <a:r>
              <a:rPr lang="en-GB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2400" b="1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32908"/>
            <a:ext cx="10058400" cy="29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How does it Work?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838200" y="1825625"/>
            <a:ext cx="64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UI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5625"/>
            <a:ext cx="152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882024"/>
            <a:ext cx="403187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sliderInput</a:t>
            </a:r>
            <a:r>
              <a:rPr lang="en-GB" sz="2000" b="1" dirty="0">
                <a:solidFill>
                  <a:srgbClr val="3A3A7A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inputId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  <a:r>
              <a:rPr lang="en-GB" sz="2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n_obs</a:t>
            </a:r>
            <a:r>
              <a:rPr lang="en-GB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000" b="1" dirty="0">
                <a:latin typeface="Courier New" panose="02070309020205020404" pitchFamily="49" charset="0"/>
              </a:rPr>
              <a:t>...</a:t>
            </a:r>
          </a:p>
          <a:p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3856115"/>
            <a:ext cx="541686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GB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normal_plot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renderPlot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({</a:t>
            </a:r>
          </a:p>
          <a:p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GB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n_obs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</a:p>
          <a:p>
            <a:r>
              <a:rPr lang="en-GB" sz="2000" b="1" dirty="0">
                <a:solidFill>
                  <a:srgbClr val="804000"/>
                </a:solidFill>
                <a:latin typeface="Courier New" panose="02070309020205020404" pitchFamily="49" charset="0"/>
              </a:rPr>
              <a:t>		</a:t>
            </a:r>
            <a:r>
              <a:rPr lang="en-GB" sz="2000" b="1" dirty="0">
                <a:latin typeface="Courier New" panose="02070309020205020404" pitchFamily="49" charset="0"/>
              </a:rPr>
              <a:t>...</a:t>
            </a:r>
            <a:endParaRPr lang="en-GB" sz="2000" b="1" dirty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en-GB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4870073" y="3543744"/>
            <a:ext cx="1159791" cy="83484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8200" y="5328847"/>
            <a:ext cx="403187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plotOutput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normal_plot</a:t>
            </a:r>
            <a:r>
              <a:rPr lang="en-GB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4870073" y="4553976"/>
            <a:ext cx="1159791" cy="97492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4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Render &amp; Output Functions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73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Different reactive output functions exist for different kinds of object.</a:t>
            </a:r>
          </a:p>
          <a:p>
            <a:pPr marL="0" indent="0">
              <a:buNone/>
            </a:pPr>
            <a:r>
              <a:rPr lang="en-GB" dirty="0"/>
              <a:t>These tell UI what to do with the data it receives from server.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096000" y="3429000"/>
            <a:ext cx="5257800" cy="276441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dataTableOutput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imageOutput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uiOutput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72BBFDF-7421-44AF-B9E8-CAC865E0B98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5257800" cy="276441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renderDataTable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renderImage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r>
              <a:rPr lang="en-GB" b="1" dirty="0">
                <a:solidFill>
                  <a:srgbClr val="3A3A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523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</a:t>
            </a:r>
            <a:r>
              <a:rPr lang="en-US" sz="5400" dirty="0" err="1"/>
              <a:t>shinydashboard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38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Professional-looking UIs with minimal code.</a:t>
            </a:r>
          </a:p>
        </p:txBody>
      </p:sp>
      <p:pic>
        <p:nvPicPr>
          <p:cNvPr id="2050" name="Picture 2" descr="Twin Cities Bus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43688"/>
            <a:ext cx="3131089" cy="298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AN dash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11" y="3143688"/>
            <a:ext cx="3131089" cy="2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30" y="3118065"/>
            <a:ext cx="3593939" cy="28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7CF-4693-467B-9450-E10352B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6948"/>
          </a:xfrm>
          <a:solidFill>
            <a:srgbClr val="5094CE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5400" dirty="0"/>
              <a:t>    Visual Angle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95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Visual angle ~ Size / Distance</a:t>
            </a:r>
          </a:p>
          <a:p>
            <a:pPr marL="0" indent="0">
              <a:buNone/>
            </a:pPr>
            <a:r>
              <a:rPr lang="en-GB" dirty="0"/>
              <a:t>Size of stimulus subtended (via pupil) on retina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379044" y="3173262"/>
            <a:ext cx="9974756" cy="3543840"/>
            <a:chOff x="1942786" y="2820837"/>
            <a:chExt cx="9974756" cy="3543840"/>
          </a:xfrm>
        </p:grpSpPr>
        <p:grpSp>
          <p:nvGrpSpPr>
            <p:cNvPr id="22" name="Group 21"/>
            <p:cNvGrpSpPr/>
            <p:nvPr/>
          </p:nvGrpSpPr>
          <p:grpSpPr>
            <a:xfrm>
              <a:off x="1942786" y="3089185"/>
              <a:ext cx="8306428" cy="3275492"/>
              <a:chOff x="1475117" y="3060610"/>
              <a:chExt cx="8306428" cy="3275492"/>
            </a:xfrm>
          </p:grpSpPr>
          <p:sp>
            <p:nvSpPr>
              <p:cNvPr id="25" name="Arc 24"/>
              <p:cNvSpPr/>
              <p:nvPr/>
            </p:nvSpPr>
            <p:spPr>
              <a:xfrm rot="2599354">
                <a:off x="5303291" y="4252824"/>
                <a:ext cx="950752" cy="961353"/>
              </a:xfrm>
              <a:prstGeom prst="arc">
                <a:avLst>
                  <a:gd name="adj1" fmla="val 16200000"/>
                  <a:gd name="adj2" fmla="val 21293942"/>
                </a:avLst>
              </a:prstGeom>
              <a:ln w="76200">
                <a:solidFill>
                  <a:srgbClr val="002060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098" name="Picture 2" descr="Image result for rstudio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8975" y="3962070"/>
                <a:ext cx="1472570" cy="1472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Oval 3"/>
              <p:cNvSpPr/>
              <p:nvPr/>
            </p:nvSpPr>
            <p:spPr>
              <a:xfrm>
                <a:off x="1475117" y="3060610"/>
                <a:ext cx="2874034" cy="32754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533775" y="3772844"/>
                <a:ext cx="657226" cy="1851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/>
              <p:cNvCxnSpPr>
                <a:stCxn id="4098" idx="0"/>
              </p:cNvCxnSpPr>
              <p:nvPr/>
            </p:nvCxnSpPr>
            <p:spPr>
              <a:xfrm flipH="1">
                <a:off x="1797627" y="3962070"/>
                <a:ext cx="7247633" cy="1035957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4098" idx="2"/>
              </p:cNvCxnSpPr>
              <p:nvPr/>
            </p:nvCxnSpPr>
            <p:spPr>
              <a:xfrm flipH="1" flipV="1">
                <a:off x="1797627" y="4395788"/>
                <a:ext cx="7247633" cy="1038853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13976092">
                <a:off x="1757776" y="3074646"/>
                <a:ext cx="3261223" cy="3247413"/>
              </a:xfrm>
              <a:prstGeom prst="arc">
                <a:avLst>
                  <a:gd name="adj1" fmla="val 16200000"/>
                  <a:gd name="adj2" fmla="val 21293942"/>
                </a:avLst>
              </a:prstGeom>
              <a:ln w="571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Content Placeholder 5"/>
              <p:cNvSpPr txBox="1">
                <a:spLocks/>
              </p:cNvSpPr>
              <p:nvPr/>
            </p:nvSpPr>
            <p:spPr>
              <a:xfrm>
                <a:off x="6302427" y="4374767"/>
                <a:ext cx="583485" cy="5247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l-GR" sz="4000" b="1" dirty="0"/>
                  <a:t>θ</a:t>
                </a:r>
                <a:endParaRPr lang="en-GB" sz="4000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0827379" y="3990645"/>
              <a:ext cx="0" cy="1472571"/>
            </a:xfrm>
            <a:prstGeom prst="line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352925" y="3375263"/>
              <a:ext cx="5160004" cy="22759"/>
            </a:xfrm>
            <a:prstGeom prst="line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ontent Placeholder 5"/>
            <p:cNvSpPr txBox="1">
              <a:spLocks/>
            </p:cNvSpPr>
            <p:nvPr/>
          </p:nvSpPr>
          <p:spPr>
            <a:xfrm>
              <a:off x="6096000" y="2820837"/>
              <a:ext cx="1995891" cy="524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4000" b="1" dirty="0"/>
                <a:t>distance</a:t>
              </a:r>
            </a:p>
          </p:txBody>
        </p:sp>
        <p:sp>
          <p:nvSpPr>
            <p:cNvPr id="33" name="Content Placeholder 5"/>
            <p:cNvSpPr txBox="1">
              <a:spLocks/>
            </p:cNvSpPr>
            <p:nvPr/>
          </p:nvSpPr>
          <p:spPr>
            <a:xfrm>
              <a:off x="10893548" y="4419066"/>
              <a:ext cx="1023994" cy="524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4000" b="1" dirty="0"/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70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228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Making Tools for Science</vt:lpstr>
      <vt:lpstr>    Reactivity</vt:lpstr>
      <vt:lpstr>    How does it Work?</vt:lpstr>
      <vt:lpstr>    How does it Work?</vt:lpstr>
      <vt:lpstr>    How does it Work?</vt:lpstr>
      <vt:lpstr>    How does it Work?</vt:lpstr>
      <vt:lpstr>    Render &amp; Output Functions</vt:lpstr>
      <vt:lpstr>    shinydashboard</vt:lpstr>
      <vt:lpstr>    Visual 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Shiny</dc:title>
  <dc:creator>Jack Taylor</dc:creator>
  <cp:lastModifiedBy>Jack Taylor</cp:lastModifiedBy>
  <cp:revision>71</cp:revision>
  <dcterms:created xsi:type="dcterms:W3CDTF">2019-08-30T10:24:37Z</dcterms:created>
  <dcterms:modified xsi:type="dcterms:W3CDTF">2019-09-24T12:56:04Z</dcterms:modified>
</cp:coreProperties>
</file>