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01" r:id="rId2"/>
    <p:sldId id="316" r:id="rId3"/>
    <p:sldId id="346" r:id="rId4"/>
    <p:sldId id="356" r:id="rId5"/>
    <p:sldId id="355" r:id="rId6"/>
    <p:sldId id="357" r:id="rId7"/>
    <p:sldId id="360" r:id="rId8"/>
    <p:sldId id="358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F77"/>
    <a:srgbClr val="D6ECFE"/>
    <a:srgbClr val="BE4D00"/>
    <a:srgbClr val="FFDC36"/>
    <a:srgbClr val="AA8066"/>
    <a:srgbClr val="767171"/>
    <a:srgbClr val="0071CB"/>
    <a:srgbClr val="FF8948"/>
    <a:srgbClr val="FF6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81BD-EBC2-B1CA-AA6A-61A81643E1C8}" v="7" dt="2019-07-06T18:00:39.329"/>
    <p1510:client id="{BBB5EF99-8079-07F7-BE1C-670753B4ED4A}" v="285" dt="2019-07-06T17:39:22.597"/>
    <p1510:client id="{E21E0D9C-D726-4C64-9332-9715E21CD541}" v="4514" dt="2019-07-06T18:54:15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D623-6C7D-1845-8AFD-D12C66169221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54F17-3CC3-FA48-8E83-14A5402C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1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Content looks very much like a standard UG degree stats course, MSc </a:t>
            </a:r>
            <a:r>
              <a:rPr lang="en-GB" err="1"/>
              <a:t>Convs</a:t>
            </a:r>
            <a:r>
              <a:rPr lang="en-GB"/>
              <a:t> need a extremely practical introduction to stats that will allow them to a) understand the papers they read and b) for those than do a quant dissertation give them the tools to analyse their data, things like GLM decomposition matrices are removed.</a:t>
            </a:r>
          </a:p>
          <a:p>
            <a:endParaRPr lang="en-GB"/>
          </a:p>
          <a:p>
            <a:r>
              <a:rPr lang="en-GB"/>
              <a:t>BUT reproducible methods emphasised at every stage.</a:t>
            </a:r>
          </a:p>
          <a:p>
            <a:endParaRPr lang="en-GB"/>
          </a:p>
          <a:p>
            <a:r>
              <a:rPr lang="en-GB"/>
              <a:t>Important to remember that this doesn’t require R, this can be done with whatever programme you’re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some more structural differences with the UG programme though and it’s because of the diverse cohort – anyone with experience of MSc will know. </a:t>
            </a:r>
          </a:p>
          <a:p>
            <a:endParaRPr lang="en-GB"/>
          </a:p>
          <a:p>
            <a:r>
              <a:rPr lang="en-GB"/>
              <a:t>More support in certain areas – lots of students with computer anxiety so computing and programming basics is extremely stepped out.</a:t>
            </a:r>
          </a:p>
          <a:p>
            <a:endParaRPr lang="en-GB"/>
          </a:p>
          <a:p>
            <a:r>
              <a:rPr lang="en-GB"/>
              <a:t>Less contact time because of accelerated curriculum means need support like more video walkthroughs.</a:t>
            </a:r>
          </a:p>
          <a:p>
            <a:endParaRPr lang="en-GB"/>
          </a:p>
          <a:p>
            <a:r>
              <a:rPr lang="en-GB"/>
              <a:t>The more advanced students are given access to supplementary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1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9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some differences with the UG programme though and it’s because of the diverse cohort – anyone with experience of MSc will know. </a:t>
            </a:r>
          </a:p>
          <a:p>
            <a:endParaRPr lang="en-GB"/>
          </a:p>
          <a:p>
            <a:r>
              <a:rPr lang="en-GB"/>
              <a:t>More support in certain areas – lots of students with computer anxiety so computing and programming basics is extremely stepped out.</a:t>
            </a:r>
          </a:p>
          <a:p>
            <a:endParaRPr lang="en-GB"/>
          </a:p>
          <a:p>
            <a:r>
              <a:rPr lang="en-GB"/>
              <a:t>Less contact time because of accelerated curriculum means need support like more video walkthroughs.</a:t>
            </a:r>
          </a:p>
          <a:p>
            <a:endParaRPr lang="en-GB"/>
          </a:p>
          <a:p>
            <a:r>
              <a:rPr lang="en-GB"/>
              <a:t>The more advanced students are given access to supplementary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3316ED-EF2A-493C-822E-B0042BE3D315}" type="slidenum">
              <a:rPr lang="en-US" sz="1200"/>
              <a:pPr algn="r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524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87AA-9B5D-BB42-A7DA-076F5DD2603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" y="4741044"/>
            <a:ext cx="7838011" cy="1737360"/>
          </a:xfrm>
        </p:spPr>
        <p:txBody>
          <a:bodyPr anchor="ctr">
            <a:normAutofit/>
          </a:bodyPr>
          <a:lstStyle/>
          <a:p>
            <a:r>
              <a:rPr lang="en-GB" sz="3200"/>
              <a:t>Imaginary barriers to reproducibility: short courses with diverse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4818" y="4498675"/>
            <a:ext cx="3725227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#</a:t>
            </a:r>
            <a:r>
              <a:rPr lang="en-US" dirty="0" err="1"/>
              <a:t>PsyTeachR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@emilynordmann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@</a:t>
            </a:r>
            <a:r>
              <a:rPr lang="en-US" dirty="0" err="1"/>
              <a:t>PatersonHelena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1473" y="6033440"/>
            <a:ext cx="3525463" cy="63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7854696" y="4800600"/>
            <a:ext cx="0" cy="1627632"/>
          </a:xfrm>
          <a:prstGeom prst="line">
            <a:avLst/>
          </a:prstGeom>
          <a:ln w="28575">
            <a:solidFill>
              <a:srgbClr val="1E4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651" y="4564928"/>
            <a:ext cx="1564748" cy="15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832709" y="2470355"/>
            <a:ext cx="3698803" cy="2112702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400"/>
              <a:t>Take Home Message:</a:t>
            </a:r>
            <a:br>
              <a:rPr lang="en-US" sz="2400"/>
            </a:br>
            <a:r>
              <a:rPr lang="en-US" sz="2400"/>
              <a:t>Even with very short courses it is possible to teach Reproducible, Responsible Research Methods</a:t>
            </a:r>
            <a:endParaRPr lang="en-US" sz="220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Our Short Courses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Curriculum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Reproducible, Responsible Research Methods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cs typeface="Calibri"/>
              </a:rPr>
              <a:t>Assessment inspired by open science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1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Short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3868165"/>
          </a:xfrm>
          <a:ln w="38100">
            <a:solidFill>
              <a:srgbClr val="D6ECFE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MSc Conversion – Zero to Heroes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Diverse skill sets – dancers and computing science graduates in the same class</a:t>
            </a:r>
            <a:endParaRPr lang="en-GB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About 30 hours to learn quant methods, stats and communication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Graduate with accredited psychology degree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MSc Data Skills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Graduates coming from undergrad psych and neuroscience degrees &amp; plan to do a PhD.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Some have R skills, many have research methods and stats knowledge, many don’t have any of this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20 hours of Data skills that prepare students for advanced Stats</a:t>
            </a:r>
          </a:p>
          <a:p>
            <a:pPr lvl="1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5938886"/>
            <a:ext cx="10712313" cy="821703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Reproducible philosophy embedded into as many other places as we can – seminar events, M&amp;Ms club, professional skills class</a:t>
            </a:r>
          </a:p>
        </p:txBody>
      </p:sp>
    </p:spTree>
    <p:extLst>
      <p:ext uri="{BB962C8B-B14F-4D97-AF65-F5344CB8AC3E}">
        <p14:creationId xmlns:p14="http://schemas.microsoft.com/office/powerpoint/2010/main" val="1143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Curriculum (Zero2Hero)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3868165"/>
          </a:xfrm>
          <a:ln w="38100">
            <a:solidFill>
              <a:srgbClr val="D6ECFE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Intro to R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Data wrangling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Chi-square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Correlation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T-test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ANOVA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Regression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At each stage: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Data wrangling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Visualisation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Assumption checking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Power and effect size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Multiple comparison corrections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Pre-registration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Reproducible scripts</a:t>
            </a:r>
          </a:p>
          <a:p>
            <a:pPr lvl="1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Curriculum (Zero2Hero)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789"/>
            <a:ext cx="5062870" cy="3868165"/>
          </a:xfrm>
          <a:ln w="38100">
            <a:solidFill>
              <a:srgbClr val="D6ECFE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Blended support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Computing &amp; programming basics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Video walkthroughs</a:t>
            </a:r>
          </a:p>
          <a:p>
            <a:pPr lvl="1"/>
            <a:endParaRPr lang="en-GB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Realism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Most Conversion students have a very specific career goal in mind &amp; this usually has nothing to do with statistics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But! We can still leave them with the understanding of how data and results are “made”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Supplementary analyses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Permutation tests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Non-parametric tests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Data transformation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Simulation</a:t>
            </a:r>
          </a:p>
          <a:p>
            <a:pPr lvl="1"/>
            <a:r>
              <a:rPr lang="en-GB" err="1">
                <a:solidFill>
                  <a:schemeClr val="bg1">
                    <a:lumMod val="95000"/>
                  </a:schemeClr>
                </a:solidFill>
              </a:rPr>
              <a:t>rtweet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GB" err="1">
                <a:solidFill>
                  <a:schemeClr val="bg1">
                    <a:lumMod val="95000"/>
                  </a:schemeClr>
                </a:solidFill>
              </a:rPr>
              <a:t>tidytext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36765" y="2113858"/>
            <a:ext cx="4318955" cy="3405199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 fontScale="90000"/>
          </a:bodyPr>
          <a:lstStyle/>
          <a:p>
            <a:r>
              <a:rPr lang="en-GB" sz="2400" dirty="0">
                <a:solidFill>
                  <a:srgbClr val="1E4F77"/>
                </a:solidFill>
              </a:rPr>
              <a:t>Research Methods 2 mini-project</a:t>
            </a:r>
            <a:br>
              <a:rPr lang="en-GB" sz="2400" dirty="0">
                <a:solidFill>
                  <a:srgbClr val="1E4F77"/>
                </a:solidFill>
              </a:rPr>
            </a:br>
            <a:r>
              <a:rPr lang="en-GB" sz="2400" dirty="0">
                <a:solidFill>
                  <a:srgbClr val="1E4F77"/>
                </a:solidFill>
              </a:rPr>
              <a:t/>
            </a:r>
            <a:br>
              <a:rPr lang="en-GB" sz="24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Secondary data analysis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Research proposal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Pre-registration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Reproducible analysis plan on simulated data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Simple statistics (correlation &amp; t-test) done properly</a:t>
            </a:r>
            <a:r>
              <a:rPr lang="en-GB" sz="2400" dirty="0">
                <a:solidFill>
                  <a:srgbClr val="1E4F77"/>
                </a:solidFill>
              </a:rPr>
              <a:t/>
            </a:r>
            <a:br>
              <a:rPr lang="en-GB" sz="2400" dirty="0">
                <a:solidFill>
                  <a:srgbClr val="1E4F77"/>
                </a:solidFill>
              </a:rPr>
            </a:br>
            <a:r>
              <a:rPr lang="en-GB" sz="2400" b="1" u="sng" dirty="0">
                <a:solidFill>
                  <a:srgbClr val="1E4F77"/>
                </a:solidFill>
              </a:rPr>
              <a:t/>
            </a:r>
            <a:br>
              <a:rPr lang="en-GB" sz="2400" b="1" u="sng" dirty="0">
                <a:solidFill>
                  <a:srgbClr val="1E4F77"/>
                </a:solidFill>
              </a:rPr>
            </a:br>
            <a:endParaRPr lang="en-US" sz="2200" dirty="0">
              <a:solidFill>
                <a:srgbClr val="1E4F77"/>
              </a:solidFill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Open Science can be inspirational for teaching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Pre-registration makes teaching statistics </a:t>
            </a:r>
            <a:r>
              <a:rPr lang="en-US" i="1" dirty="0">
                <a:solidFill>
                  <a:schemeClr val="bg1"/>
                </a:solidFill>
              </a:rPr>
              <a:t>easier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As do reproducible scripts (what </a:t>
            </a:r>
            <a:r>
              <a:rPr lang="en-US" i="1" dirty="0">
                <a:solidFill>
                  <a:schemeClr val="bg1"/>
                </a:solidFill>
              </a:rPr>
              <a:t>have </a:t>
            </a:r>
            <a:r>
              <a:rPr lang="en-US" dirty="0">
                <a:solidFill>
                  <a:schemeClr val="bg1"/>
                </a:solidFill>
              </a:rPr>
              <a:t>you done??)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Working with real data prepares students for their dissertations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And highlights why the reproducibility crisis happened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29321A-EB4D-4E9D-BAD2-DFC5FBEA4CA4}"/>
              </a:ext>
            </a:extLst>
          </p:cNvPr>
          <p:cNvSpPr txBox="1">
            <a:spLocks/>
          </p:cNvSpPr>
          <p:nvPr/>
        </p:nvSpPr>
        <p:spPr>
          <a:xfrm>
            <a:off x="5945102" y="365125"/>
            <a:ext cx="5408697" cy="116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FC13-7B6A-4B03-91FB-63931001917F}"/>
              </a:ext>
            </a:extLst>
          </p:cNvPr>
          <p:cNvSpPr/>
          <p:nvPr/>
        </p:nvSpPr>
        <p:spPr>
          <a:xfrm>
            <a:off x="627586" y="517352"/>
            <a:ext cx="10041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Assessment &amp; feedback:               </a:t>
            </a:r>
            <a:r>
              <a:rPr lang="en-GB" sz="3200" dirty="0">
                <a:solidFill>
                  <a:schemeClr val="bg1"/>
                </a:solidFill>
              </a:rPr>
              <a:t>Open science style</a:t>
            </a:r>
          </a:p>
        </p:txBody>
      </p:sp>
    </p:spTree>
    <p:extLst>
      <p:ext uri="{BB962C8B-B14F-4D97-AF65-F5344CB8AC3E}">
        <p14:creationId xmlns:p14="http://schemas.microsoft.com/office/powerpoint/2010/main" val="12099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36765" y="1649732"/>
            <a:ext cx="4318955" cy="432157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1E4F77"/>
                </a:solidFill>
              </a:rPr>
              <a:t>- Peer reviews of pre-prints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</a:t>
            </a:r>
            <a:r>
              <a:rPr lang="en-GB" sz="2000" dirty="0" err="1">
                <a:solidFill>
                  <a:srgbClr val="1E4F77"/>
                </a:solidFill>
              </a:rPr>
              <a:t>PsyAccelerator</a:t>
            </a:r>
            <a:r>
              <a:rPr lang="en-GB" sz="2000" dirty="0">
                <a:solidFill>
                  <a:srgbClr val="1E4F77"/>
                </a:solidFill>
              </a:rPr>
              <a:t> style group-work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Reproducible scripts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Resource of real data at every point</a:t>
            </a:r>
            <a:br>
              <a:rPr lang="en-GB" sz="2000" dirty="0">
                <a:solidFill>
                  <a:srgbClr val="1E4F77"/>
                </a:solidFill>
              </a:rPr>
            </a:br>
            <a:endParaRPr lang="en-US" sz="2200" dirty="0">
              <a:solidFill>
                <a:srgbClr val="1E4F77"/>
              </a:solidFill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Open Science can be inspirational for teaching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Pre-registration makes teaching statistics </a:t>
            </a:r>
            <a:r>
              <a:rPr lang="en-US" i="1" dirty="0">
                <a:solidFill>
                  <a:schemeClr val="bg1"/>
                </a:solidFill>
              </a:rPr>
              <a:t>easier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As do reproducible scripts (what </a:t>
            </a:r>
            <a:r>
              <a:rPr lang="en-US" i="1" dirty="0">
                <a:solidFill>
                  <a:schemeClr val="bg1"/>
                </a:solidFill>
              </a:rPr>
              <a:t>have </a:t>
            </a:r>
            <a:r>
              <a:rPr lang="en-US" dirty="0">
                <a:solidFill>
                  <a:schemeClr val="bg1"/>
                </a:solidFill>
              </a:rPr>
              <a:t>you done??)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Working with real data prepares students for their dissertations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And highlights why the reproducibility crisis happened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F92B1-E2EF-4893-9284-A4BACEE424AD}"/>
              </a:ext>
            </a:extLst>
          </p:cNvPr>
          <p:cNvSpPr/>
          <p:nvPr/>
        </p:nvSpPr>
        <p:spPr>
          <a:xfrm>
            <a:off x="627586" y="517352"/>
            <a:ext cx="10041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Assessment &amp; feedback:               </a:t>
            </a:r>
            <a:r>
              <a:rPr lang="en-GB" sz="3200" dirty="0">
                <a:solidFill>
                  <a:schemeClr val="bg1"/>
                </a:solidFill>
              </a:rPr>
              <a:t>Open science style</a:t>
            </a:r>
          </a:p>
        </p:txBody>
      </p:sp>
    </p:spTree>
    <p:extLst>
      <p:ext uri="{BB962C8B-B14F-4D97-AF65-F5344CB8AC3E}">
        <p14:creationId xmlns:p14="http://schemas.microsoft.com/office/powerpoint/2010/main" val="137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solidFill>
                  <a:schemeClr val="bg1">
                    <a:lumMod val="95000"/>
                  </a:schemeClr>
                </a:solidFill>
              </a:rPr>
              <a:t>If you think…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3868165"/>
          </a:xfrm>
          <a:ln w="38100">
            <a:solidFill>
              <a:srgbClr val="D6ECFE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 couldn’t do this because our students can’t cope with it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Yes they can/they weren’t coping with SPSS either</a:t>
            </a:r>
          </a:p>
          <a:p>
            <a:pPr lvl="1"/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We don’t have enough people who know R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Upskilling doesn’t have to just be for students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Almost all of this can be done with other software, R is just easier</a:t>
            </a:r>
          </a:p>
          <a:p>
            <a:pPr lvl="1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There are more important things to focus on/we don’t have the time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(You’re probably at the wrong conference)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Question of priorities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does a psychology graduate need to know?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Simple things done well &gt; a complicated car crash</a:t>
            </a:r>
          </a:p>
        </p:txBody>
      </p:sp>
    </p:spTree>
    <p:extLst>
      <p:ext uri="{BB962C8B-B14F-4D97-AF65-F5344CB8AC3E}">
        <p14:creationId xmlns:p14="http://schemas.microsoft.com/office/powerpoint/2010/main" val="392561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rgbClr val="FFD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640079" y="4300236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cap="all" spc="200"/>
              <a:t>Open Minds</a:t>
            </a:r>
            <a:endParaRPr lang="en-US" sz="4800" kern="1200" cap="all" spc="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148856" y="595293"/>
            <a:ext cx="6655981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Keep the bigger picture in mind: Reproducible science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40079" y="5431527"/>
            <a:ext cx="2409296" cy="154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D6ECFE"/>
                </a:solidFill>
              </a:rPr>
              <a:t>#</a:t>
            </a:r>
            <a:r>
              <a:rPr lang="en-US" sz="2000" err="1">
                <a:solidFill>
                  <a:srgbClr val="D6ECFE"/>
                </a:solidFill>
              </a:rPr>
              <a:t>PsyTeachR</a:t>
            </a:r>
            <a:r>
              <a:rPr lang="en-US" sz="2000">
                <a:solidFill>
                  <a:srgbClr val="D6ECFE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D6ECFE"/>
                </a:solidFill>
              </a:rPr>
              <a:t>@</a:t>
            </a:r>
            <a:r>
              <a:rPr lang="en-US" sz="2000" err="1">
                <a:solidFill>
                  <a:srgbClr val="D6ECFE"/>
                </a:solidFill>
              </a:rPr>
              <a:t>emilynordmann</a:t>
            </a:r>
            <a:r>
              <a:rPr lang="en-US" sz="2000">
                <a:solidFill>
                  <a:srgbClr val="D6ECFE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D6ECFE"/>
                </a:solidFill>
              </a:rPr>
              <a:t>@</a:t>
            </a:r>
            <a:r>
              <a:rPr lang="en-US" sz="2000" err="1">
                <a:solidFill>
                  <a:srgbClr val="D6ECFE"/>
                </a:solidFill>
              </a:rPr>
              <a:t>PatersonHelena</a:t>
            </a:r>
            <a:endParaRPr lang="en-US" sz="2000">
              <a:solidFill>
                <a:srgbClr val="D6ECF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898" y="222876"/>
            <a:ext cx="1564748" cy="1564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B6523-9DDB-4876-95F4-1D48F816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699" y="222875"/>
            <a:ext cx="1564748" cy="15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Uni Palatte1">
      <a:dk1>
        <a:srgbClr val="003865"/>
      </a:dk1>
      <a:lt1>
        <a:srgbClr val="FFFFFF"/>
      </a:lt1>
      <a:dk2>
        <a:srgbClr val="616C74"/>
      </a:dk2>
      <a:lt2>
        <a:srgbClr val="E7E6E6"/>
      </a:lt2>
      <a:accent1>
        <a:srgbClr val="0075B0"/>
      </a:accent1>
      <a:accent2>
        <a:srgbClr val="BE4D00"/>
      </a:accent2>
      <a:accent3>
        <a:srgbClr val="B06C96"/>
      </a:accent3>
      <a:accent4>
        <a:srgbClr val="FFDC36"/>
      </a:accent4>
      <a:accent5>
        <a:srgbClr val="00B5D1"/>
      </a:accent5>
      <a:accent6>
        <a:srgbClr val="00833C"/>
      </a:accent6>
      <a:hlink>
        <a:srgbClr val="005398"/>
      </a:hlink>
      <a:folHlink>
        <a:srgbClr val="95127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689</Words>
  <Application>Microsoft Office PowerPoint</Application>
  <PresentationFormat>Widescreen</PresentationFormat>
  <Paragraphs>109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1_Office Theme</vt:lpstr>
      <vt:lpstr>Imaginary barriers to reproducibility: short courses with diverse students</vt:lpstr>
      <vt:lpstr>Take Home Message: Even with very short courses it is possible to teach Reproducible, Responsible Research Methods</vt:lpstr>
      <vt:lpstr>Short programmes</vt:lpstr>
      <vt:lpstr>Curriculum (Zero2Hero) </vt:lpstr>
      <vt:lpstr>Curriculum (Zero2Hero)</vt:lpstr>
      <vt:lpstr>Research Methods 2 mini-project  - Secondary data analysis - Research proposal - Pre-registration - Reproducible analysis plan on simulated data - Simple statistics (correlation &amp; t-test) done properly  </vt:lpstr>
      <vt:lpstr>- Peer reviews of pre-prints - PsyAccelerator style group-work - Reproducible scripts - Resource of real data at every point </vt:lpstr>
      <vt:lpstr>If you think…</vt:lpstr>
      <vt:lpstr>Open Minds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Paterson</dc:creator>
  <cp:lastModifiedBy>Helena Paterson</cp:lastModifiedBy>
  <cp:revision>21</cp:revision>
  <dcterms:created xsi:type="dcterms:W3CDTF">2017-12-28T15:53:19Z</dcterms:created>
  <dcterms:modified xsi:type="dcterms:W3CDTF">2019-07-07T08:16:02Z</dcterms:modified>
</cp:coreProperties>
</file>