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301" r:id="rId2"/>
    <p:sldId id="316" r:id="rId3"/>
    <p:sldId id="346" r:id="rId4"/>
    <p:sldId id="356" r:id="rId5"/>
    <p:sldId id="355" r:id="rId6"/>
    <p:sldId id="357" r:id="rId7"/>
    <p:sldId id="360" r:id="rId8"/>
    <p:sldId id="358" r:id="rId9"/>
    <p:sldId id="35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F77"/>
    <a:srgbClr val="D6ECFE"/>
    <a:srgbClr val="BE4D00"/>
    <a:srgbClr val="FFDC36"/>
    <a:srgbClr val="AA8066"/>
    <a:srgbClr val="767171"/>
    <a:srgbClr val="0071CB"/>
    <a:srgbClr val="FF8948"/>
    <a:srgbClr val="FF69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4981BD-EBC2-B1CA-AA6A-61A81643E1C8}" v="7" dt="2019-07-06T18:00:39.329"/>
    <p1510:client id="{BBB5EF99-8079-07F7-BE1C-670753B4ED4A}" v="285" dt="2019-07-06T17:39:22.597"/>
    <p1510:client id="{E21E0D9C-D726-4C64-9332-9715E21CD541}" v="4514" dt="2019-07-06T18:54:15.2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9" d="100"/>
          <a:sy n="79" d="100"/>
        </p:scale>
        <p:origin x="12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9D623-6C7D-1845-8AFD-D12C66169221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54F17-3CC3-FA48-8E83-14A5402CE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89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54F17-3CC3-FA48-8E83-14A5402CED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47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D0BD4CE-30A3-44AA-9551-DF450F4EAEB6}" type="slidenum">
              <a:rPr lang="en-US" smtClean="0">
                <a:cs typeface="Arial" charset="0"/>
              </a:rPr>
              <a:pPr/>
              <a:t>2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415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Content looks very much like a standard UG degree stats course, MSc </a:t>
            </a:r>
            <a:r>
              <a:rPr lang="en-GB" err="1"/>
              <a:t>Convs</a:t>
            </a:r>
            <a:r>
              <a:rPr lang="en-GB"/>
              <a:t> need a extremely practical introduction to stats that will allow them to a) understand the papers they read and b) for those than do a quant dissertation give them the tools to analyse their data, things like GLM decomposition matrices are removed.</a:t>
            </a:r>
          </a:p>
          <a:p>
            <a:endParaRPr lang="en-GB"/>
          </a:p>
          <a:p>
            <a:r>
              <a:rPr lang="en-GB"/>
              <a:t>BUT reproducible methods emphasised at every stage.</a:t>
            </a:r>
          </a:p>
          <a:p>
            <a:endParaRPr lang="en-GB"/>
          </a:p>
          <a:p>
            <a:r>
              <a:rPr lang="en-GB"/>
              <a:t>Important to remember that this doesn’t require R, this can be done with whatever programme you’re using.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754F17-3CC3-FA48-8E83-14A5402CED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22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There are some more structural differences with the UG programme though and it’s because of the diverse cohort – anyone with experience of MSc will know. </a:t>
            </a:r>
          </a:p>
          <a:p>
            <a:endParaRPr lang="en-GB"/>
          </a:p>
          <a:p>
            <a:r>
              <a:rPr lang="en-GB"/>
              <a:t>More support in certain areas – lots of students with computer anxiety so computing and programming basics is extremely stepped out.</a:t>
            </a:r>
          </a:p>
          <a:p>
            <a:endParaRPr lang="en-GB"/>
          </a:p>
          <a:p>
            <a:r>
              <a:rPr lang="en-GB"/>
              <a:t>Less contact time because of accelerated curriculum means need support like more video walkthroughs.</a:t>
            </a:r>
          </a:p>
          <a:p>
            <a:endParaRPr lang="en-GB"/>
          </a:p>
          <a:p>
            <a:r>
              <a:rPr lang="en-GB"/>
              <a:t>The more advanced students are given access to supplementary analyses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754F17-3CC3-FA48-8E83-14A5402CED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06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D0BD4CE-30A3-44AA-9551-DF450F4EAEB6}" type="slidenum">
              <a:rPr lang="en-US" smtClean="0">
                <a:cs typeface="Arial" charset="0"/>
              </a:rPr>
              <a:pPr/>
              <a:t>6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914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D0BD4CE-30A3-44AA-9551-DF450F4EAEB6}" type="slidenum">
              <a:rPr lang="en-US" smtClean="0">
                <a:cs typeface="Arial" charset="0"/>
              </a:rPr>
              <a:pPr/>
              <a:t>7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399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There are some differences with the UG programme though and it’s because of the diverse cohort – anyone with experience of MSc will know. </a:t>
            </a:r>
          </a:p>
          <a:p>
            <a:endParaRPr lang="en-GB"/>
          </a:p>
          <a:p>
            <a:r>
              <a:rPr lang="en-GB"/>
              <a:t>More support in certain areas – lots of students with computer anxiety so computing and programming basics is extremely stepped out.</a:t>
            </a:r>
          </a:p>
          <a:p>
            <a:endParaRPr lang="en-GB"/>
          </a:p>
          <a:p>
            <a:r>
              <a:rPr lang="en-GB"/>
              <a:t>Less contact time because of accelerated curriculum means need support like more video walkthroughs.</a:t>
            </a:r>
          </a:p>
          <a:p>
            <a:endParaRPr lang="en-GB"/>
          </a:p>
          <a:p>
            <a:r>
              <a:rPr lang="en-GB"/>
              <a:t>The more advanced students are given access to supplementary analyses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754F17-3CC3-FA48-8E83-14A5402CEDD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13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5299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33316ED-EF2A-493C-822E-B0042BE3D315}" type="slidenum">
              <a:rPr lang="en-US" sz="1200"/>
              <a:pPr algn="r"/>
              <a:t>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445248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87AA-9B5D-BB42-A7DA-076F5DD26030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700B-3A2C-364B-8C3B-A4151D941C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87AA-9B5D-BB42-A7DA-076F5DD26030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700B-3A2C-364B-8C3B-A4151D941C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87AA-9B5D-BB42-A7DA-076F5DD26030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700B-3A2C-364B-8C3B-A4151D941C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87AA-9B5D-BB42-A7DA-076F5DD26030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700B-3A2C-364B-8C3B-A4151D941C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87AA-9B5D-BB42-A7DA-076F5DD26030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700B-3A2C-364B-8C3B-A4151D941C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87AA-9B5D-BB42-A7DA-076F5DD26030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700B-3A2C-364B-8C3B-A4151D941C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87AA-9B5D-BB42-A7DA-076F5DD26030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700B-3A2C-364B-8C3B-A4151D941C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87AA-9B5D-BB42-A7DA-076F5DD26030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700B-3A2C-364B-8C3B-A4151D941C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87AA-9B5D-BB42-A7DA-076F5DD26030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700B-3A2C-364B-8C3B-A4151D941C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87AA-9B5D-BB42-A7DA-076F5DD26030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700B-3A2C-364B-8C3B-A4151D941C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87AA-9B5D-BB42-A7DA-076F5DD26030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2700B-3A2C-364B-8C3B-A4151D941C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87AA-9B5D-BB42-A7DA-076F5DD26030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2700B-3A2C-364B-8C3B-A4151D941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26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rgbClr val="BE4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rgbClr val="1E4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" y="4741044"/>
            <a:ext cx="7838011" cy="1737360"/>
          </a:xfrm>
        </p:spPr>
        <p:txBody>
          <a:bodyPr anchor="ctr">
            <a:normAutofit/>
          </a:bodyPr>
          <a:lstStyle/>
          <a:p>
            <a:r>
              <a:rPr lang="en-GB" sz="3200"/>
              <a:t>Imaginary barriers to reproducibility: short courses with diverse students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4818" y="4498675"/>
            <a:ext cx="3725227" cy="1737360"/>
          </a:xfrm>
        </p:spPr>
        <p:txBody>
          <a:bodyPr anchor="ctr"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#</a:t>
            </a:r>
            <a:r>
              <a:rPr lang="en-US" dirty="0" err="1"/>
              <a:t>PsyTeachR</a:t>
            </a:r>
            <a:r>
              <a:rPr lang="en-US" dirty="0"/>
              <a:t>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@emilynordmann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@</a:t>
            </a:r>
            <a:r>
              <a:rPr lang="en-US" dirty="0" err="1"/>
              <a:t>PatersonHelena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51473" y="6033440"/>
            <a:ext cx="3525463" cy="6339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Connector 4"/>
          <p:cNvCxnSpPr/>
          <p:nvPr/>
        </p:nvCxnSpPr>
        <p:spPr>
          <a:xfrm>
            <a:off x="7854696" y="4800600"/>
            <a:ext cx="0" cy="1627632"/>
          </a:xfrm>
          <a:prstGeom prst="line">
            <a:avLst/>
          </a:prstGeom>
          <a:ln w="28575">
            <a:solidFill>
              <a:srgbClr val="1E4F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2651" y="4564928"/>
            <a:ext cx="1564748" cy="156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09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CE06232-69FD-453D-8EB2-706087A9021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85" name="Rectangle 2"/>
          <p:cNvSpPr>
            <a:spLocks noGrp="1"/>
          </p:cNvSpPr>
          <p:nvPr>
            <p:ph type="title"/>
          </p:nvPr>
        </p:nvSpPr>
        <p:spPr>
          <a:xfrm>
            <a:off x="832709" y="2470355"/>
            <a:ext cx="3698803" cy="2112702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2400"/>
              <a:t>Take Home Message:</a:t>
            </a:r>
            <a:br>
              <a:rPr lang="en-US" sz="2400"/>
            </a:br>
            <a:r>
              <a:rPr lang="en-US" sz="2400"/>
              <a:t>Even with very short courses it is possible to teach Reproducible, Responsible Research Methods</a:t>
            </a:r>
            <a:endParaRPr lang="en-US" sz="2200"/>
          </a:p>
        </p:txBody>
      </p:sp>
      <p:sp>
        <p:nvSpPr>
          <p:cNvPr id="16386" name="Rectangle 3"/>
          <p:cNvSpPr>
            <a:spLocks noGrp="1"/>
          </p:cNvSpPr>
          <p:nvPr>
            <p:ph idx="1"/>
          </p:nvPr>
        </p:nvSpPr>
        <p:spPr>
          <a:xfrm>
            <a:off x="5999755" y="1256684"/>
            <a:ext cx="5408696" cy="5252722"/>
          </a:xfrm>
        </p:spPr>
        <p:txBody>
          <a:bodyPr anchor="ctr">
            <a:normAutofit/>
          </a:bodyPr>
          <a:lstStyle/>
          <a:p>
            <a:pPr lvl="1"/>
            <a:r>
              <a:rPr lang="en-US" sz="3200" dirty="0">
                <a:solidFill>
                  <a:schemeClr val="bg1"/>
                </a:solidFill>
              </a:rPr>
              <a:t>Our Short Courses</a:t>
            </a:r>
          </a:p>
          <a:p>
            <a:pPr lvl="1"/>
            <a:r>
              <a:rPr lang="en-US" sz="3200" dirty="0">
                <a:solidFill>
                  <a:schemeClr val="bg1"/>
                </a:solidFill>
              </a:rPr>
              <a:t>Curriculum</a:t>
            </a:r>
          </a:p>
          <a:p>
            <a:pPr lvl="1"/>
            <a:r>
              <a:rPr lang="en-US" sz="3200" dirty="0">
                <a:solidFill>
                  <a:schemeClr val="bg1"/>
                </a:solidFill>
              </a:rPr>
              <a:t>Reproducible, Responsible Research Methods</a:t>
            </a:r>
          </a:p>
          <a:p>
            <a:pPr lvl="1"/>
            <a:r>
              <a:rPr lang="en-US" sz="3200" dirty="0">
                <a:solidFill>
                  <a:schemeClr val="bg1"/>
                </a:solidFill>
                <a:cs typeface="Calibri"/>
              </a:rPr>
              <a:t>Assessment inspired by open science</a:t>
            </a:r>
          </a:p>
          <a:p>
            <a:pPr lvl="1"/>
            <a:endParaRPr lang="en-US" sz="3200" dirty="0">
              <a:solidFill>
                <a:schemeClr val="bg1"/>
              </a:solidFill>
            </a:endParaRPr>
          </a:p>
          <a:p>
            <a:pPr lvl="1"/>
            <a:endParaRPr lang="en-US" sz="32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515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chemeClr val="bg1">
                    <a:lumMod val="95000"/>
                  </a:schemeClr>
                </a:solidFill>
              </a:rPr>
              <a:t>Short programmes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62870" cy="3868165"/>
          </a:xfrm>
          <a:ln w="38100">
            <a:solidFill>
              <a:srgbClr val="D6ECFE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solidFill>
                  <a:schemeClr val="bg1">
                    <a:lumMod val="95000"/>
                  </a:schemeClr>
                </a:solidFill>
              </a:rPr>
              <a:t>MSc Conversion – Zero to Heroes</a:t>
            </a:r>
          </a:p>
          <a:p>
            <a:pPr lvl="1"/>
            <a:r>
              <a:rPr lang="en-GB">
                <a:solidFill>
                  <a:schemeClr val="bg1">
                    <a:lumMod val="95000"/>
                  </a:schemeClr>
                </a:solidFill>
              </a:rPr>
              <a:t>Diverse skill sets – dancers and computing science graduates in the same class</a:t>
            </a:r>
            <a:endParaRPr lang="en-GB">
              <a:solidFill>
                <a:schemeClr val="bg1">
                  <a:lumMod val="95000"/>
                </a:schemeClr>
              </a:solidFill>
              <a:cs typeface="Calibri"/>
            </a:endParaRPr>
          </a:p>
          <a:p>
            <a:pPr lvl="1"/>
            <a:r>
              <a:rPr lang="en-GB">
                <a:solidFill>
                  <a:schemeClr val="bg1">
                    <a:lumMod val="95000"/>
                  </a:schemeClr>
                </a:solidFill>
              </a:rPr>
              <a:t>About 30 hours to learn quant methods, stats and communication</a:t>
            </a:r>
          </a:p>
          <a:p>
            <a:pPr lvl="1"/>
            <a:r>
              <a:rPr lang="en-GB">
                <a:solidFill>
                  <a:schemeClr val="bg1">
                    <a:lumMod val="95000"/>
                  </a:schemeClr>
                </a:solidFill>
              </a:rPr>
              <a:t>Graduate with accredited psychology degree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487643" y="1829166"/>
            <a:ext cx="5062870" cy="3864624"/>
          </a:xfrm>
          <a:prstGeom prst="rect">
            <a:avLst/>
          </a:prstGeom>
          <a:ln w="38100">
            <a:solidFill>
              <a:srgbClr val="D6ECFE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MSc Data Skills</a:t>
            </a:r>
          </a:p>
          <a:p>
            <a:pPr lvl="1"/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Graduates coming from undergrad psych and neuroscience degrees &amp; plan to do a PhD.</a:t>
            </a:r>
          </a:p>
          <a:p>
            <a:pPr lvl="1"/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Some have R skills, many have research methods and stats knowledge, many don’t have any of this</a:t>
            </a:r>
          </a:p>
          <a:p>
            <a:pPr lvl="1"/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20 hours of Data skills that prepare students for advanced Stats</a:t>
            </a:r>
          </a:p>
          <a:p>
            <a:pPr lvl="1"/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199" y="5938886"/>
            <a:ext cx="10712313" cy="821703"/>
          </a:xfrm>
          <a:prstGeom prst="rect">
            <a:avLst/>
          </a:prstGeom>
          <a:ln w="38100">
            <a:solidFill>
              <a:srgbClr val="D6ECFE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Reproducible philosophy embedded into as many other places as we can – seminar events, M&amp;Ms club, professional skills class</a:t>
            </a:r>
          </a:p>
        </p:txBody>
      </p:sp>
    </p:spTree>
    <p:extLst>
      <p:ext uri="{BB962C8B-B14F-4D97-AF65-F5344CB8AC3E}">
        <p14:creationId xmlns:p14="http://schemas.microsoft.com/office/powerpoint/2010/main" val="114327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Curriculum (Zero2Hero)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62870" cy="3868165"/>
          </a:xfrm>
          <a:ln w="38100">
            <a:solidFill>
              <a:srgbClr val="D6ECFE"/>
            </a:solidFill>
          </a:ln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Intro to R</a:t>
            </a: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Data wrangling</a:t>
            </a: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Chi-square</a:t>
            </a: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Correlation</a:t>
            </a: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T-test</a:t>
            </a: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ANOVA</a:t>
            </a: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Regression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487643" y="1829166"/>
            <a:ext cx="5062870" cy="3864624"/>
          </a:xfrm>
          <a:prstGeom prst="rect">
            <a:avLst/>
          </a:prstGeom>
          <a:ln w="38100">
            <a:solidFill>
              <a:srgbClr val="D6ECFE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solidFill>
                  <a:schemeClr val="bg1">
                    <a:lumMod val="95000"/>
                  </a:schemeClr>
                </a:solidFill>
              </a:rPr>
              <a:t>At each stage:</a:t>
            </a:r>
          </a:p>
          <a:p>
            <a:pPr lvl="1"/>
            <a:r>
              <a:rPr lang="en-GB">
                <a:solidFill>
                  <a:schemeClr val="bg1">
                    <a:lumMod val="95000"/>
                  </a:schemeClr>
                </a:solidFill>
              </a:rPr>
              <a:t>Data wrangling</a:t>
            </a:r>
          </a:p>
          <a:p>
            <a:pPr lvl="1"/>
            <a:r>
              <a:rPr lang="en-GB">
                <a:solidFill>
                  <a:schemeClr val="bg1">
                    <a:lumMod val="95000"/>
                  </a:schemeClr>
                </a:solidFill>
              </a:rPr>
              <a:t>Visualisation</a:t>
            </a:r>
          </a:p>
          <a:p>
            <a:pPr lvl="1"/>
            <a:r>
              <a:rPr lang="en-GB">
                <a:solidFill>
                  <a:schemeClr val="bg1">
                    <a:lumMod val="95000"/>
                  </a:schemeClr>
                </a:solidFill>
              </a:rPr>
              <a:t>Assumption checking</a:t>
            </a:r>
          </a:p>
          <a:p>
            <a:pPr lvl="1"/>
            <a:r>
              <a:rPr lang="en-GB">
                <a:solidFill>
                  <a:schemeClr val="bg1">
                    <a:lumMod val="95000"/>
                  </a:schemeClr>
                </a:solidFill>
              </a:rPr>
              <a:t>Power and effect size</a:t>
            </a:r>
          </a:p>
          <a:p>
            <a:pPr lvl="1"/>
            <a:r>
              <a:rPr lang="en-GB">
                <a:solidFill>
                  <a:schemeClr val="bg1">
                    <a:lumMod val="95000"/>
                  </a:schemeClr>
                </a:solidFill>
              </a:rPr>
              <a:t>Multiple comparison corrections</a:t>
            </a:r>
          </a:p>
          <a:p>
            <a:pPr lvl="1"/>
            <a:r>
              <a:rPr lang="en-GB">
                <a:solidFill>
                  <a:schemeClr val="bg1">
                    <a:lumMod val="95000"/>
                  </a:schemeClr>
                </a:solidFill>
              </a:rPr>
              <a:t>Pre-registration</a:t>
            </a:r>
          </a:p>
          <a:p>
            <a:pPr lvl="1"/>
            <a:r>
              <a:rPr lang="en-GB">
                <a:solidFill>
                  <a:schemeClr val="bg1">
                    <a:lumMod val="95000"/>
                  </a:schemeClr>
                </a:solidFill>
              </a:rPr>
              <a:t>Reproducible scripts</a:t>
            </a:r>
          </a:p>
          <a:p>
            <a:pPr lvl="1"/>
            <a:endParaRPr lang="en-GB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39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Curriculum (Zero2Hero)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3789"/>
            <a:ext cx="5062870" cy="3868165"/>
          </a:xfrm>
          <a:ln w="38100">
            <a:solidFill>
              <a:srgbClr val="D6ECFE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GB">
                <a:solidFill>
                  <a:schemeClr val="bg1">
                    <a:lumMod val="95000"/>
                  </a:schemeClr>
                </a:solidFill>
              </a:rPr>
              <a:t>Blended support</a:t>
            </a:r>
          </a:p>
          <a:p>
            <a:pPr lvl="1"/>
            <a:r>
              <a:rPr lang="en-GB">
                <a:solidFill>
                  <a:schemeClr val="bg1">
                    <a:lumMod val="95000"/>
                  </a:schemeClr>
                </a:solidFill>
              </a:rPr>
              <a:t>Computing &amp; programming basics</a:t>
            </a:r>
          </a:p>
          <a:p>
            <a:pPr lvl="1"/>
            <a:r>
              <a:rPr lang="en-GB">
                <a:solidFill>
                  <a:schemeClr val="bg1">
                    <a:lumMod val="95000"/>
                  </a:schemeClr>
                </a:solidFill>
              </a:rPr>
              <a:t>Video walkthroughs</a:t>
            </a:r>
          </a:p>
          <a:p>
            <a:pPr lvl="1"/>
            <a:endParaRPr lang="en-GB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GB">
                <a:solidFill>
                  <a:schemeClr val="bg1">
                    <a:lumMod val="95000"/>
                  </a:schemeClr>
                </a:solidFill>
              </a:rPr>
              <a:t>Realism</a:t>
            </a:r>
          </a:p>
          <a:p>
            <a:pPr lvl="1"/>
            <a:r>
              <a:rPr lang="en-GB">
                <a:solidFill>
                  <a:schemeClr val="bg1">
                    <a:lumMod val="95000"/>
                  </a:schemeClr>
                </a:solidFill>
              </a:rPr>
              <a:t>Most Conversion students have a very specific career goal in mind &amp; this usually has nothing to do with statistics</a:t>
            </a:r>
          </a:p>
          <a:p>
            <a:pPr lvl="1"/>
            <a:r>
              <a:rPr lang="en-GB">
                <a:solidFill>
                  <a:schemeClr val="bg1">
                    <a:lumMod val="95000"/>
                  </a:schemeClr>
                </a:solidFill>
              </a:rPr>
              <a:t>But! We can still leave them with the understanding of how data and results are “made”</a:t>
            </a:r>
          </a:p>
          <a:p>
            <a:endParaRPr lang="en-GB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487643" y="1829166"/>
            <a:ext cx="5062870" cy="3864624"/>
          </a:xfrm>
          <a:prstGeom prst="rect">
            <a:avLst/>
          </a:prstGeom>
          <a:ln w="38100">
            <a:solidFill>
              <a:srgbClr val="D6ECFE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solidFill>
                  <a:schemeClr val="bg1">
                    <a:lumMod val="95000"/>
                  </a:schemeClr>
                </a:solidFill>
              </a:rPr>
              <a:t>Supplementary analyses</a:t>
            </a:r>
          </a:p>
          <a:p>
            <a:pPr lvl="1"/>
            <a:r>
              <a:rPr lang="en-GB">
                <a:solidFill>
                  <a:schemeClr val="bg1">
                    <a:lumMod val="95000"/>
                  </a:schemeClr>
                </a:solidFill>
              </a:rPr>
              <a:t>Permutation tests</a:t>
            </a:r>
          </a:p>
          <a:p>
            <a:pPr lvl="1"/>
            <a:r>
              <a:rPr lang="en-GB">
                <a:solidFill>
                  <a:schemeClr val="bg1">
                    <a:lumMod val="95000"/>
                  </a:schemeClr>
                </a:solidFill>
              </a:rPr>
              <a:t>Non-parametric tests</a:t>
            </a:r>
          </a:p>
          <a:p>
            <a:pPr lvl="1"/>
            <a:r>
              <a:rPr lang="en-GB">
                <a:solidFill>
                  <a:schemeClr val="bg1">
                    <a:lumMod val="95000"/>
                  </a:schemeClr>
                </a:solidFill>
              </a:rPr>
              <a:t>Data transformation</a:t>
            </a:r>
          </a:p>
          <a:p>
            <a:pPr lvl="1"/>
            <a:r>
              <a:rPr lang="en-GB">
                <a:solidFill>
                  <a:schemeClr val="bg1">
                    <a:lumMod val="95000"/>
                  </a:schemeClr>
                </a:solidFill>
              </a:rPr>
              <a:t>Simulation</a:t>
            </a:r>
          </a:p>
          <a:p>
            <a:pPr lvl="1"/>
            <a:r>
              <a:rPr lang="en-GB" err="1">
                <a:solidFill>
                  <a:schemeClr val="bg1">
                    <a:lumMod val="95000"/>
                  </a:schemeClr>
                </a:solidFill>
              </a:rPr>
              <a:t>rtweet</a:t>
            </a:r>
            <a:endParaRPr lang="en-GB">
              <a:solidFill>
                <a:schemeClr val="bg1">
                  <a:lumMod val="95000"/>
                </a:schemeClr>
              </a:solidFill>
            </a:endParaRPr>
          </a:p>
          <a:p>
            <a:pPr lvl="1"/>
            <a:r>
              <a:rPr lang="en-GB" err="1">
                <a:solidFill>
                  <a:schemeClr val="bg1">
                    <a:lumMod val="95000"/>
                  </a:schemeClr>
                </a:solidFill>
              </a:rPr>
              <a:t>tidytext</a:t>
            </a:r>
            <a:endParaRPr lang="en-GB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41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CE06232-69FD-453D-8EB2-706087A9021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85" name="Rectangle 2"/>
          <p:cNvSpPr>
            <a:spLocks noGrp="1"/>
          </p:cNvSpPr>
          <p:nvPr>
            <p:ph type="title"/>
          </p:nvPr>
        </p:nvSpPr>
        <p:spPr>
          <a:xfrm>
            <a:off x="636765" y="2113858"/>
            <a:ext cx="4318955" cy="3405199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 fontScale="90000"/>
          </a:bodyPr>
          <a:lstStyle/>
          <a:p>
            <a:r>
              <a:rPr lang="en-GB" sz="2400" dirty="0">
                <a:solidFill>
                  <a:srgbClr val="1E4F77"/>
                </a:solidFill>
              </a:rPr>
              <a:t>Research Methods 2 mini-project</a:t>
            </a:r>
            <a:br>
              <a:rPr lang="en-GB" sz="2400" dirty="0">
                <a:solidFill>
                  <a:srgbClr val="1E4F77"/>
                </a:solidFill>
              </a:rPr>
            </a:br>
            <a:br>
              <a:rPr lang="en-GB" sz="2400" dirty="0">
                <a:solidFill>
                  <a:srgbClr val="1E4F77"/>
                </a:solidFill>
              </a:rPr>
            </a:br>
            <a:r>
              <a:rPr lang="en-GB" sz="2000" dirty="0">
                <a:solidFill>
                  <a:srgbClr val="1E4F77"/>
                </a:solidFill>
              </a:rPr>
              <a:t>- Secondary data analysis</a:t>
            </a:r>
            <a:br>
              <a:rPr lang="en-GB" sz="2000" dirty="0">
                <a:solidFill>
                  <a:srgbClr val="1E4F77"/>
                </a:solidFill>
              </a:rPr>
            </a:br>
            <a:r>
              <a:rPr lang="en-GB" sz="2000" dirty="0">
                <a:solidFill>
                  <a:srgbClr val="1E4F77"/>
                </a:solidFill>
              </a:rPr>
              <a:t>- Research proposal</a:t>
            </a:r>
            <a:br>
              <a:rPr lang="en-GB" sz="2000" dirty="0">
                <a:solidFill>
                  <a:srgbClr val="1E4F77"/>
                </a:solidFill>
              </a:rPr>
            </a:br>
            <a:r>
              <a:rPr lang="en-GB" sz="2000" dirty="0">
                <a:solidFill>
                  <a:srgbClr val="1E4F77"/>
                </a:solidFill>
              </a:rPr>
              <a:t>- Pre-registration</a:t>
            </a:r>
            <a:br>
              <a:rPr lang="en-GB" sz="2000" dirty="0">
                <a:solidFill>
                  <a:srgbClr val="1E4F77"/>
                </a:solidFill>
              </a:rPr>
            </a:br>
            <a:r>
              <a:rPr lang="en-GB" sz="2000" dirty="0">
                <a:solidFill>
                  <a:srgbClr val="1E4F77"/>
                </a:solidFill>
              </a:rPr>
              <a:t>- Reproducible analysis plan on simulated data</a:t>
            </a:r>
            <a:br>
              <a:rPr lang="en-GB" sz="2000" dirty="0">
                <a:solidFill>
                  <a:srgbClr val="1E4F77"/>
                </a:solidFill>
              </a:rPr>
            </a:br>
            <a:r>
              <a:rPr lang="en-GB" sz="2000" dirty="0">
                <a:solidFill>
                  <a:srgbClr val="1E4F77"/>
                </a:solidFill>
              </a:rPr>
              <a:t>- Simple statistics (correlation &amp; t-test) done properly</a:t>
            </a:r>
            <a:br>
              <a:rPr lang="en-GB" sz="2400" dirty="0">
                <a:solidFill>
                  <a:srgbClr val="1E4F77"/>
                </a:solidFill>
              </a:rPr>
            </a:br>
            <a:br>
              <a:rPr lang="en-GB" sz="2400" b="1" u="sng" dirty="0">
                <a:solidFill>
                  <a:srgbClr val="1E4F77"/>
                </a:solidFill>
              </a:rPr>
            </a:br>
            <a:endParaRPr lang="en-US" sz="2200" dirty="0">
              <a:solidFill>
                <a:srgbClr val="1E4F77"/>
              </a:solidFill>
            </a:endParaRPr>
          </a:p>
        </p:txBody>
      </p:sp>
      <p:sp>
        <p:nvSpPr>
          <p:cNvPr id="16386" name="Rectangle 3"/>
          <p:cNvSpPr>
            <a:spLocks noGrp="1"/>
          </p:cNvSpPr>
          <p:nvPr>
            <p:ph idx="1"/>
          </p:nvPr>
        </p:nvSpPr>
        <p:spPr>
          <a:xfrm>
            <a:off x="5999755" y="1256684"/>
            <a:ext cx="5408696" cy="5252722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cs typeface="Calibri"/>
              </a:rPr>
              <a:t>Open Science can be inspirational for teaching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Pre-registration makes teaching statistics </a:t>
            </a:r>
            <a:r>
              <a:rPr lang="en-US" i="1" dirty="0">
                <a:solidFill>
                  <a:schemeClr val="bg1"/>
                </a:solidFill>
              </a:rPr>
              <a:t>easier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As do reproducible scripts (what </a:t>
            </a:r>
            <a:r>
              <a:rPr lang="en-US" i="1" dirty="0">
                <a:solidFill>
                  <a:schemeClr val="bg1"/>
                </a:solidFill>
              </a:rPr>
              <a:t>have </a:t>
            </a:r>
            <a:r>
              <a:rPr lang="en-US" dirty="0">
                <a:solidFill>
                  <a:schemeClr val="bg1"/>
                </a:solidFill>
              </a:rPr>
              <a:t>you done??)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Working with real data prepares students for their dissertations 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And highlights why the reproducibility crisis happened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B29321A-EB4D-4E9D-BAD2-DFC5FBEA4CA4}"/>
              </a:ext>
            </a:extLst>
          </p:cNvPr>
          <p:cNvSpPr txBox="1">
            <a:spLocks/>
          </p:cNvSpPr>
          <p:nvPr/>
        </p:nvSpPr>
        <p:spPr>
          <a:xfrm>
            <a:off x="5945102" y="365125"/>
            <a:ext cx="5408697" cy="1161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34FC13-7B6A-4B03-91FB-63931001917F}"/>
              </a:ext>
            </a:extLst>
          </p:cNvPr>
          <p:cNvSpPr/>
          <p:nvPr/>
        </p:nvSpPr>
        <p:spPr>
          <a:xfrm>
            <a:off x="627586" y="517352"/>
            <a:ext cx="100411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Assessment &amp; feedback:               </a:t>
            </a:r>
            <a:r>
              <a:rPr lang="en-GB" sz="3200" dirty="0">
                <a:solidFill>
                  <a:schemeClr val="bg1"/>
                </a:solidFill>
              </a:rPr>
              <a:t>Open science style</a:t>
            </a:r>
          </a:p>
        </p:txBody>
      </p:sp>
    </p:spTree>
    <p:extLst>
      <p:ext uri="{BB962C8B-B14F-4D97-AF65-F5344CB8AC3E}">
        <p14:creationId xmlns:p14="http://schemas.microsoft.com/office/powerpoint/2010/main" val="120991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CE06232-69FD-453D-8EB2-706087A9021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85" name="Rectangle 2"/>
          <p:cNvSpPr>
            <a:spLocks noGrp="1"/>
          </p:cNvSpPr>
          <p:nvPr>
            <p:ph type="title"/>
          </p:nvPr>
        </p:nvSpPr>
        <p:spPr>
          <a:xfrm>
            <a:off x="636765" y="1649732"/>
            <a:ext cx="4318955" cy="432157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r>
              <a:rPr lang="en-GB" sz="2000" dirty="0">
                <a:solidFill>
                  <a:srgbClr val="1E4F77"/>
                </a:solidFill>
              </a:rPr>
              <a:t>- Peer reviews of pre-prints</a:t>
            </a:r>
            <a:br>
              <a:rPr lang="en-GB" sz="2000" dirty="0">
                <a:solidFill>
                  <a:srgbClr val="1E4F77"/>
                </a:solidFill>
              </a:rPr>
            </a:br>
            <a:r>
              <a:rPr lang="en-GB" sz="2000" dirty="0">
                <a:solidFill>
                  <a:srgbClr val="1E4F77"/>
                </a:solidFill>
              </a:rPr>
              <a:t>- </a:t>
            </a:r>
            <a:r>
              <a:rPr lang="en-GB" sz="2000" dirty="0" err="1">
                <a:solidFill>
                  <a:srgbClr val="1E4F77"/>
                </a:solidFill>
              </a:rPr>
              <a:t>PsyAccelerator</a:t>
            </a:r>
            <a:r>
              <a:rPr lang="en-GB" sz="2000" dirty="0">
                <a:solidFill>
                  <a:srgbClr val="1E4F77"/>
                </a:solidFill>
              </a:rPr>
              <a:t> style group-work</a:t>
            </a:r>
            <a:br>
              <a:rPr lang="en-GB" sz="2000" dirty="0">
                <a:solidFill>
                  <a:srgbClr val="1E4F77"/>
                </a:solidFill>
              </a:rPr>
            </a:br>
            <a:r>
              <a:rPr lang="en-GB" sz="2000" dirty="0">
                <a:solidFill>
                  <a:srgbClr val="1E4F77"/>
                </a:solidFill>
              </a:rPr>
              <a:t>- Reproducible scripts</a:t>
            </a:r>
            <a:br>
              <a:rPr lang="en-GB" sz="2000" dirty="0">
                <a:solidFill>
                  <a:srgbClr val="1E4F77"/>
                </a:solidFill>
              </a:rPr>
            </a:br>
            <a:r>
              <a:rPr lang="en-GB" sz="2000" dirty="0">
                <a:solidFill>
                  <a:srgbClr val="1E4F77"/>
                </a:solidFill>
              </a:rPr>
              <a:t>- Resource of real data at every point</a:t>
            </a:r>
            <a:br>
              <a:rPr lang="en-GB" sz="2000" dirty="0">
                <a:solidFill>
                  <a:srgbClr val="1E4F77"/>
                </a:solidFill>
              </a:rPr>
            </a:br>
            <a:r>
              <a:rPr lang="en-GB" sz="2000" dirty="0">
                <a:solidFill>
                  <a:srgbClr val="1E4F77"/>
                </a:solidFill>
              </a:rPr>
              <a:t>- Doing less well</a:t>
            </a:r>
            <a:endParaRPr lang="en-US" sz="2200" dirty="0">
              <a:solidFill>
                <a:srgbClr val="1E4F77"/>
              </a:solidFill>
            </a:endParaRPr>
          </a:p>
        </p:txBody>
      </p:sp>
      <p:sp>
        <p:nvSpPr>
          <p:cNvPr id="16386" name="Rectangle 3"/>
          <p:cNvSpPr>
            <a:spLocks noGrp="1"/>
          </p:cNvSpPr>
          <p:nvPr>
            <p:ph idx="1"/>
          </p:nvPr>
        </p:nvSpPr>
        <p:spPr>
          <a:xfrm>
            <a:off x="5999755" y="1256684"/>
            <a:ext cx="5408696" cy="5252722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  <a:cs typeface="Calibri"/>
              </a:rPr>
              <a:t>Open Science can be inspirational for teaching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Pre-registration makes teaching statistics </a:t>
            </a:r>
            <a:r>
              <a:rPr lang="en-US" i="1" dirty="0">
                <a:solidFill>
                  <a:schemeClr val="bg1"/>
                </a:solidFill>
              </a:rPr>
              <a:t>easier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As do reproducible scripts (what </a:t>
            </a:r>
            <a:r>
              <a:rPr lang="en-US" i="1" dirty="0">
                <a:solidFill>
                  <a:schemeClr val="bg1"/>
                </a:solidFill>
              </a:rPr>
              <a:t>have </a:t>
            </a:r>
            <a:r>
              <a:rPr lang="en-US" dirty="0">
                <a:solidFill>
                  <a:schemeClr val="bg1"/>
                </a:solidFill>
              </a:rPr>
              <a:t>you done??)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Working with real data prepares students for their dissertations 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And highlights why the reproducibility crisis happened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8F92B1-E2EF-4893-9284-A4BACEE424AD}"/>
              </a:ext>
            </a:extLst>
          </p:cNvPr>
          <p:cNvSpPr/>
          <p:nvPr/>
        </p:nvSpPr>
        <p:spPr>
          <a:xfrm>
            <a:off x="627586" y="517352"/>
            <a:ext cx="100411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Assessment &amp; feedback:               </a:t>
            </a:r>
            <a:r>
              <a:rPr lang="en-GB" sz="3200" dirty="0">
                <a:solidFill>
                  <a:schemeClr val="bg1"/>
                </a:solidFill>
              </a:rPr>
              <a:t>Open science style</a:t>
            </a:r>
          </a:p>
        </p:txBody>
      </p:sp>
    </p:spTree>
    <p:extLst>
      <p:ext uri="{BB962C8B-B14F-4D97-AF65-F5344CB8AC3E}">
        <p14:creationId xmlns:p14="http://schemas.microsoft.com/office/powerpoint/2010/main" val="1378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>
                <a:solidFill>
                  <a:schemeClr val="bg1">
                    <a:lumMod val="95000"/>
                  </a:schemeClr>
                </a:solidFill>
              </a:rPr>
              <a:t>If you think…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62870" cy="3868165"/>
          </a:xfrm>
          <a:ln w="38100">
            <a:solidFill>
              <a:srgbClr val="D6ECFE"/>
            </a:solidFill>
          </a:ln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I couldn’t do this because our students can’t cope with it</a:t>
            </a:r>
          </a:p>
          <a:p>
            <a:pPr lvl="1"/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Yes they can/they weren’t coping with SPSS either</a:t>
            </a:r>
          </a:p>
          <a:p>
            <a:pPr lvl="1"/>
            <a:endParaRPr lang="en-GB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We don’t have enough people who know R</a:t>
            </a:r>
          </a:p>
          <a:p>
            <a:pPr lvl="1"/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Upskilling doesn’t have to just be for students</a:t>
            </a:r>
          </a:p>
          <a:p>
            <a:pPr lvl="1"/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Almost all of this can be done with other software, R is just easier</a:t>
            </a:r>
          </a:p>
          <a:p>
            <a:pPr lvl="1"/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487643" y="1829166"/>
            <a:ext cx="5062870" cy="3864624"/>
          </a:xfrm>
          <a:prstGeom prst="rect">
            <a:avLst/>
          </a:prstGeom>
          <a:ln w="38100">
            <a:solidFill>
              <a:srgbClr val="D6ECFE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There are more important things to focus on/we don’t have the time</a:t>
            </a:r>
          </a:p>
          <a:p>
            <a:pPr lvl="1"/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(You’re probably at the wrong conference)</a:t>
            </a:r>
          </a:p>
          <a:p>
            <a:pPr lvl="1"/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Question of priorities</a:t>
            </a:r>
          </a:p>
          <a:p>
            <a:pPr lvl="1"/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What does a psychology graduate need to know?</a:t>
            </a:r>
          </a:p>
          <a:p>
            <a:pPr lvl="1"/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Simple things done well &gt; a complicated car crash</a:t>
            </a:r>
          </a:p>
        </p:txBody>
      </p:sp>
    </p:spTree>
    <p:extLst>
      <p:ext uri="{BB962C8B-B14F-4D97-AF65-F5344CB8AC3E}">
        <p14:creationId xmlns:p14="http://schemas.microsoft.com/office/powerpoint/2010/main" val="392561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4F9F79B-A093-478E-96B5-EE02BC93A85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4C22394-EBC2-4FAF-A555-6C02D589EED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F7194F93-1F71-4A70-9DF1-28F18377111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rgbClr val="FFDC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9BBC0C84-DC2A-43AE-9576-0A44295E8B9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rgbClr val="BE4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11394CD8-BD30-4B74-86F4-51FDF338341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1E4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273" name="Rectangle 2"/>
          <p:cNvSpPr>
            <a:spLocks noGrp="1"/>
          </p:cNvSpPr>
          <p:nvPr>
            <p:ph type="title" idx="4294967295"/>
          </p:nvPr>
        </p:nvSpPr>
        <p:spPr>
          <a:xfrm>
            <a:off x="640079" y="4300236"/>
            <a:ext cx="741068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cap="all" spc="200"/>
              <a:t>Open Minds</a:t>
            </a:r>
            <a:endParaRPr lang="en-US" sz="4800" kern="1200" cap="all" spc="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4274" name="Rectangle 3"/>
          <p:cNvSpPr>
            <a:spLocks noGrp="1"/>
          </p:cNvSpPr>
          <p:nvPr>
            <p:ph type="body" idx="4294967295"/>
          </p:nvPr>
        </p:nvSpPr>
        <p:spPr>
          <a:xfrm>
            <a:off x="148856" y="595293"/>
            <a:ext cx="6655981" cy="34639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lvl="1" indent="0">
              <a:buNone/>
            </a:pPr>
            <a:r>
              <a:rPr lang="en-US" sz="4800" dirty="0">
                <a:solidFill>
                  <a:schemeClr val="bg1"/>
                </a:solidFill>
              </a:rPr>
              <a:t>Keep the bigger picture in mind: Reproducible science</a:t>
            </a: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640079" y="5431527"/>
            <a:ext cx="2409296" cy="1546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D6ECFE"/>
                </a:solidFill>
              </a:rPr>
              <a:t>#</a:t>
            </a:r>
            <a:r>
              <a:rPr lang="en-US" sz="2000" err="1">
                <a:solidFill>
                  <a:srgbClr val="D6ECFE"/>
                </a:solidFill>
              </a:rPr>
              <a:t>PsyTeachR</a:t>
            </a:r>
            <a:r>
              <a:rPr lang="en-US" sz="2000">
                <a:solidFill>
                  <a:srgbClr val="D6ECFE"/>
                </a:solidFill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D6ECFE"/>
                </a:solidFill>
              </a:rPr>
              <a:t>@</a:t>
            </a:r>
            <a:r>
              <a:rPr lang="en-US" sz="2000" err="1">
                <a:solidFill>
                  <a:srgbClr val="D6ECFE"/>
                </a:solidFill>
              </a:rPr>
              <a:t>emilynordmann</a:t>
            </a:r>
            <a:r>
              <a:rPr lang="en-US" sz="2000">
                <a:solidFill>
                  <a:srgbClr val="D6ECFE"/>
                </a:solidFill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D6ECFE"/>
                </a:solidFill>
              </a:rPr>
              <a:t>@</a:t>
            </a:r>
            <a:r>
              <a:rPr lang="en-US" sz="2000" err="1">
                <a:solidFill>
                  <a:srgbClr val="D6ECFE"/>
                </a:solidFill>
              </a:rPr>
              <a:t>PatersonHelena</a:t>
            </a:r>
            <a:endParaRPr lang="en-US" sz="2000">
              <a:solidFill>
                <a:srgbClr val="D6ECF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898" y="222876"/>
            <a:ext cx="1564748" cy="15647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4B6523-9DDB-4876-95F4-1D48F8168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2699" y="222875"/>
            <a:ext cx="1564748" cy="156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38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Uni Palatte1">
      <a:dk1>
        <a:srgbClr val="003865"/>
      </a:dk1>
      <a:lt1>
        <a:srgbClr val="FFFFFF"/>
      </a:lt1>
      <a:dk2>
        <a:srgbClr val="616C74"/>
      </a:dk2>
      <a:lt2>
        <a:srgbClr val="E7E6E6"/>
      </a:lt2>
      <a:accent1>
        <a:srgbClr val="0075B0"/>
      </a:accent1>
      <a:accent2>
        <a:srgbClr val="BE4D00"/>
      </a:accent2>
      <a:accent3>
        <a:srgbClr val="B06C96"/>
      </a:accent3>
      <a:accent4>
        <a:srgbClr val="FFDC36"/>
      </a:accent4>
      <a:accent5>
        <a:srgbClr val="00B5D1"/>
      </a:accent5>
      <a:accent6>
        <a:srgbClr val="00833C"/>
      </a:accent6>
      <a:hlink>
        <a:srgbClr val="005398"/>
      </a:hlink>
      <a:folHlink>
        <a:srgbClr val="951271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692</Words>
  <Application>Microsoft Office PowerPoint</Application>
  <PresentationFormat>Widescreen</PresentationFormat>
  <Paragraphs>109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1_Office Theme</vt:lpstr>
      <vt:lpstr>Imaginary barriers to reproducibility: short courses with diverse students</vt:lpstr>
      <vt:lpstr>Take Home Message: Even with very short courses it is possible to teach Reproducible, Responsible Research Methods</vt:lpstr>
      <vt:lpstr>Short programmes</vt:lpstr>
      <vt:lpstr>Curriculum (Zero2Hero) </vt:lpstr>
      <vt:lpstr>Curriculum (Zero2Hero)</vt:lpstr>
      <vt:lpstr>Research Methods 2 mini-project  - Secondary data analysis - Research proposal - Pre-registration - Reproducible analysis plan on simulated data - Simple statistics (correlation &amp; t-test) done properly  </vt:lpstr>
      <vt:lpstr>- Peer reviews of pre-prints - PsyAccelerator style group-work - Reproducible scripts - Resource of real data at every point - Doing less well</vt:lpstr>
      <vt:lpstr>If you think…</vt:lpstr>
      <vt:lpstr>Open Minds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Helena Paterson</dc:creator>
  <cp:lastModifiedBy>Emily Nordmann</cp:lastModifiedBy>
  <cp:revision>20</cp:revision>
  <dcterms:created xsi:type="dcterms:W3CDTF">2017-12-28T15:53:19Z</dcterms:created>
  <dcterms:modified xsi:type="dcterms:W3CDTF">2019-07-06T19:11:48Z</dcterms:modified>
</cp:coreProperties>
</file>