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01" r:id="rId2"/>
    <p:sldId id="316" r:id="rId3"/>
    <p:sldId id="271" r:id="rId4"/>
    <p:sldId id="346" r:id="rId5"/>
    <p:sldId id="341" r:id="rId6"/>
    <p:sldId id="345" r:id="rId7"/>
    <p:sldId id="352" r:id="rId8"/>
    <p:sldId id="3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D00"/>
    <a:srgbClr val="FFDC36"/>
    <a:srgbClr val="1E4F77"/>
    <a:srgbClr val="AA8066"/>
    <a:srgbClr val="767171"/>
    <a:srgbClr val="0071CB"/>
    <a:srgbClr val="FF8948"/>
    <a:srgbClr val="FF6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701"/>
  </p:normalViewPr>
  <p:slideViewPr>
    <p:cSldViewPr snapToGrid="0" snapToObjects="1">
      <p:cViewPr varScale="1">
        <p:scale>
          <a:sx n="118" d="100"/>
          <a:sy n="118" d="100"/>
        </p:scale>
        <p:origin x="-96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AB90C-239D-4D05-8672-461786FC869E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AAC90E7-DC53-4E2C-B18D-AF8E4D8629F1}">
      <dgm:prSet/>
      <dgm:spPr/>
      <dgm:t>
        <a:bodyPr/>
        <a:lstStyle/>
        <a:p>
          <a:r>
            <a:rPr lang="en-US" dirty="0" smtClean="0"/>
            <a:t>Bottom-up vs top-down teaching</a:t>
          </a:r>
          <a:endParaRPr lang="en-US" dirty="0"/>
        </a:p>
      </dgm:t>
    </dgm:pt>
    <dgm:pt modelId="{9975F31D-938F-481D-90C1-A75EA57C441A}" type="parTrans" cxnId="{44D1BB28-4FF1-441A-B941-BD759EDF86E7}">
      <dgm:prSet/>
      <dgm:spPr/>
      <dgm:t>
        <a:bodyPr/>
        <a:lstStyle/>
        <a:p>
          <a:endParaRPr lang="en-US"/>
        </a:p>
      </dgm:t>
    </dgm:pt>
    <dgm:pt modelId="{23DE5CBD-182B-4AA2-B9D4-7A56DCC0FAE8}" type="sibTrans" cxnId="{44D1BB28-4FF1-441A-B941-BD759EDF86E7}">
      <dgm:prSet/>
      <dgm:spPr/>
      <dgm:t>
        <a:bodyPr/>
        <a:lstStyle/>
        <a:p>
          <a:endParaRPr lang="en-US"/>
        </a:p>
      </dgm:t>
    </dgm:pt>
    <dgm:pt modelId="{2E9A667D-075B-2C45-955E-46372DE62321}">
      <dgm:prSet/>
      <dgm:spPr/>
      <dgm:t>
        <a:bodyPr/>
        <a:lstStyle/>
        <a:p>
          <a:r>
            <a:rPr lang="en-US" dirty="0" smtClean="0"/>
            <a:t>Open educational practices</a:t>
          </a:r>
          <a:endParaRPr lang="en-US" dirty="0"/>
        </a:p>
      </dgm:t>
    </dgm:pt>
    <dgm:pt modelId="{DEB144A4-0C95-4346-BC4B-4B90D50B1543}" type="parTrans" cxnId="{E310E088-9BE5-9241-8C1C-AB4D64F22176}">
      <dgm:prSet/>
      <dgm:spPr/>
      <dgm:t>
        <a:bodyPr/>
        <a:lstStyle/>
        <a:p>
          <a:endParaRPr lang="en-GB"/>
        </a:p>
      </dgm:t>
    </dgm:pt>
    <dgm:pt modelId="{7B63A6E5-63B7-194D-BAE5-92A099A5331E}" type="sibTrans" cxnId="{E310E088-9BE5-9241-8C1C-AB4D64F22176}">
      <dgm:prSet/>
      <dgm:spPr/>
      <dgm:t>
        <a:bodyPr/>
        <a:lstStyle/>
        <a:p>
          <a:endParaRPr lang="en-US"/>
        </a:p>
      </dgm:t>
    </dgm:pt>
    <dgm:pt modelId="{C6BC5B3B-9047-3D4C-97D6-FA3A56E353F7}">
      <dgm:prSet/>
      <dgm:spPr/>
      <dgm:t>
        <a:bodyPr/>
        <a:lstStyle/>
        <a:p>
          <a:r>
            <a:rPr lang="en-US" dirty="0" smtClean="0"/>
            <a:t>Problem-based learning</a:t>
          </a:r>
          <a:endParaRPr lang="en-US" dirty="0"/>
        </a:p>
      </dgm:t>
    </dgm:pt>
    <dgm:pt modelId="{C7A809FD-779F-E347-A327-DF1F816B6B36}" type="parTrans" cxnId="{4583213D-B1B8-4144-8A71-A4D806EE62E5}">
      <dgm:prSet/>
      <dgm:spPr/>
      <dgm:t>
        <a:bodyPr/>
        <a:lstStyle/>
        <a:p>
          <a:endParaRPr lang="en-GB"/>
        </a:p>
      </dgm:t>
    </dgm:pt>
    <dgm:pt modelId="{B18DF5C0-5609-C946-9C31-6E837002781C}" type="sibTrans" cxnId="{4583213D-B1B8-4144-8A71-A4D806EE62E5}">
      <dgm:prSet/>
      <dgm:spPr/>
      <dgm:t>
        <a:bodyPr/>
        <a:lstStyle/>
        <a:p>
          <a:endParaRPr lang="en-US"/>
        </a:p>
      </dgm:t>
    </dgm:pt>
    <dgm:pt modelId="{1A31CB7C-DB5B-5741-80D3-622F74A19EFF}">
      <dgm:prSet/>
      <dgm:spPr/>
      <dgm:t>
        <a:bodyPr/>
        <a:lstStyle/>
        <a:p>
          <a:r>
            <a:rPr lang="en-US" dirty="0" smtClean="0"/>
            <a:t>Blended learning</a:t>
          </a:r>
          <a:endParaRPr lang="en-US" dirty="0"/>
        </a:p>
      </dgm:t>
    </dgm:pt>
    <dgm:pt modelId="{62A5FD6D-E479-BF4A-B2D9-BB114576777B}" type="parTrans" cxnId="{E82B2F2F-DBBC-5F45-8516-6AE7411C1EB9}">
      <dgm:prSet/>
      <dgm:spPr/>
      <dgm:t>
        <a:bodyPr/>
        <a:lstStyle/>
        <a:p>
          <a:endParaRPr lang="en-GB"/>
        </a:p>
      </dgm:t>
    </dgm:pt>
    <dgm:pt modelId="{B9670FDC-1A45-9147-B038-55CA450D6C4B}" type="sibTrans" cxnId="{E82B2F2F-DBBC-5F45-8516-6AE7411C1EB9}">
      <dgm:prSet/>
      <dgm:spPr/>
      <dgm:t>
        <a:bodyPr/>
        <a:lstStyle/>
        <a:p>
          <a:endParaRPr lang="en-US"/>
        </a:p>
      </dgm:t>
    </dgm:pt>
    <dgm:pt modelId="{BE9D16F1-2A8A-465A-AF2E-C4CB94E0C505}">
      <dgm:prSet/>
      <dgm:spPr/>
      <dgm:t>
        <a:bodyPr/>
        <a:lstStyle/>
        <a:p>
          <a:r>
            <a:rPr lang="en-US" dirty="0" smtClean="0"/>
            <a:t>Teaching computational thinking</a:t>
          </a:r>
          <a:endParaRPr lang="en-US" dirty="0"/>
        </a:p>
      </dgm:t>
    </dgm:pt>
    <dgm:pt modelId="{F32AB54E-85E8-4EC5-89E7-EDCAD2755FD9}" type="parTrans" cxnId="{C3BFCFCC-1E00-4D0E-87A1-8BDEF3DDB9A9}">
      <dgm:prSet/>
      <dgm:spPr/>
      <dgm:t>
        <a:bodyPr/>
        <a:lstStyle/>
        <a:p>
          <a:endParaRPr lang="en-GB"/>
        </a:p>
      </dgm:t>
    </dgm:pt>
    <dgm:pt modelId="{9AEA2EAC-0AEB-4975-A862-255D6B65559A}" type="sibTrans" cxnId="{C3BFCFCC-1E00-4D0E-87A1-8BDEF3DDB9A9}">
      <dgm:prSet/>
      <dgm:spPr/>
      <dgm:t>
        <a:bodyPr/>
        <a:lstStyle/>
        <a:p>
          <a:endParaRPr lang="en-GB"/>
        </a:p>
      </dgm:t>
    </dgm:pt>
    <dgm:pt modelId="{3DCDE4DF-C9BF-7A44-865A-41386971A1DD}" type="pres">
      <dgm:prSet presAssocID="{403AB90C-239D-4D05-8672-461786FC86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32ACDF-EBF8-6945-B08D-96319E9EBC22}" type="pres">
      <dgm:prSet presAssocID="{EAAC90E7-DC53-4E2C-B18D-AF8E4D8629F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0958D-5A47-514B-891F-3F6198DF0D96}" type="pres">
      <dgm:prSet presAssocID="{23DE5CBD-182B-4AA2-B9D4-7A56DCC0FAE8}" presName="sibTrans" presStyleCnt="0"/>
      <dgm:spPr/>
    </dgm:pt>
    <dgm:pt modelId="{1DE6C9E4-EE89-4B55-B501-45E29D3462D3}" type="pres">
      <dgm:prSet presAssocID="{BE9D16F1-2A8A-465A-AF2E-C4CB94E0C50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ADF6CB-658C-4BEA-9D76-802408388100}" type="pres">
      <dgm:prSet presAssocID="{9AEA2EAC-0AEB-4975-A862-255D6B65559A}" presName="sibTrans" presStyleCnt="0"/>
      <dgm:spPr/>
    </dgm:pt>
    <dgm:pt modelId="{5AE599EB-8F49-644E-B21D-313FA49F5CEF}" type="pres">
      <dgm:prSet presAssocID="{2E9A667D-075B-2C45-955E-46372DE6232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EBAB4-5129-8B4E-82BF-CFCB11B645CD}" type="pres">
      <dgm:prSet presAssocID="{7B63A6E5-63B7-194D-BAE5-92A099A5331E}" presName="sibTrans" presStyleCnt="0"/>
      <dgm:spPr/>
    </dgm:pt>
    <dgm:pt modelId="{93AF3E0B-4A62-ED4F-9BAD-9FABBB4330FA}" type="pres">
      <dgm:prSet presAssocID="{C6BC5B3B-9047-3D4C-97D6-FA3A56E353F7}" presName="node" presStyleLbl="node1" presStyleIdx="3" presStyleCnt="5" custLinFactNeighborX="-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EC350-48B3-4547-BC4C-3A601EAC951B}" type="pres">
      <dgm:prSet presAssocID="{B18DF5C0-5609-C946-9C31-6E837002781C}" presName="sibTrans" presStyleCnt="0"/>
      <dgm:spPr/>
    </dgm:pt>
    <dgm:pt modelId="{655EC050-8B23-C548-AC49-5E819560E480}" type="pres">
      <dgm:prSet presAssocID="{1A31CB7C-DB5B-5741-80D3-622F74A19EF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D1BB28-4FF1-441A-B941-BD759EDF86E7}" srcId="{403AB90C-239D-4D05-8672-461786FC869E}" destId="{EAAC90E7-DC53-4E2C-B18D-AF8E4D8629F1}" srcOrd="0" destOrd="0" parTransId="{9975F31D-938F-481D-90C1-A75EA57C441A}" sibTransId="{23DE5CBD-182B-4AA2-B9D4-7A56DCC0FAE8}"/>
    <dgm:cxn modelId="{E310E088-9BE5-9241-8C1C-AB4D64F22176}" srcId="{403AB90C-239D-4D05-8672-461786FC869E}" destId="{2E9A667D-075B-2C45-955E-46372DE62321}" srcOrd="2" destOrd="0" parTransId="{DEB144A4-0C95-4346-BC4B-4B90D50B1543}" sibTransId="{7B63A6E5-63B7-194D-BAE5-92A099A5331E}"/>
    <dgm:cxn modelId="{C3BFCFCC-1E00-4D0E-87A1-8BDEF3DDB9A9}" srcId="{403AB90C-239D-4D05-8672-461786FC869E}" destId="{BE9D16F1-2A8A-465A-AF2E-C4CB94E0C505}" srcOrd="1" destOrd="0" parTransId="{F32AB54E-85E8-4EC5-89E7-EDCAD2755FD9}" sibTransId="{9AEA2EAC-0AEB-4975-A862-255D6B65559A}"/>
    <dgm:cxn modelId="{8CAB9A95-343A-6740-B57A-EEED41148B46}" type="presOf" srcId="{2E9A667D-075B-2C45-955E-46372DE62321}" destId="{5AE599EB-8F49-644E-B21D-313FA49F5CEF}" srcOrd="0" destOrd="0" presId="urn:microsoft.com/office/officeart/2005/8/layout/default"/>
    <dgm:cxn modelId="{E82B2F2F-DBBC-5F45-8516-6AE7411C1EB9}" srcId="{403AB90C-239D-4D05-8672-461786FC869E}" destId="{1A31CB7C-DB5B-5741-80D3-622F74A19EFF}" srcOrd="4" destOrd="0" parTransId="{62A5FD6D-E479-BF4A-B2D9-BB114576777B}" sibTransId="{B9670FDC-1A45-9147-B038-55CA450D6C4B}"/>
    <dgm:cxn modelId="{F165E73E-919A-A146-845E-8032EF54B29A}" type="presOf" srcId="{1A31CB7C-DB5B-5741-80D3-622F74A19EFF}" destId="{655EC050-8B23-C548-AC49-5E819560E480}" srcOrd="0" destOrd="0" presId="urn:microsoft.com/office/officeart/2005/8/layout/default"/>
    <dgm:cxn modelId="{CA7F35E9-9512-4F2D-BCEA-D7FE206989FC}" type="presOf" srcId="{BE9D16F1-2A8A-465A-AF2E-C4CB94E0C505}" destId="{1DE6C9E4-EE89-4B55-B501-45E29D3462D3}" srcOrd="0" destOrd="0" presId="urn:microsoft.com/office/officeart/2005/8/layout/default"/>
    <dgm:cxn modelId="{80F307B3-8B2A-6A46-9BD4-DBB6EA2927FA}" type="presOf" srcId="{C6BC5B3B-9047-3D4C-97D6-FA3A56E353F7}" destId="{93AF3E0B-4A62-ED4F-9BAD-9FABBB4330FA}" srcOrd="0" destOrd="0" presId="urn:microsoft.com/office/officeart/2005/8/layout/default"/>
    <dgm:cxn modelId="{01DA7B45-006E-194B-A10E-57A0F6220BE7}" type="presOf" srcId="{403AB90C-239D-4D05-8672-461786FC869E}" destId="{3DCDE4DF-C9BF-7A44-865A-41386971A1DD}" srcOrd="0" destOrd="0" presId="urn:microsoft.com/office/officeart/2005/8/layout/default"/>
    <dgm:cxn modelId="{53C9D1F3-B2CB-2045-8A2B-4072FA35B719}" type="presOf" srcId="{EAAC90E7-DC53-4E2C-B18D-AF8E4D8629F1}" destId="{E332ACDF-EBF8-6945-B08D-96319E9EBC22}" srcOrd="0" destOrd="0" presId="urn:microsoft.com/office/officeart/2005/8/layout/default"/>
    <dgm:cxn modelId="{4583213D-B1B8-4144-8A71-A4D806EE62E5}" srcId="{403AB90C-239D-4D05-8672-461786FC869E}" destId="{C6BC5B3B-9047-3D4C-97D6-FA3A56E353F7}" srcOrd="3" destOrd="0" parTransId="{C7A809FD-779F-E347-A327-DF1F816B6B36}" sibTransId="{B18DF5C0-5609-C946-9C31-6E837002781C}"/>
    <dgm:cxn modelId="{110C5B70-549E-944A-99D4-F7D7775473B2}" type="presParOf" srcId="{3DCDE4DF-C9BF-7A44-865A-41386971A1DD}" destId="{E332ACDF-EBF8-6945-B08D-96319E9EBC22}" srcOrd="0" destOrd="0" presId="urn:microsoft.com/office/officeart/2005/8/layout/default"/>
    <dgm:cxn modelId="{464DA2D8-F90A-EF42-9A84-4F42AD8D2556}" type="presParOf" srcId="{3DCDE4DF-C9BF-7A44-865A-41386971A1DD}" destId="{70E0958D-5A47-514B-891F-3F6198DF0D96}" srcOrd="1" destOrd="0" presId="urn:microsoft.com/office/officeart/2005/8/layout/default"/>
    <dgm:cxn modelId="{5FD87B0B-9F2B-4BD7-9AF1-95A1E19A1A2B}" type="presParOf" srcId="{3DCDE4DF-C9BF-7A44-865A-41386971A1DD}" destId="{1DE6C9E4-EE89-4B55-B501-45E29D3462D3}" srcOrd="2" destOrd="0" presId="urn:microsoft.com/office/officeart/2005/8/layout/default"/>
    <dgm:cxn modelId="{F845658D-0900-4EFF-BB5E-16F91C247117}" type="presParOf" srcId="{3DCDE4DF-C9BF-7A44-865A-41386971A1DD}" destId="{79ADF6CB-658C-4BEA-9D76-802408388100}" srcOrd="3" destOrd="0" presId="urn:microsoft.com/office/officeart/2005/8/layout/default"/>
    <dgm:cxn modelId="{36D7FDE3-2E92-5345-8170-0ADAB4DC08DF}" type="presParOf" srcId="{3DCDE4DF-C9BF-7A44-865A-41386971A1DD}" destId="{5AE599EB-8F49-644E-B21D-313FA49F5CEF}" srcOrd="4" destOrd="0" presId="urn:microsoft.com/office/officeart/2005/8/layout/default"/>
    <dgm:cxn modelId="{0D7D87A8-3919-124F-8996-34E21A15CFBC}" type="presParOf" srcId="{3DCDE4DF-C9BF-7A44-865A-41386971A1DD}" destId="{6DCEBAB4-5129-8B4E-82BF-CFCB11B645CD}" srcOrd="5" destOrd="0" presId="urn:microsoft.com/office/officeart/2005/8/layout/default"/>
    <dgm:cxn modelId="{33401810-1F2E-7345-AB87-72AB03D2C9DF}" type="presParOf" srcId="{3DCDE4DF-C9BF-7A44-865A-41386971A1DD}" destId="{93AF3E0B-4A62-ED4F-9BAD-9FABBB4330FA}" srcOrd="6" destOrd="0" presId="urn:microsoft.com/office/officeart/2005/8/layout/default"/>
    <dgm:cxn modelId="{64EC1CDF-AC79-4249-B272-29557C44E69F}" type="presParOf" srcId="{3DCDE4DF-C9BF-7A44-865A-41386971A1DD}" destId="{AE9EC350-48B3-4547-BC4C-3A601EAC951B}" srcOrd="7" destOrd="0" presId="urn:microsoft.com/office/officeart/2005/8/layout/default"/>
    <dgm:cxn modelId="{09CD0F4D-5B0C-EE4C-9C7D-2892523CB064}" type="presParOf" srcId="{3DCDE4DF-C9BF-7A44-865A-41386971A1DD}" destId="{655EC050-8B23-C548-AC49-5E819560E48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AB90C-239D-4D05-8672-461786FC869E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AAC90E7-DC53-4E2C-B18D-AF8E4D8629F1}">
      <dgm:prSet/>
      <dgm:spPr/>
      <dgm:t>
        <a:bodyPr/>
        <a:lstStyle/>
        <a:p>
          <a:r>
            <a:rPr lang="en-US" dirty="0" smtClean="0"/>
            <a:t>Formative &amp; peer marked</a:t>
          </a:r>
          <a:endParaRPr lang="en-US" dirty="0"/>
        </a:p>
      </dgm:t>
    </dgm:pt>
    <dgm:pt modelId="{9975F31D-938F-481D-90C1-A75EA57C441A}" type="parTrans" cxnId="{44D1BB28-4FF1-441A-B941-BD759EDF86E7}">
      <dgm:prSet/>
      <dgm:spPr/>
      <dgm:t>
        <a:bodyPr/>
        <a:lstStyle/>
        <a:p>
          <a:endParaRPr lang="en-US"/>
        </a:p>
      </dgm:t>
    </dgm:pt>
    <dgm:pt modelId="{23DE5CBD-182B-4AA2-B9D4-7A56DCC0FAE8}" type="sibTrans" cxnId="{44D1BB28-4FF1-441A-B941-BD759EDF86E7}">
      <dgm:prSet/>
      <dgm:spPr/>
      <dgm:t>
        <a:bodyPr/>
        <a:lstStyle/>
        <a:p>
          <a:endParaRPr lang="en-US"/>
        </a:p>
      </dgm:t>
    </dgm:pt>
    <dgm:pt modelId="{2E9A667D-075B-2C45-955E-46372DE62321}">
      <dgm:prSet/>
      <dgm:spPr/>
      <dgm:t>
        <a:bodyPr/>
        <a:lstStyle/>
        <a:p>
          <a:r>
            <a:rPr lang="en-US" dirty="0" smtClean="0"/>
            <a:t>Regular exercises</a:t>
          </a:r>
          <a:endParaRPr lang="en-US" dirty="0"/>
        </a:p>
      </dgm:t>
    </dgm:pt>
    <dgm:pt modelId="{DEB144A4-0C95-4346-BC4B-4B90D50B1543}" type="parTrans" cxnId="{E310E088-9BE5-9241-8C1C-AB4D64F22176}">
      <dgm:prSet/>
      <dgm:spPr/>
      <dgm:t>
        <a:bodyPr/>
        <a:lstStyle/>
        <a:p>
          <a:endParaRPr lang="en-GB"/>
        </a:p>
      </dgm:t>
    </dgm:pt>
    <dgm:pt modelId="{7B63A6E5-63B7-194D-BAE5-92A099A5331E}" type="sibTrans" cxnId="{E310E088-9BE5-9241-8C1C-AB4D64F22176}">
      <dgm:prSet/>
      <dgm:spPr/>
      <dgm:t>
        <a:bodyPr/>
        <a:lstStyle/>
        <a:p>
          <a:endParaRPr lang="en-US"/>
        </a:p>
      </dgm:t>
    </dgm:pt>
    <dgm:pt modelId="{C6BC5B3B-9047-3D4C-97D6-FA3A56E353F7}">
      <dgm:prSet/>
      <dgm:spPr/>
      <dgm:t>
        <a:bodyPr/>
        <a:lstStyle/>
        <a:p>
          <a:r>
            <a:rPr lang="en-US" dirty="0" smtClean="0"/>
            <a:t>Opportunities to practice skills</a:t>
          </a:r>
          <a:endParaRPr lang="en-US" dirty="0"/>
        </a:p>
      </dgm:t>
    </dgm:pt>
    <dgm:pt modelId="{C7A809FD-779F-E347-A327-DF1F816B6B36}" type="parTrans" cxnId="{4583213D-B1B8-4144-8A71-A4D806EE62E5}">
      <dgm:prSet/>
      <dgm:spPr/>
      <dgm:t>
        <a:bodyPr/>
        <a:lstStyle/>
        <a:p>
          <a:endParaRPr lang="en-GB"/>
        </a:p>
      </dgm:t>
    </dgm:pt>
    <dgm:pt modelId="{B18DF5C0-5609-C946-9C31-6E837002781C}" type="sibTrans" cxnId="{4583213D-B1B8-4144-8A71-A4D806EE62E5}">
      <dgm:prSet/>
      <dgm:spPr/>
      <dgm:t>
        <a:bodyPr/>
        <a:lstStyle/>
        <a:p>
          <a:endParaRPr lang="en-US"/>
        </a:p>
      </dgm:t>
    </dgm:pt>
    <dgm:pt modelId="{1A31CB7C-DB5B-5741-80D3-622F74A19EFF}">
      <dgm:prSet/>
      <dgm:spPr/>
      <dgm:t>
        <a:bodyPr/>
        <a:lstStyle/>
        <a:p>
          <a:r>
            <a:rPr lang="en-US" dirty="0" smtClean="0"/>
            <a:t>Reports</a:t>
          </a:r>
          <a:endParaRPr lang="en-US" dirty="0"/>
        </a:p>
      </dgm:t>
    </dgm:pt>
    <dgm:pt modelId="{62A5FD6D-E479-BF4A-B2D9-BB114576777B}" type="parTrans" cxnId="{E82B2F2F-DBBC-5F45-8516-6AE7411C1EB9}">
      <dgm:prSet/>
      <dgm:spPr/>
      <dgm:t>
        <a:bodyPr/>
        <a:lstStyle/>
        <a:p>
          <a:endParaRPr lang="en-GB"/>
        </a:p>
      </dgm:t>
    </dgm:pt>
    <dgm:pt modelId="{B9670FDC-1A45-9147-B038-55CA450D6C4B}" type="sibTrans" cxnId="{E82B2F2F-DBBC-5F45-8516-6AE7411C1EB9}">
      <dgm:prSet/>
      <dgm:spPr/>
      <dgm:t>
        <a:bodyPr/>
        <a:lstStyle/>
        <a:p>
          <a:endParaRPr lang="en-US"/>
        </a:p>
      </dgm:t>
    </dgm:pt>
    <dgm:pt modelId="{3DCDE4DF-C9BF-7A44-865A-41386971A1DD}" type="pres">
      <dgm:prSet presAssocID="{403AB90C-239D-4D05-8672-461786FC86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32ACDF-EBF8-6945-B08D-96319E9EBC22}" type="pres">
      <dgm:prSet presAssocID="{EAAC90E7-DC53-4E2C-B18D-AF8E4D8629F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0958D-5A47-514B-891F-3F6198DF0D96}" type="pres">
      <dgm:prSet presAssocID="{23DE5CBD-182B-4AA2-B9D4-7A56DCC0FAE8}" presName="sibTrans" presStyleCnt="0"/>
      <dgm:spPr/>
    </dgm:pt>
    <dgm:pt modelId="{5AE599EB-8F49-644E-B21D-313FA49F5CEF}" type="pres">
      <dgm:prSet presAssocID="{2E9A667D-075B-2C45-955E-46372DE6232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EBAB4-5129-8B4E-82BF-CFCB11B645CD}" type="pres">
      <dgm:prSet presAssocID="{7B63A6E5-63B7-194D-BAE5-92A099A5331E}" presName="sibTrans" presStyleCnt="0"/>
      <dgm:spPr/>
    </dgm:pt>
    <dgm:pt modelId="{93AF3E0B-4A62-ED4F-9BAD-9FABBB4330FA}" type="pres">
      <dgm:prSet presAssocID="{C6BC5B3B-9047-3D4C-97D6-FA3A56E353F7}" presName="node" presStyleLbl="node1" presStyleIdx="2" presStyleCnt="4" custLinFactNeighborX="-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EC350-48B3-4547-BC4C-3A601EAC951B}" type="pres">
      <dgm:prSet presAssocID="{B18DF5C0-5609-C946-9C31-6E837002781C}" presName="sibTrans" presStyleCnt="0"/>
      <dgm:spPr/>
    </dgm:pt>
    <dgm:pt modelId="{655EC050-8B23-C548-AC49-5E819560E480}" type="pres">
      <dgm:prSet presAssocID="{1A31CB7C-DB5B-5741-80D3-622F74A19EF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4E930-18F5-4E41-B220-ECB4E0BB5E6D}" type="presOf" srcId="{C6BC5B3B-9047-3D4C-97D6-FA3A56E353F7}" destId="{93AF3E0B-4A62-ED4F-9BAD-9FABBB4330FA}" srcOrd="0" destOrd="0" presId="urn:microsoft.com/office/officeart/2005/8/layout/default"/>
    <dgm:cxn modelId="{44D1BB28-4FF1-441A-B941-BD759EDF86E7}" srcId="{403AB90C-239D-4D05-8672-461786FC869E}" destId="{EAAC90E7-DC53-4E2C-B18D-AF8E4D8629F1}" srcOrd="0" destOrd="0" parTransId="{9975F31D-938F-481D-90C1-A75EA57C441A}" sibTransId="{23DE5CBD-182B-4AA2-B9D4-7A56DCC0FAE8}"/>
    <dgm:cxn modelId="{7C62DDD7-6879-4633-AC52-A41A6E0F0C4D}" type="presOf" srcId="{EAAC90E7-DC53-4E2C-B18D-AF8E4D8629F1}" destId="{E332ACDF-EBF8-6945-B08D-96319E9EBC22}" srcOrd="0" destOrd="0" presId="urn:microsoft.com/office/officeart/2005/8/layout/default"/>
    <dgm:cxn modelId="{E310E088-9BE5-9241-8C1C-AB4D64F22176}" srcId="{403AB90C-239D-4D05-8672-461786FC869E}" destId="{2E9A667D-075B-2C45-955E-46372DE62321}" srcOrd="1" destOrd="0" parTransId="{DEB144A4-0C95-4346-BC4B-4B90D50B1543}" sibTransId="{7B63A6E5-63B7-194D-BAE5-92A099A5331E}"/>
    <dgm:cxn modelId="{7F05D9CA-473D-4376-B2C3-2BCD97A74446}" type="presOf" srcId="{403AB90C-239D-4D05-8672-461786FC869E}" destId="{3DCDE4DF-C9BF-7A44-865A-41386971A1DD}" srcOrd="0" destOrd="0" presId="urn:microsoft.com/office/officeart/2005/8/layout/default"/>
    <dgm:cxn modelId="{9399EF9C-EFF6-40EC-BB9C-8D448E17FAD8}" type="presOf" srcId="{1A31CB7C-DB5B-5741-80D3-622F74A19EFF}" destId="{655EC050-8B23-C548-AC49-5E819560E480}" srcOrd="0" destOrd="0" presId="urn:microsoft.com/office/officeart/2005/8/layout/default"/>
    <dgm:cxn modelId="{EFF76627-79E5-47C8-AE16-85BB0D6ED811}" type="presOf" srcId="{2E9A667D-075B-2C45-955E-46372DE62321}" destId="{5AE599EB-8F49-644E-B21D-313FA49F5CEF}" srcOrd="0" destOrd="0" presId="urn:microsoft.com/office/officeart/2005/8/layout/default"/>
    <dgm:cxn modelId="{E82B2F2F-DBBC-5F45-8516-6AE7411C1EB9}" srcId="{403AB90C-239D-4D05-8672-461786FC869E}" destId="{1A31CB7C-DB5B-5741-80D3-622F74A19EFF}" srcOrd="3" destOrd="0" parTransId="{62A5FD6D-E479-BF4A-B2D9-BB114576777B}" sibTransId="{B9670FDC-1A45-9147-B038-55CA450D6C4B}"/>
    <dgm:cxn modelId="{4583213D-B1B8-4144-8A71-A4D806EE62E5}" srcId="{403AB90C-239D-4D05-8672-461786FC869E}" destId="{C6BC5B3B-9047-3D4C-97D6-FA3A56E353F7}" srcOrd="2" destOrd="0" parTransId="{C7A809FD-779F-E347-A327-DF1F816B6B36}" sibTransId="{B18DF5C0-5609-C946-9C31-6E837002781C}"/>
    <dgm:cxn modelId="{5A9D7E02-D787-499B-A3FA-D88D698BF06E}" type="presParOf" srcId="{3DCDE4DF-C9BF-7A44-865A-41386971A1DD}" destId="{E332ACDF-EBF8-6945-B08D-96319E9EBC22}" srcOrd="0" destOrd="0" presId="urn:microsoft.com/office/officeart/2005/8/layout/default"/>
    <dgm:cxn modelId="{23075FF1-C071-4BC9-AA24-ECF91B8FC213}" type="presParOf" srcId="{3DCDE4DF-C9BF-7A44-865A-41386971A1DD}" destId="{70E0958D-5A47-514B-891F-3F6198DF0D96}" srcOrd="1" destOrd="0" presId="urn:microsoft.com/office/officeart/2005/8/layout/default"/>
    <dgm:cxn modelId="{B79D2EF4-B086-41BB-B21D-A7C8C6D0B549}" type="presParOf" srcId="{3DCDE4DF-C9BF-7A44-865A-41386971A1DD}" destId="{5AE599EB-8F49-644E-B21D-313FA49F5CEF}" srcOrd="2" destOrd="0" presId="urn:microsoft.com/office/officeart/2005/8/layout/default"/>
    <dgm:cxn modelId="{AD19B60A-E325-4432-9BB3-BE0F6DC400CE}" type="presParOf" srcId="{3DCDE4DF-C9BF-7A44-865A-41386971A1DD}" destId="{6DCEBAB4-5129-8B4E-82BF-CFCB11B645CD}" srcOrd="3" destOrd="0" presId="urn:microsoft.com/office/officeart/2005/8/layout/default"/>
    <dgm:cxn modelId="{4A95E674-BD2A-4E23-95DD-3BBC4ADDC67F}" type="presParOf" srcId="{3DCDE4DF-C9BF-7A44-865A-41386971A1DD}" destId="{93AF3E0B-4A62-ED4F-9BAD-9FABBB4330FA}" srcOrd="4" destOrd="0" presId="urn:microsoft.com/office/officeart/2005/8/layout/default"/>
    <dgm:cxn modelId="{0BB854F4-BCE4-4113-AA65-31C9D6549B67}" type="presParOf" srcId="{3DCDE4DF-C9BF-7A44-865A-41386971A1DD}" destId="{AE9EC350-48B3-4547-BC4C-3A601EAC951B}" srcOrd="5" destOrd="0" presId="urn:microsoft.com/office/officeart/2005/8/layout/default"/>
    <dgm:cxn modelId="{49F57C81-72BD-49BE-8ECC-1E9ED44A8DD5}" type="presParOf" srcId="{3DCDE4DF-C9BF-7A44-865A-41386971A1DD}" destId="{655EC050-8B23-C548-AC49-5E819560E48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2ACDF-EBF8-6945-B08D-96319E9EBC22}">
      <dsp:nvSpPr>
        <dsp:cNvPr id="0" name=""/>
        <dsp:cNvSpPr/>
      </dsp:nvSpPr>
      <dsp:spPr>
        <a:xfrm>
          <a:off x="209682" y="504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Bottom-up vs top-down teaching</a:t>
          </a:r>
          <a:endParaRPr lang="en-US" sz="3300" kern="1200" dirty="0"/>
        </a:p>
      </dsp:txBody>
      <dsp:txXfrm>
        <a:off x="209682" y="504"/>
        <a:ext cx="2785558" cy="1671335"/>
      </dsp:txXfrm>
    </dsp:sp>
    <dsp:sp modelId="{1DE6C9E4-EE89-4B55-B501-45E29D3462D3}">
      <dsp:nvSpPr>
        <dsp:cNvPr id="0" name=""/>
        <dsp:cNvSpPr/>
      </dsp:nvSpPr>
      <dsp:spPr>
        <a:xfrm>
          <a:off x="3273796" y="504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Teaching computational thinking</a:t>
          </a:r>
          <a:endParaRPr lang="en-US" sz="3300" kern="1200" dirty="0"/>
        </a:p>
      </dsp:txBody>
      <dsp:txXfrm>
        <a:off x="3273796" y="504"/>
        <a:ext cx="2785558" cy="1671335"/>
      </dsp:txXfrm>
    </dsp:sp>
    <dsp:sp modelId="{5AE599EB-8F49-644E-B21D-313FA49F5CEF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Open educational practices</a:t>
          </a:r>
          <a:endParaRPr lang="en-US" sz="3300" kern="1200" dirty="0"/>
        </a:p>
      </dsp:txBody>
      <dsp:txXfrm>
        <a:off x="209682" y="1950394"/>
        <a:ext cx="2785558" cy="1671335"/>
      </dsp:txXfrm>
    </dsp:sp>
    <dsp:sp modelId="{93AF3E0B-4A62-ED4F-9BAD-9FABBB4330FA}">
      <dsp:nvSpPr>
        <dsp:cNvPr id="0" name=""/>
        <dsp:cNvSpPr/>
      </dsp:nvSpPr>
      <dsp:spPr>
        <a:xfrm>
          <a:off x="3128724" y="1950394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Problem-based learning</a:t>
          </a:r>
          <a:endParaRPr lang="en-US" sz="3300" kern="1200" dirty="0"/>
        </a:p>
      </dsp:txBody>
      <dsp:txXfrm>
        <a:off x="3128724" y="1950394"/>
        <a:ext cx="2785558" cy="1671335"/>
      </dsp:txXfrm>
    </dsp:sp>
    <dsp:sp modelId="{655EC050-8B23-C548-AC49-5E819560E480}">
      <dsp:nvSpPr>
        <dsp:cNvPr id="0" name=""/>
        <dsp:cNvSpPr/>
      </dsp:nvSpPr>
      <dsp:spPr>
        <a:xfrm>
          <a:off x="1741739" y="3900285"/>
          <a:ext cx="2785558" cy="1671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Blended learning</a:t>
          </a:r>
          <a:endParaRPr lang="en-US" sz="3300" kern="1200" dirty="0"/>
        </a:p>
      </dsp:txBody>
      <dsp:txXfrm>
        <a:off x="1741739" y="3900285"/>
        <a:ext cx="2785558" cy="1671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2ACDF-EBF8-6945-B08D-96319E9EBC22}">
      <dsp:nvSpPr>
        <dsp:cNvPr id="0" name=""/>
        <dsp:cNvSpPr/>
      </dsp:nvSpPr>
      <dsp:spPr>
        <a:xfrm>
          <a:off x="765" y="846120"/>
          <a:ext cx="2984526" cy="179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Formative &amp; peer marked</a:t>
          </a:r>
          <a:endParaRPr lang="en-US" sz="3600" kern="1200" dirty="0"/>
        </a:p>
      </dsp:txBody>
      <dsp:txXfrm>
        <a:off x="765" y="846120"/>
        <a:ext cx="2984526" cy="1790716"/>
      </dsp:txXfrm>
    </dsp:sp>
    <dsp:sp modelId="{5AE599EB-8F49-644E-B21D-313FA49F5CEF}">
      <dsp:nvSpPr>
        <dsp:cNvPr id="0" name=""/>
        <dsp:cNvSpPr/>
      </dsp:nvSpPr>
      <dsp:spPr>
        <a:xfrm>
          <a:off x="3283744" y="846120"/>
          <a:ext cx="2984526" cy="179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Regular exercises</a:t>
          </a:r>
          <a:endParaRPr lang="en-US" sz="3600" kern="1200" dirty="0"/>
        </a:p>
      </dsp:txBody>
      <dsp:txXfrm>
        <a:off x="3283744" y="846120"/>
        <a:ext cx="2984526" cy="1790716"/>
      </dsp:txXfrm>
    </dsp:sp>
    <dsp:sp modelId="{93AF3E0B-4A62-ED4F-9BAD-9FABBB4330FA}">
      <dsp:nvSpPr>
        <dsp:cNvPr id="0" name=""/>
        <dsp:cNvSpPr/>
      </dsp:nvSpPr>
      <dsp:spPr>
        <a:xfrm>
          <a:off x="0" y="2935288"/>
          <a:ext cx="2984526" cy="179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Opportunities to practice skills</a:t>
          </a:r>
          <a:endParaRPr lang="en-US" sz="3600" kern="1200" dirty="0"/>
        </a:p>
      </dsp:txBody>
      <dsp:txXfrm>
        <a:off x="0" y="2935288"/>
        <a:ext cx="2984526" cy="1790716"/>
      </dsp:txXfrm>
    </dsp:sp>
    <dsp:sp modelId="{655EC050-8B23-C548-AC49-5E819560E480}">
      <dsp:nvSpPr>
        <dsp:cNvPr id="0" name=""/>
        <dsp:cNvSpPr/>
      </dsp:nvSpPr>
      <dsp:spPr>
        <a:xfrm>
          <a:off x="3283744" y="2935288"/>
          <a:ext cx="2984526" cy="17907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Reports</a:t>
          </a:r>
          <a:endParaRPr lang="en-US" sz="3600" kern="1200" dirty="0"/>
        </a:p>
      </dsp:txBody>
      <dsp:txXfrm>
        <a:off x="3283744" y="2935288"/>
        <a:ext cx="2984526" cy="1790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D623-6C7D-1845-8AFD-D12C66169221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54F17-3CC3-FA48-8E83-14A5402C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BD4CE-30A3-44AA-9551-DF450F4EAEB6}" type="slidenum">
              <a:rPr lang="en-US" smtClean="0">
                <a:cs typeface="Arial" charset="0"/>
              </a:rPr>
              <a:pPr/>
              <a:t>2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1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5279CC-941F-4381-A0C7-5B2ED877373C}" type="slidenum">
              <a:rPr lang="en-US" smtClean="0">
                <a:cs typeface="Arial" charset="0"/>
              </a:rPr>
              <a:pPr/>
              <a:t>3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5279CC-941F-4381-A0C7-5B2ED877373C}" type="slidenum">
              <a:rPr lang="en-US" smtClean="0">
                <a:cs typeface="Arial" charset="0"/>
              </a:rPr>
              <a:pPr/>
              <a:t>5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87AA-9B5D-BB42-A7DA-076F5DD26030}" type="datetimeFigureOut">
              <a:rPr lang="en-US" smtClean="0"/>
              <a:t>08/03/18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E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1E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" y="4741044"/>
            <a:ext cx="7838011" cy="1737360"/>
          </a:xfrm>
        </p:spPr>
        <p:txBody>
          <a:bodyPr anchor="ctr">
            <a:normAutofit/>
          </a:bodyPr>
          <a:lstStyle/>
          <a:p>
            <a:r>
              <a:rPr lang="en-GB" sz="3200" dirty="0" smtClean="0"/>
              <a:t>Teaching </a:t>
            </a:r>
            <a:r>
              <a:rPr lang="en-GB" sz="3200" dirty="0"/>
              <a:t>Reproducible Data Analysis in </a:t>
            </a:r>
            <a:r>
              <a:rPr lang="en-GB" sz="3200" dirty="0" smtClean="0"/>
              <a:t>R:</a:t>
            </a:r>
            <a:br>
              <a:rPr lang="en-GB" sz="3200" dirty="0" smtClean="0"/>
            </a:br>
            <a:r>
              <a:rPr lang="en-GB" sz="3200" dirty="0" smtClean="0"/>
              <a:t>Practicalities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1" y="4525347"/>
            <a:ext cx="3725227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 smtClean="0"/>
              <a:t>Convened by Dr </a:t>
            </a:r>
            <a:r>
              <a:rPr lang="en-GB" dirty="0"/>
              <a:t>Helena </a:t>
            </a:r>
            <a:r>
              <a:rPr lang="en-GB" dirty="0" smtClean="0"/>
              <a:t>Paterson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0322" y="174667"/>
            <a:ext cx="4968256" cy="891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7854696" y="4800600"/>
            <a:ext cx="0" cy="1627632"/>
          </a:xfrm>
          <a:prstGeom prst="line">
            <a:avLst/>
          </a:prstGeom>
          <a:ln w="28575">
            <a:solidFill>
              <a:srgbClr val="1E4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832709" y="2657261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Useful things to plan for when you change to R</a:t>
            </a:r>
            <a:endParaRPr lang="en-US" sz="2200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999755" y="1256684"/>
            <a:ext cx="5408696" cy="5252722"/>
          </a:xfrm>
        </p:spPr>
        <p:txBody>
          <a:bodyPr anchor="ctr">
            <a:normAutofit/>
          </a:bodyPr>
          <a:lstStyle/>
          <a:p>
            <a:pPr lvl="1"/>
            <a:r>
              <a:rPr lang="en-US" sz="3600" dirty="0" smtClean="0">
                <a:solidFill>
                  <a:schemeClr val="bg1"/>
                </a:solidFill>
              </a:rPr>
              <a:t>Pedagogical Approach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Assessment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Teacher skills not related to R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Classroom set-up</a:t>
            </a:r>
          </a:p>
          <a:p>
            <a:pPr lvl="1"/>
            <a:r>
              <a:rPr lang="en-US" sz="3600" dirty="0" smtClean="0">
                <a:solidFill>
                  <a:schemeClr val="bg1"/>
                </a:solidFill>
              </a:rPr>
              <a:t>Open minds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0322" y="174667"/>
            <a:ext cx="4968256" cy="89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998113" y="1088857"/>
            <a:ext cx="525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6151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Pedagogical Approach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1988" name="Rectang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535786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9239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Support materials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4351338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bg1">
                    <a:lumMod val="95000"/>
                  </a:schemeClr>
                </a:solidFill>
              </a:rPr>
              <a:t>What has worked well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R-videos we made and found on the web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Exercises and classes we authored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 available on the web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Intro to R materials on the web (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datacamp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, making animals talk, swirl)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Things more challenging to adapt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Non-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tidyverse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materials can only take us so far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Passive exercises – active works best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Most data science materials need adapting to use for beginners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Most Psych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introductory materials are focussed on stats with less focus on data skills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345966"/>
            <a:ext cx="546496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Still a challenge: sharing materials with each other and students in the best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Github</a:t>
            </a:r>
            <a:r>
              <a:rPr lang="en-GB" sz="2400" dirty="0" smtClean="0"/>
              <a:t> websites may be a solution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43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Assessment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1988" name="Rectangl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32692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36619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85" y="174667"/>
            <a:ext cx="6742814" cy="144241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Assessment what we have tried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8"/>
            <a:ext cx="10515600" cy="4784651"/>
          </a:xfrm>
        </p:spPr>
        <p:txBody>
          <a:bodyPr>
            <a:noAutofit/>
          </a:bodyPr>
          <a:lstStyle/>
          <a:p>
            <a:r>
              <a:rPr lang="en-GB" sz="3200" dirty="0" smtClean="0">
                <a:solidFill>
                  <a:schemeClr val="bg1">
                    <a:lumMod val="95000"/>
                  </a:schemeClr>
                </a:solidFill>
              </a:rPr>
              <a:t>Formative 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ubmissions for peer review on Slack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eb exercises with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webex</a:t>
            </a:r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ifferent levels of formative tasks (beginner, intermediate, advanced)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R-analysis plans for reports for peer review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Summative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Weekly exercises marked with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assesser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(UG)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Problems to solve, practice with skills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Exercises not marked with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assesser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(PG)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Problem – based approaches: generate and analyse a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hypothesis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for a previously unseen dataset/dataset generated by students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In-class exams – similar to weekly exercises, but under exam conditions</a:t>
            </a:r>
          </a:p>
          <a:p>
            <a:pPr lvl="2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</p:spTree>
    <p:extLst>
      <p:ext uri="{BB962C8B-B14F-4D97-AF65-F5344CB8AC3E}">
        <p14:creationId xmlns:p14="http://schemas.microsoft.com/office/powerpoint/2010/main" val="31634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85" y="174667"/>
            <a:ext cx="6742814" cy="144241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The hard and soft of it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589"/>
            <a:ext cx="5009708" cy="4489614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Devices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Computer labs vs student’s own devices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Supporting this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Access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Challenges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Old operating systems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Forbidden code 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?Installing on own devices in class vs not in class?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2594" y="1787130"/>
            <a:ext cx="5009708" cy="448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Software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 and 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RStudio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pre-loaded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Packages pre-installed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 Server (free for Academic Institutions)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Challenges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 changes all the time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Knitting to pdf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Re-installing packages</a:t>
            </a:r>
          </a:p>
          <a:p>
            <a:pPr lvl="2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Forbidden code</a:t>
            </a:r>
          </a:p>
        </p:txBody>
      </p:sp>
    </p:spTree>
    <p:extLst>
      <p:ext uri="{BB962C8B-B14F-4D97-AF65-F5344CB8AC3E}">
        <p14:creationId xmlns:p14="http://schemas.microsoft.com/office/powerpoint/2010/main" val="27606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885" y="174667"/>
            <a:ext cx="6742814" cy="1442410"/>
          </a:xfrm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The most surprising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things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students find challenging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589"/>
            <a:ext cx="4935280" cy="4489614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Challenges: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Using computers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Downloading and saving files on their own computers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Finding files on their own computers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Setting the working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directory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Uploading the correct file for an assessment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Spotting typing/debug errors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Updating their software</a:t>
            </a:r>
          </a:p>
          <a:p>
            <a:endParaRPr lang="en-GB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236" y="174667"/>
            <a:ext cx="4339341" cy="7787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7662878" y="957761"/>
            <a:ext cx="442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Teaching Reproducible Data Analysis in 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94474" y="1787129"/>
            <a:ext cx="5681358" cy="448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Solutions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Build resilience – live coding and making mistakes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Repeating messages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Sharing data/markdown/scripts as zipped (though beware the unzipping challenge)</a:t>
            </a:r>
          </a:p>
          <a:p>
            <a:pPr lvl="1"/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RStudio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server </a:t>
            </a:r>
          </a:p>
          <a:p>
            <a:pPr lvl="1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Getting R on our student desktop, but encouraging students to use their own devices</a:t>
            </a:r>
          </a:p>
          <a:p>
            <a:pPr lvl="1"/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Uni Palatte1">
      <a:dk1>
        <a:srgbClr val="003865"/>
      </a:dk1>
      <a:lt1>
        <a:srgbClr val="FFFFFF"/>
      </a:lt1>
      <a:dk2>
        <a:srgbClr val="616C74"/>
      </a:dk2>
      <a:lt2>
        <a:srgbClr val="E7E6E6"/>
      </a:lt2>
      <a:accent1>
        <a:srgbClr val="0075B0"/>
      </a:accent1>
      <a:accent2>
        <a:srgbClr val="BE4D00"/>
      </a:accent2>
      <a:accent3>
        <a:srgbClr val="B06C96"/>
      </a:accent3>
      <a:accent4>
        <a:srgbClr val="FFDC36"/>
      </a:accent4>
      <a:accent5>
        <a:srgbClr val="00B5D1"/>
      </a:accent5>
      <a:accent6>
        <a:srgbClr val="00833C"/>
      </a:accent6>
      <a:hlink>
        <a:srgbClr val="005398"/>
      </a:hlink>
      <a:folHlink>
        <a:srgbClr val="95127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2432</TotalTime>
  <Words>477</Words>
  <Application>Microsoft Macintosh PowerPoint</Application>
  <PresentationFormat>Custom</PresentationFormat>
  <Paragraphs>96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Teaching Reproducible Data Analysis in R: Practicalities</vt:lpstr>
      <vt:lpstr>Useful things to plan for when you change to R</vt:lpstr>
      <vt:lpstr>Pedagogical Approach</vt:lpstr>
      <vt:lpstr>Support materials</vt:lpstr>
      <vt:lpstr>Assessment</vt:lpstr>
      <vt:lpstr>Assessment what we have tried</vt:lpstr>
      <vt:lpstr>The hard and soft of it</vt:lpstr>
      <vt:lpstr>The most surprising things students find challenging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Paterson</dc:creator>
  <cp:lastModifiedBy>Lisa DeBruine</cp:lastModifiedBy>
  <cp:revision>81</cp:revision>
  <dcterms:created xsi:type="dcterms:W3CDTF">2017-12-28T15:53:19Z</dcterms:created>
  <dcterms:modified xsi:type="dcterms:W3CDTF">2018-03-08T11:58:42Z</dcterms:modified>
</cp:coreProperties>
</file>