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 d="100"/>
          <a:sy n="18" d="100"/>
        </p:scale>
        <p:origin x="-1134" y="-120"/>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7EA941-8B3C-40C0-9779-1A8997F8275D}" type="datetimeFigureOut">
              <a:rPr lang="en-US" smtClean="0"/>
              <a:pPr/>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EA941-8B3C-40C0-9779-1A8997F8275D}" type="datetimeFigureOut">
              <a:rPr lang="en-US" smtClean="0"/>
              <a:pPr/>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EA941-8B3C-40C0-9779-1A8997F8275D}" type="datetimeFigureOut">
              <a:rPr lang="en-US" smtClean="0"/>
              <a:pPr/>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EA941-8B3C-40C0-9779-1A8997F8275D}" type="datetimeFigureOut">
              <a:rPr lang="en-US" smtClean="0"/>
              <a:pPr/>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7EA941-8B3C-40C0-9779-1A8997F8275D}" type="datetimeFigureOut">
              <a:rPr lang="en-US" smtClean="0"/>
              <a:pPr/>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7EA941-8B3C-40C0-9779-1A8997F8275D}" type="datetimeFigureOut">
              <a:rPr lang="en-US" smtClean="0"/>
              <a:pPr/>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7EA941-8B3C-40C0-9779-1A8997F8275D}" type="datetimeFigureOut">
              <a:rPr lang="en-US" smtClean="0"/>
              <a:pPr/>
              <a:t>6/5/2015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7EA941-8B3C-40C0-9779-1A8997F8275D}" type="datetimeFigureOut">
              <a:rPr lang="en-US" smtClean="0"/>
              <a:pPr/>
              <a:t>6/5/2015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EA941-8B3C-40C0-9779-1A8997F8275D}" type="datetimeFigureOut">
              <a:rPr lang="en-US" smtClean="0"/>
              <a:pPr/>
              <a:t>6/5/2015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EA941-8B3C-40C0-9779-1A8997F8275D}" type="datetimeFigureOut">
              <a:rPr lang="en-US" smtClean="0"/>
              <a:pPr/>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EA941-8B3C-40C0-9779-1A8997F8275D}" type="datetimeFigureOut">
              <a:rPr lang="en-US" smtClean="0"/>
              <a:pPr/>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16ECD-BC46-4217-BCF6-9E66033A2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97EA941-8B3C-40C0-9779-1A8997F8275D}" type="datetimeFigureOut">
              <a:rPr lang="en-US" smtClean="0"/>
              <a:pPr/>
              <a:t>6/5/2015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2516ECD-BC46-4217-BCF6-9E66033A2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94560" y="0"/>
            <a:ext cx="39502080" cy="5486400"/>
          </a:xfrm>
        </p:spPr>
        <p:txBody>
          <a:bodyPr anchor="t">
            <a:normAutofit fontScale="90000"/>
          </a:bodyPr>
          <a:lstStyle/>
          <a:p>
            <a:r>
              <a:rPr lang="en-US" dirty="0" smtClean="0">
                <a:solidFill>
                  <a:schemeClr val="tx1">
                    <a:lumMod val="95000"/>
                    <a:lumOff val="5000"/>
                  </a:schemeClr>
                </a:solidFill>
              </a:rPr>
              <a:t>Online Decision Making Using Survey Monkey As an Experimental Platform </a:t>
            </a:r>
            <a:endParaRPr lang="en-US" dirty="0">
              <a:solidFill>
                <a:schemeClr val="tx1">
                  <a:lumMod val="95000"/>
                  <a:lumOff val="5000"/>
                </a:schemeClr>
              </a:solidFill>
            </a:endParaRPr>
          </a:p>
        </p:txBody>
      </p:sp>
      <p:sp>
        <p:nvSpPr>
          <p:cNvPr id="5" name="Content Placeholder 4"/>
          <p:cNvSpPr>
            <a:spLocks noGrp="1"/>
          </p:cNvSpPr>
          <p:nvPr>
            <p:ph sz="half" idx="1"/>
          </p:nvPr>
        </p:nvSpPr>
        <p:spPr>
          <a:xfrm>
            <a:off x="731520" y="6324600"/>
            <a:ext cx="13167360" cy="18288000"/>
          </a:xfrm>
        </p:spPr>
        <p:txBody>
          <a:bodyPr>
            <a:normAutofit fontScale="55000" lnSpcReduction="20000"/>
          </a:bodyPr>
          <a:lstStyle/>
          <a:p>
            <a:pPr marL="0">
              <a:buNone/>
            </a:pPr>
            <a:r>
              <a:rPr lang="en-US" sz="12800" b="1" dirty="0" smtClean="0"/>
              <a:t>Abstract</a:t>
            </a:r>
          </a:p>
          <a:p>
            <a:pPr marL="0">
              <a:lnSpc>
                <a:spcPct val="120000"/>
              </a:lnSpc>
              <a:buNone/>
            </a:pPr>
            <a:r>
              <a:rPr lang="en-US" sz="9600" dirty="0" smtClean="0"/>
              <a:t>Reese and Handsaker (2015) proposed that conformity </a:t>
            </a:r>
            <a:r>
              <a:rPr lang="en-US" sz="9600" dirty="0" smtClean="0"/>
              <a:t>may </a:t>
            </a:r>
            <a:r>
              <a:rPr lang="en-US" sz="9600" dirty="0" smtClean="0"/>
              <a:t>occur </a:t>
            </a:r>
            <a:r>
              <a:rPr lang="en-US" sz="9600" dirty="0" smtClean="0"/>
              <a:t>through online contexts. The </a:t>
            </a:r>
            <a:r>
              <a:rPr lang="en-US" sz="9600" dirty="0" smtClean="0"/>
              <a:t>researchers </a:t>
            </a:r>
            <a:r>
              <a:rPr lang="en-US" sz="9600" dirty="0" smtClean="0"/>
              <a:t>used Survey Monkey as an online experimental platform. The results indicate participant response choice depends upon condition placement. </a:t>
            </a:r>
            <a:endParaRPr lang="en-US" sz="9600" dirty="0"/>
          </a:p>
          <a:p>
            <a:pPr marL="0">
              <a:lnSpc>
                <a:spcPct val="120000"/>
              </a:lnSpc>
              <a:buNone/>
            </a:pPr>
            <a:endParaRPr lang="en-US" sz="7000" b="1" dirty="0" smtClean="0"/>
          </a:p>
          <a:p>
            <a:pPr marL="0">
              <a:lnSpc>
                <a:spcPct val="120000"/>
              </a:lnSpc>
              <a:buNone/>
            </a:pPr>
            <a:r>
              <a:rPr lang="en-US" sz="12800" b="1" dirty="0" smtClean="0"/>
              <a:t>Introduction</a:t>
            </a:r>
            <a:r>
              <a:rPr lang="en-US" sz="11400" b="1" dirty="0" smtClean="0"/>
              <a:t> </a:t>
            </a:r>
            <a:endParaRPr lang="en-US" sz="11400" b="1" dirty="0"/>
          </a:p>
          <a:p>
            <a:pPr marL="0">
              <a:lnSpc>
                <a:spcPct val="120000"/>
              </a:lnSpc>
              <a:buNone/>
            </a:pPr>
            <a:r>
              <a:rPr lang="en-US" sz="9600" dirty="0" smtClean="0"/>
              <a:t>With the advancement of computers and technology, studies have explored the effect that specific variables may have on the pressure to conform in an online environment. In one study, Zhu and </a:t>
            </a:r>
            <a:r>
              <a:rPr lang="en-US" sz="9600" dirty="0" err="1" smtClean="0"/>
              <a:t>Huberman</a:t>
            </a:r>
            <a:r>
              <a:rPr lang="en-US" sz="9600" dirty="0" smtClean="0"/>
              <a:t> (2014) aimed to investigate the effect of online recommendations on an individual’s preferred selection. </a:t>
            </a:r>
            <a:endParaRPr lang="en-US" sz="9600" dirty="0" smtClean="0"/>
          </a:p>
          <a:p>
            <a:pPr marL="0">
              <a:lnSpc>
                <a:spcPct val="120000"/>
              </a:lnSpc>
              <a:buNone/>
            </a:pPr>
            <a:r>
              <a:rPr lang="en-US" sz="9600" dirty="0" smtClean="0"/>
              <a:t>This </a:t>
            </a:r>
            <a:r>
              <a:rPr lang="en-US" sz="9600" dirty="0" smtClean="0"/>
              <a:t>study examined how an individual’s personal opinions may be influenced by peer recommendations. </a:t>
            </a:r>
            <a:endParaRPr lang="en-US" sz="9600" dirty="0" smtClean="0"/>
          </a:p>
        </p:txBody>
      </p:sp>
      <p:sp>
        <p:nvSpPr>
          <p:cNvPr id="7" name="Content Placeholder 4"/>
          <p:cNvSpPr>
            <a:spLocks noGrp="1"/>
          </p:cNvSpPr>
          <p:nvPr>
            <p:ph sz="half" idx="1"/>
          </p:nvPr>
        </p:nvSpPr>
        <p:spPr>
          <a:xfrm>
            <a:off x="14401800" y="6248400"/>
            <a:ext cx="14859000" cy="26670000"/>
          </a:xfrm>
        </p:spPr>
        <p:txBody>
          <a:bodyPr>
            <a:normAutofit/>
          </a:bodyPr>
          <a:lstStyle/>
          <a:p>
            <a:pPr>
              <a:buNone/>
            </a:pPr>
            <a:r>
              <a:rPr lang="en-US" sz="8800" b="1" dirty="0" smtClean="0"/>
              <a:t>Methods</a:t>
            </a:r>
            <a:r>
              <a:rPr lang="en-US" sz="8800" dirty="0" smtClean="0"/>
              <a:t> </a:t>
            </a:r>
          </a:p>
          <a:p>
            <a:pPr marL="0">
              <a:buNone/>
            </a:pPr>
            <a:r>
              <a:rPr lang="en-US" sz="5400" dirty="0" smtClean="0"/>
              <a:t>All Stimuli </a:t>
            </a:r>
            <a:r>
              <a:rPr lang="en-US" sz="5400" dirty="0" smtClean="0"/>
              <a:t>presented via the online website Survey Monkey. </a:t>
            </a:r>
            <a:endParaRPr lang="en-US" sz="5400" dirty="0" smtClean="0"/>
          </a:p>
          <a:p>
            <a:pPr marL="0">
              <a:buNone/>
            </a:pPr>
            <a:r>
              <a:rPr lang="en-US" sz="5400" dirty="0" smtClean="0"/>
              <a:t>Participants who selected</a:t>
            </a:r>
            <a:r>
              <a:rPr lang="en-US" sz="5400" dirty="0" smtClean="0"/>
              <a:t> </a:t>
            </a:r>
            <a:r>
              <a:rPr lang="en-US" sz="5400" dirty="0" smtClean="0"/>
              <a:t>January</a:t>
            </a:r>
            <a:r>
              <a:rPr lang="en-US" sz="5400" dirty="0" smtClean="0"/>
              <a:t>, March, May, July, September, or November </a:t>
            </a:r>
            <a:r>
              <a:rPr lang="en-US" sz="5400" dirty="0" smtClean="0"/>
              <a:t> were put into the control group.</a:t>
            </a:r>
          </a:p>
          <a:p>
            <a:pPr marL="0">
              <a:buNone/>
            </a:pPr>
            <a:r>
              <a:rPr lang="en-US" sz="5400" dirty="0" smtClean="0"/>
              <a:t>Those whose selected February</a:t>
            </a:r>
            <a:r>
              <a:rPr lang="en-US" sz="5400" dirty="0" smtClean="0"/>
              <a:t>, April, June, August, October, </a:t>
            </a:r>
            <a:r>
              <a:rPr lang="en-US" sz="5400" dirty="0" smtClean="0"/>
              <a:t>or</a:t>
            </a:r>
            <a:r>
              <a:rPr lang="en-US" sz="5400" dirty="0" smtClean="0"/>
              <a:t> </a:t>
            </a:r>
            <a:r>
              <a:rPr lang="en-US" sz="5400" dirty="0" smtClean="0"/>
              <a:t>December were </a:t>
            </a:r>
            <a:r>
              <a:rPr lang="en-US" sz="5400" dirty="0" smtClean="0"/>
              <a:t> put into the </a:t>
            </a:r>
            <a:r>
              <a:rPr lang="en-US" sz="5400" dirty="0" smtClean="0"/>
              <a:t>conformity</a:t>
            </a:r>
            <a:r>
              <a:rPr lang="en-US" sz="5400" dirty="0" smtClean="0"/>
              <a:t> </a:t>
            </a:r>
            <a:r>
              <a:rPr lang="en-US" sz="5400" dirty="0" smtClean="0"/>
              <a:t>condition (feedback manipulated</a:t>
            </a:r>
            <a:r>
              <a:rPr lang="en-US" sz="5400" dirty="0" smtClean="0"/>
              <a:t>).</a:t>
            </a:r>
          </a:p>
          <a:p>
            <a:pPr marL="0">
              <a:lnSpc>
                <a:spcPct val="120000"/>
              </a:lnSpc>
              <a:buNone/>
            </a:pPr>
            <a:r>
              <a:rPr lang="en-US" sz="4400" dirty="0" smtClean="0"/>
              <a:t>2</a:t>
            </a:r>
            <a:r>
              <a:rPr lang="en-US" sz="4400" baseline="30000" dirty="0" smtClean="0"/>
              <a:t>3</a:t>
            </a:r>
            <a:r>
              <a:rPr lang="en-US" sz="4400" dirty="0" smtClean="0"/>
              <a:t>-8÷4×2+7=?.</a:t>
            </a:r>
          </a:p>
          <a:p>
            <a:pPr marL="0">
              <a:lnSpc>
                <a:spcPct val="120000"/>
              </a:lnSpc>
              <a:buAutoNum type="alphaLcPeriod"/>
            </a:pPr>
            <a:r>
              <a:rPr lang="en-US" sz="4400" dirty="0" smtClean="0"/>
              <a:t>7 ( 3.3% of participants have selected this answer)</a:t>
            </a:r>
          </a:p>
          <a:p>
            <a:pPr marL="0">
              <a:lnSpc>
                <a:spcPct val="120000"/>
              </a:lnSpc>
              <a:buAutoNum type="alphaLcPeriod"/>
            </a:pPr>
            <a:r>
              <a:rPr lang="en-US" sz="4400" dirty="0" smtClean="0"/>
              <a:t>12 (17.8% of participants have selected this answer)</a:t>
            </a:r>
          </a:p>
          <a:p>
            <a:pPr marL="0">
              <a:lnSpc>
                <a:spcPct val="120000"/>
              </a:lnSpc>
              <a:buAutoNum type="alphaLcPeriod"/>
            </a:pPr>
            <a:r>
              <a:rPr lang="en-US" sz="4400" dirty="0" smtClean="0"/>
              <a:t>11 (23.7% of participants have selected this answer)</a:t>
            </a:r>
          </a:p>
          <a:p>
            <a:pPr marL="0">
              <a:lnSpc>
                <a:spcPct val="120000"/>
              </a:lnSpc>
              <a:buAutoNum type="alphaLcPeriod"/>
            </a:pPr>
            <a:r>
              <a:rPr lang="en-US" sz="4400" dirty="0" smtClean="0"/>
              <a:t>14 (55.2% of participants have selected this answer)</a:t>
            </a:r>
          </a:p>
          <a:p>
            <a:pPr marL="0">
              <a:lnSpc>
                <a:spcPct val="120000"/>
              </a:lnSpc>
              <a:buNone/>
            </a:pPr>
            <a:r>
              <a:rPr lang="en-US" sz="4400" dirty="0" smtClean="0"/>
              <a:t>What would you choose?</a:t>
            </a:r>
          </a:p>
          <a:p>
            <a:pPr marL="0">
              <a:buNone/>
            </a:pPr>
            <a:r>
              <a:rPr lang="en-US" sz="5400" dirty="0" smtClean="0"/>
              <a:t> </a:t>
            </a:r>
            <a:r>
              <a:rPr lang="en-US" sz="7100" b="1" dirty="0" smtClean="0"/>
              <a:t>Results</a:t>
            </a:r>
            <a:r>
              <a:rPr lang="en-US" sz="7100" dirty="0" smtClean="0"/>
              <a:t> </a:t>
            </a:r>
            <a:endParaRPr lang="en-US" sz="7100" dirty="0" smtClean="0"/>
          </a:p>
          <a:p>
            <a:pPr marL="0">
              <a:buNone/>
            </a:pPr>
            <a:r>
              <a:rPr lang="en-US" sz="6000" dirty="0" smtClean="0"/>
              <a:t>120 participants were included in this study. </a:t>
            </a:r>
          </a:p>
          <a:p>
            <a:pPr marL="0">
              <a:buNone/>
            </a:pPr>
            <a:r>
              <a:rPr lang="en-US" sz="6000" dirty="0" smtClean="0"/>
              <a:t>Response choice depends on condition, Chi-Square(3)=9.69, p=.02  </a:t>
            </a:r>
            <a:endParaRPr lang="en-US" sz="6000" dirty="0"/>
          </a:p>
        </p:txBody>
      </p:sp>
      <p:sp>
        <p:nvSpPr>
          <p:cNvPr id="8" name="Content Placeholder 4"/>
          <p:cNvSpPr>
            <a:spLocks noGrp="1"/>
          </p:cNvSpPr>
          <p:nvPr>
            <p:ph sz="half" idx="1"/>
          </p:nvPr>
        </p:nvSpPr>
        <p:spPr>
          <a:xfrm>
            <a:off x="29032200" y="6324600"/>
            <a:ext cx="14127480" cy="26593800"/>
          </a:xfrm>
        </p:spPr>
        <p:txBody>
          <a:bodyPr>
            <a:normAutofit fontScale="55000" lnSpcReduction="20000"/>
          </a:bodyPr>
          <a:lstStyle/>
          <a:p>
            <a:pPr marL="0">
              <a:buNone/>
            </a:pPr>
            <a:r>
              <a:rPr lang="en-US" b="1" dirty="0" smtClean="0"/>
              <a:t>Discussion </a:t>
            </a:r>
            <a:endParaRPr lang="en-US" b="1" dirty="0"/>
          </a:p>
          <a:p>
            <a:pPr marL="0">
              <a:buNone/>
            </a:pPr>
            <a:r>
              <a:rPr lang="en-US" dirty="0" smtClean="0"/>
              <a:t>The purpose of this study is to replicate findings in classic conformity studies (e.g. Asch, 1956) in an online environment. It also was designed to expand upon findings from other studies investigating online conformity (Zhu &amp; </a:t>
            </a:r>
            <a:r>
              <a:rPr lang="en-US" dirty="0" err="1" smtClean="0"/>
              <a:t>Huberman</a:t>
            </a:r>
            <a:r>
              <a:rPr lang="en-US" dirty="0" smtClean="0"/>
              <a:t>, 2014). This study expands on the work of Zhu and </a:t>
            </a:r>
            <a:r>
              <a:rPr lang="en-US" dirty="0" err="1" smtClean="0"/>
              <a:t>Huberman</a:t>
            </a:r>
            <a:r>
              <a:rPr lang="en-US" dirty="0" smtClean="0"/>
              <a:t> by offering participants a choice in which there is an </a:t>
            </a:r>
            <a:r>
              <a:rPr lang="en-US" i="1" dirty="0" smtClean="0"/>
              <a:t>objectively </a:t>
            </a:r>
            <a:r>
              <a:rPr lang="en-US" dirty="0" smtClean="0"/>
              <a:t>correct answer. </a:t>
            </a:r>
            <a:endParaRPr lang="en-US" b="1" dirty="0" smtClean="0"/>
          </a:p>
          <a:p>
            <a:pPr marL="0">
              <a:buNone/>
            </a:pPr>
            <a:r>
              <a:rPr lang="en-US" b="1" dirty="0" smtClean="0"/>
              <a:t>Summary </a:t>
            </a:r>
            <a:endParaRPr lang="en-US" b="1" dirty="0" smtClean="0"/>
          </a:p>
          <a:p>
            <a:pPr marL="0">
              <a:buNone/>
            </a:pPr>
            <a:r>
              <a:rPr lang="en-US" dirty="0" smtClean="0"/>
              <a:t>Conformity can still occur online, even when questions have a right and wrong answer. Online </a:t>
            </a:r>
            <a:r>
              <a:rPr lang="en-US" dirty="0" smtClean="0"/>
              <a:t>education, which often assesses objectively correct knowledge, has become increasingly popular. Thus, a demonstration that peers could adversely affect how often students correctly identify answers or solutions in an online environment could have important </a:t>
            </a:r>
            <a:r>
              <a:rPr lang="en-US" dirty="0" smtClean="0"/>
              <a:t>pedagogical </a:t>
            </a:r>
            <a:r>
              <a:rPr lang="en-US" dirty="0" smtClean="0"/>
              <a:t>implications</a:t>
            </a:r>
            <a:r>
              <a:rPr lang="en-US" dirty="0" smtClean="0"/>
              <a:t>.</a:t>
            </a:r>
          </a:p>
          <a:p>
            <a:pPr marL="0">
              <a:buNone/>
            </a:pPr>
            <a:endParaRPr lang="en-US" dirty="0" smtClean="0"/>
          </a:p>
          <a:p>
            <a:pPr marL="0">
              <a:buNone/>
            </a:pPr>
            <a:endParaRPr lang="en-US" dirty="0"/>
          </a:p>
          <a:p>
            <a:pPr>
              <a:buNone/>
            </a:pPr>
            <a:endParaRPr lang="en-US" sz="6000" dirty="0" smtClean="0"/>
          </a:p>
        </p:txBody>
      </p:sp>
      <p:pic>
        <p:nvPicPr>
          <p:cNvPr id="9" name="Picture 8" descr="Rplot.png"/>
          <p:cNvPicPr>
            <a:picLocks noChangeAspect="1"/>
          </p:cNvPicPr>
          <p:nvPr/>
        </p:nvPicPr>
        <p:blipFill>
          <a:blip r:embed="rId2" cstate="print"/>
          <a:stretch>
            <a:fillRect/>
          </a:stretch>
        </p:blipFill>
        <p:spPr>
          <a:xfrm>
            <a:off x="15925800" y="25298400"/>
            <a:ext cx="11009375" cy="7620000"/>
          </a:xfrm>
          <a:prstGeom prst="rect">
            <a:avLst/>
          </a:prstGeom>
        </p:spPr>
      </p:pic>
      <p:sp>
        <p:nvSpPr>
          <p:cNvPr id="11" name="TextBox 10"/>
          <p:cNvSpPr txBox="1"/>
          <p:nvPr/>
        </p:nvSpPr>
        <p:spPr>
          <a:xfrm>
            <a:off x="838200" y="24079201"/>
            <a:ext cx="13030200" cy="7755969"/>
          </a:xfrm>
          <a:prstGeom prst="rect">
            <a:avLst/>
          </a:prstGeom>
          <a:noFill/>
        </p:spPr>
        <p:txBody>
          <a:bodyPr wrap="square" rtlCol="0">
            <a:spAutoFit/>
          </a:bodyPr>
          <a:lstStyle/>
          <a:p>
            <a:r>
              <a:rPr lang="en-US" sz="6600" b="1" dirty="0" smtClean="0"/>
              <a:t>References</a:t>
            </a:r>
            <a:r>
              <a:rPr lang="en-US" sz="4800" b="1" dirty="0" smtClean="0"/>
              <a:t> </a:t>
            </a:r>
          </a:p>
          <a:p>
            <a:r>
              <a:rPr lang="en-US" sz="4800" dirty="0" smtClean="0"/>
              <a:t>Zhu, H., &amp; </a:t>
            </a:r>
            <a:r>
              <a:rPr lang="en-US" sz="4800" dirty="0" err="1" smtClean="0"/>
              <a:t>Huberman</a:t>
            </a:r>
            <a:r>
              <a:rPr lang="en-US" sz="4800" dirty="0" smtClean="0"/>
              <a:t>, B. A. (2014). To switch or not to switch: Understanding social influence in online choices. </a:t>
            </a:r>
            <a:r>
              <a:rPr lang="en-US" sz="4800" i="1" dirty="0" smtClean="0"/>
              <a:t>American Behavioral Scientist</a:t>
            </a:r>
            <a:r>
              <a:rPr lang="en-US" sz="4800" dirty="0" smtClean="0"/>
              <a:t>, </a:t>
            </a:r>
            <a:r>
              <a:rPr lang="en-US" sz="4800" i="1" dirty="0" smtClean="0"/>
              <a:t>58</a:t>
            </a:r>
            <a:r>
              <a:rPr lang="en-US" sz="4800" dirty="0" smtClean="0"/>
              <a:t>, 1329-1344. doi:10.1177/0002764214527089</a:t>
            </a:r>
          </a:p>
          <a:p>
            <a:endParaRPr lang="en-US" sz="4800" dirty="0" smtClean="0"/>
          </a:p>
          <a:p>
            <a:r>
              <a:rPr lang="en-US" sz="4800" dirty="0" smtClean="0"/>
              <a:t>Asch, S. E. (1956). Studies of independence and conformity: I. A minority of one against a  unanimous majority. </a:t>
            </a:r>
            <a:r>
              <a:rPr lang="en-US" sz="4800" i="1" dirty="0" smtClean="0"/>
              <a:t>Psychological Monographs: General and Applied,</a:t>
            </a:r>
            <a:r>
              <a:rPr lang="en-US" sz="4800" dirty="0" smtClean="0"/>
              <a:t> </a:t>
            </a:r>
            <a:r>
              <a:rPr lang="en-US" sz="4800" i="1" dirty="0" smtClean="0"/>
              <a:t>70</a:t>
            </a:r>
            <a:r>
              <a:rPr lang="en-US" sz="4800" dirty="0" smtClean="0"/>
              <a:t>. doi:10.1037/h0093718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369</Words>
  <Application>Microsoft Office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Online Decision Making Using Survey Monkey As an Experimental Platform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Sara Reese</dc:creator>
  <cp:lastModifiedBy>Sara Reese</cp:lastModifiedBy>
  <cp:revision>16</cp:revision>
  <dcterms:created xsi:type="dcterms:W3CDTF">2015-06-04T20:00:45Z</dcterms:created>
  <dcterms:modified xsi:type="dcterms:W3CDTF">2015-06-05T23:23:57Z</dcterms:modified>
</cp:coreProperties>
</file>