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1"/>
  </p:sldMasterIdLst>
  <p:notesMasterIdLst>
    <p:notesMasterId r:id="rId30"/>
  </p:notesMasterIdLst>
  <p:sldIdLst>
    <p:sldId id="300" r:id="rId2"/>
    <p:sldId id="263" r:id="rId3"/>
    <p:sldId id="310" r:id="rId4"/>
    <p:sldId id="317" r:id="rId5"/>
    <p:sldId id="328" r:id="rId6"/>
    <p:sldId id="311" r:id="rId7"/>
    <p:sldId id="312" r:id="rId8"/>
    <p:sldId id="313" r:id="rId9"/>
    <p:sldId id="318" r:id="rId10"/>
    <p:sldId id="319" r:id="rId11"/>
    <p:sldId id="315" r:id="rId12"/>
    <p:sldId id="316" r:id="rId13"/>
    <p:sldId id="320" r:id="rId14"/>
    <p:sldId id="329" r:id="rId15"/>
    <p:sldId id="321" r:id="rId16"/>
    <p:sldId id="332" r:id="rId17"/>
    <p:sldId id="331" r:id="rId18"/>
    <p:sldId id="322" r:id="rId19"/>
    <p:sldId id="333" r:id="rId20"/>
    <p:sldId id="323" r:id="rId21"/>
    <p:sldId id="334" r:id="rId22"/>
    <p:sldId id="324" r:id="rId23"/>
    <p:sldId id="325" r:id="rId24"/>
    <p:sldId id="336" r:id="rId25"/>
    <p:sldId id="335" r:id="rId26"/>
    <p:sldId id="338" r:id="rId27"/>
    <p:sldId id="326" r:id="rId28"/>
    <p:sldId id="289"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6" userDrawn="1">
          <p15:clr>
            <a:srgbClr val="A4A3A4"/>
          </p15:clr>
        </p15:guide>
        <p15:guide id="2" pos="72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4FF"/>
    <a:srgbClr val="00A7E0"/>
    <a:srgbClr val="CC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F27E11B-363D-4B25-BB3B-9A34365119B0}" styleName="Custom Table Style 1">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noFill/>
        </a:fill>
      </a:tcStyle>
    </a:band2H>
    <a:lastCol>
      <a:tcTxStyle b="on" i="off">
        <a:fontRef idx="minor"/>
        <a:schemeClr val="tx1"/>
      </a:tcTxStyle>
      <a:tcStyle>
        <a:tcBdr/>
        <a:fill>
          <a:noFill/>
        </a:fill>
      </a:tcStyle>
    </a:lastCol>
    <a:firstCol>
      <a:tcTxStyle b="on" i="off">
        <a:fontRef idx="minor"/>
        <a:schemeClr val="tx1"/>
      </a:tcTxStyle>
      <a:tcStyle>
        <a:tcBdr/>
        <a:fill>
          <a:noFill/>
        </a:fill>
      </a:tcStyle>
    </a:firstCol>
    <a:lastRow>
      <a:tcTxStyle b="on" i="off">
        <a:fontRef idx="minor"/>
        <a:schemeClr val="tx1"/>
      </a:tcTxStyle>
      <a:tcStyle>
        <a:tcBdr/>
        <a:fill>
          <a:noFill/>
        </a:fill>
      </a:tcStyle>
    </a:lastRow>
    <a:seCell>
      <a:tcTxStyle b="off" i="off">
        <a:fontRef idx="minor"/>
        <a:schemeClr val="tx1"/>
      </a:tcTxStyle>
      <a:tcStyle>
        <a:tcBdr/>
        <a:fill>
          <a:noFill/>
        </a:fill>
      </a:tcStyle>
    </a:seCell>
    <a:swCell>
      <a:tcTxStyle b="off" i="off">
        <a:fontRef idx="minor"/>
        <a:schemeClr val="tx1"/>
      </a:tcTxStyle>
      <a:tcStyle>
        <a:tcBdr/>
        <a:fill>
          <a:noFill/>
        </a:fill>
      </a:tcStyle>
    </a:swCell>
    <a:firstRow>
      <a:tcTxStyle b="on" i="off">
        <a:fontRef idx="minor"/>
        <a:schemeClr val="tx1"/>
      </a:tcTxStyle>
      <a:tcStyle>
        <a:tcBdr/>
        <a:fill>
          <a:noFill/>
        </a:fill>
      </a:tcStyle>
    </a:firstRow>
  </a:tblStyle>
  <a:tblStyle styleId="{88BDCA17-38FB-464D-A60A-9A9724F0CD2D}" styleName="Micron Table Style">
    <a:tblBg>
      <a:effect>
        <a:effectLst/>
      </a:effect>
    </a:tblBg>
    <a:wholeTbl>
      <a:tcTxStyle b="off" i="off">
        <a:fontRef idx="major"/>
        <a:schemeClr val="lt1"/>
      </a:tcTxStyle>
      <a:tcStyle>
        <a:tcBdr>
          <a:left>
            <a:ln>
              <a:noFill/>
            </a:ln>
          </a:left>
          <a:right>
            <a:ln>
              <a:noFill/>
            </a:ln>
          </a:right>
          <a:top>
            <a:ln>
              <a:noFill/>
            </a:ln>
          </a:top>
          <a:bottom>
            <a:ln w="16933" cap="flat" cmpd="sng" algn="ctr">
              <a:solidFill>
                <a:srgbClr val="58595B"/>
              </a:solidFill>
              <a:prstDash val="solid"/>
            </a:ln>
          </a:bottom>
          <a:insideH>
            <a:ln>
              <a:noFill/>
            </a:ln>
          </a:insideH>
          <a:insideV>
            <a:ln>
              <a:noFill/>
            </a:ln>
          </a:insideV>
          <a:tl2br>
            <a:ln>
              <a:noFill/>
            </a:ln>
          </a:tl2br>
          <a:tr2bl>
            <a:ln>
              <a:noFill/>
            </a:ln>
          </a:tr2bl>
        </a:tcBdr>
        <a:fill>
          <a:solidFill>
            <a:schemeClr val="lt1"/>
          </a:solidFill>
        </a:fill>
      </a:tcStyle>
    </a:wholeTbl>
    <a:band1H>
      <a:tcTxStyle b="off" i="off">
        <a:fontRef idx="major"/>
        <a:srgbClr val="58595B"/>
      </a:tcTxStyle>
      <a:tcStyle>
        <a:tcBdr/>
        <a:fill>
          <a:solidFill>
            <a:srgbClr val="DDDEDE"/>
          </a:solidFill>
        </a:fill>
      </a:tcStyle>
    </a:band1H>
    <a:band2H>
      <a:tcTxStyle b="off" i="off">
        <a:fontRef idx="major"/>
        <a:srgbClr val="58595B"/>
      </a:tcTxStyle>
      <a:tcStyle>
        <a:tcBdr/>
        <a:fill>
          <a:solidFill>
            <a:srgbClr val="F2F2F2"/>
          </a:solidFill>
        </a:fill>
      </a:tcStyle>
    </a:band2H>
    <a:firstRow>
      <a:tcTxStyle b="on" i="off">
        <a:fontRef idx="major"/>
        <a:schemeClr val="lt1"/>
      </a:tcTxStyle>
      <a:tcStyle>
        <a:tcBdr/>
        <a:fill>
          <a:solidFill>
            <a:srgbClr val="0077C8"/>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81" autoAdjust="0"/>
  </p:normalViewPr>
  <p:slideViewPr>
    <p:cSldViewPr snapToGrid="0">
      <p:cViewPr>
        <p:scale>
          <a:sx n="50" d="100"/>
          <a:sy n="50" d="100"/>
        </p:scale>
        <p:origin x="912" y="907"/>
      </p:cViewPr>
      <p:guideLst>
        <p:guide orient="horz" pos="1176"/>
        <p:guide pos="7282"/>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0669C-9E7F-40B6-AA24-95609E538717}" type="datetimeFigureOut">
              <a:rPr lang="en-US" smtClean="0"/>
              <a:t>8/3/2016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8B81C-4B36-428D-A864-260E234998BA}" type="slidenum">
              <a:rPr lang="en-US" smtClean="0"/>
              <a:t>‹#›</a:t>
            </a:fld>
            <a:endParaRPr lang="en-US"/>
          </a:p>
        </p:txBody>
      </p:sp>
    </p:spTree>
    <p:extLst>
      <p:ext uri="{BB962C8B-B14F-4D97-AF65-F5344CB8AC3E}">
        <p14:creationId xmlns:p14="http://schemas.microsoft.com/office/powerpoint/2010/main" val="164961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a:t>
            </a:fld>
            <a:endParaRPr lang="en-US"/>
          </a:p>
        </p:txBody>
      </p:sp>
    </p:spTree>
    <p:extLst>
      <p:ext uri="{BB962C8B-B14F-4D97-AF65-F5344CB8AC3E}">
        <p14:creationId xmlns:p14="http://schemas.microsoft.com/office/powerpoint/2010/main" val="8507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3</a:t>
            </a:fld>
            <a:endParaRPr lang="en-US"/>
          </a:p>
        </p:txBody>
      </p:sp>
    </p:spTree>
    <p:extLst>
      <p:ext uri="{BB962C8B-B14F-4D97-AF65-F5344CB8AC3E}">
        <p14:creationId xmlns:p14="http://schemas.microsoft.com/office/powerpoint/2010/main" val="329684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6</a:t>
            </a:fld>
            <a:endParaRPr lang="en-US"/>
          </a:p>
        </p:txBody>
      </p:sp>
    </p:spTree>
    <p:extLst>
      <p:ext uri="{BB962C8B-B14F-4D97-AF65-F5344CB8AC3E}">
        <p14:creationId xmlns:p14="http://schemas.microsoft.com/office/powerpoint/2010/main" val="340098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7</a:t>
            </a:fld>
            <a:endParaRPr lang="en-US"/>
          </a:p>
        </p:txBody>
      </p:sp>
    </p:spTree>
    <p:extLst>
      <p:ext uri="{BB962C8B-B14F-4D97-AF65-F5344CB8AC3E}">
        <p14:creationId xmlns:p14="http://schemas.microsoft.com/office/powerpoint/2010/main" val="5624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8</a:t>
            </a:fld>
            <a:endParaRPr lang="en-US"/>
          </a:p>
        </p:txBody>
      </p:sp>
    </p:spTree>
    <p:extLst>
      <p:ext uri="{BB962C8B-B14F-4D97-AF65-F5344CB8AC3E}">
        <p14:creationId xmlns:p14="http://schemas.microsoft.com/office/powerpoint/2010/main" val="1627637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10</a:t>
            </a:fld>
            <a:endParaRPr lang="en-US"/>
          </a:p>
        </p:txBody>
      </p:sp>
    </p:spTree>
    <p:extLst>
      <p:ext uri="{BB962C8B-B14F-4D97-AF65-F5344CB8AC3E}">
        <p14:creationId xmlns:p14="http://schemas.microsoft.com/office/powerpoint/2010/main" val="3752700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11</a:t>
            </a:fld>
            <a:endParaRPr lang="en-US"/>
          </a:p>
        </p:txBody>
      </p:sp>
    </p:spTree>
    <p:extLst>
      <p:ext uri="{BB962C8B-B14F-4D97-AF65-F5344CB8AC3E}">
        <p14:creationId xmlns:p14="http://schemas.microsoft.com/office/powerpoint/2010/main" val="353571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12</a:t>
            </a:fld>
            <a:endParaRPr lang="en-US"/>
          </a:p>
        </p:txBody>
      </p:sp>
    </p:spTree>
    <p:extLst>
      <p:ext uri="{BB962C8B-B14F-4D97-AF65-F5344CB8AC3E}">
        <p14:creationId xmlns:p14="http://schemas.microsoft.com/office/powerpoint/2010/main" val="257504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902" y="721257"/>
            <a:ext cx="6694311" cy="1734724"/>
          </a:xfrm>
        </p:spPr>
        <p:txBody>
          <a:bodyPr>
            <a:normAutofit/>
          </a:bodyPr>
          <a:lstStyle>
            <a:lvl1pPr algn="l">
              <a:defRPr lang="en-US" sz="4800" b="1" kern="1200" baseline="0" dirty="0">
                <a:solidFill>
                  <a:schemeClr val="bg1"/>
                </a:solidFill>
                <a:latin typeface="Segoe UI" panose="020B0502040204020203" pitchFamily="34" charset="0"/>
                <a:ea typeface="+mn-ea"/>
                <a:cs typeface="Segoe UI" panose="020B0502040204020203" pitchFamily="34" charset="0"/>
              </a:defRPr>
            </a:lvl1pPr>
          </a:lstStyle>
          <a:p>
            <a:r>
              <a:rPr lang="en-US" dirty="0"/>
              <a:t>Title of Presentation:</a:t>
            </a:r>
            <a:br>
              <a:rPr lang="en-US" dirty="0"/>
            </a:br>
            <a:r>
              <a:rPr lang="en-US" dirty="0"/>
              <a:t>Should fill two lines</a:t>
            </a:r>
          </a:p>
        </p:txBody>
      </p:sp>
      <p:sp>
        <p:nvSpPr>
          <p:cNvPr id="32" name="Text Placeholder 17"/>
          <p:cNvSpPr>
            <a:spLocks noGrp="1"/>
          </p:cNvSpPr>
          <p:nvPr>
            <p:ph type="body" sz="quarter" idx="10" hasCustomPrompt="1"/>
          </p:nvPr>
        </p:nvSpPr>
        <p:spPr>
          <a:xfrm>
            <a:off x="962902" y="2889332"/>
            <a:ext cx="6694311" cy="762000"/>
          </a:xfrm>
        </p:spPr>
        <p:txBody>
          <a:bodyPr>
            <a:normAutofit/>
          </a:bodyPr>
          <a:lstStyle>
            <a:lvl1pPr marL="0" indent="0" algn="l">
              <a:buNone/>
              <a:defRPr lang="en-US" sz="3600" kern="1200" dirty="0">
                <a:solidFill>
                  <a:schemeClr val="bg1"/>
                </a:solidFill>
                <a:latin typeface="Segoe UI" panose="020B0502040204020203" pitchFamily="34" charset="0"/>
                <a:ea typeface="+mn-ea"/>
                <a:cs typeface="Segoe UI" panose="020B0502040204020203" pitchFamily="34" charset="0"/>
              </a:defRPr>
            </a:lvl1pPr>
          </a:lstStyle>
          <a:p>
            <a:pPr lvl="0"/>
            <a:r>
              <a:rPr lang="en-US" dirty="0"/>
              <a:t>Subtitle, only one line</a:t>
            </a:r>
          </a:p>
        </p:txBody>
      </p:sp>
      <p:sp>
        <p:nvSpPr>
          <p:cNvPr id="33" name="Text Placeholder 16"/>
          <p:cNvSpPr>
            <a:spLocks noGrp="1"/>
          </p:cNvSpPr>
          <p:nvPr>
            <p:ph type="body" sz="quarter" idx="12" hasCustomPrompt="1"/>
          </p:nvPr>
        </p:nvSpPr>
        <p:spPr>
          <a:xfrm>
            <a:off x="962902" y="3651332"/>
            <a:ext cx="6694311" cy="1104817"/>
          </a:xfrm>
        </p:spPr>
        <p:txBody>
          <a:bodyPr/>
          <a:lstStyle>
            <a:lvl1pPr marL="0" indent="0" algn="l">
              <a:buNone/>
              <a:defRPr i="1">
                <a:solidFill>
                  <a:schemeClr val="bg1"/>
                </a:solidFill>
              </a:defRPr>
            </a:lvl1pPr>
          </a:lstStyle>
          <a:p>
            <a:pPr lvl="0"/>
            <a:r>
              <a:rPr lang="en-US" dirty="0"/>
              <a:t>Speaker name</a:t>
            </a:r>
            <a:br>
              <a:rPr lang="en-US" dirty="0"/>
            </a:br>
            <a:r>
              <a:rPr lang="en-US" dirty="0"/>
              <a:t>and title</a:t>
            </a:r>
          </a:p>
        </p:txBody>
      </p:sp>
      <p:sp>
        <p:nvSpPr>
          <p:cNvPr id="41" name="TextBox 40"/>
          <p:cNvSpPr txBox="1"/>
          <p:nvPr/>
        </p:nvSpPr>
        <p:spPr bwMode="gray">
          <a:xfrm>
            <a:off x="970345" y="5755156"/>
            <a:ext cx="4944318" cy="738664"/>
          </a:xfrm>
          <a:prstGeom prst="rect">
            <a:avLst/>
          </a:prstGeom>
          <a:noFill/>
        </p:spPr>
        <p:txBody>
          <a:bodyPr wrap="square" lIns="0" tIns="0" rIns="0" bIns="0" rtlCol="0" anchor="b" anchorCtr="0">
            <a:spAutoFit/>
          </a:bodyPr>
          <a:lstStyle/>
          <a:p>
            <a:pPr marL="0" algn="l" defTabSz="1219110" rtl="0" eaLnBrk="1" latinLnBrk="0" hangingPunct="1"/>
            <a:r>
              <a:rPr lang="en-US" sz="800" kern="1200" dirty="0">
                <a:solidFill>
                  <a:schemeClr val="bg1"/>
                </a:solidFill>
                <a:latin typeface="Segoe UI" panose="020B0502040204020203" pitchFamily="34" charset="0"/>
                <a:ea typeface="+mn-ea"/>
                <a:cs typeface="Segoe UI" panose="020B0502040204020203" pitchFamily="34" charset="0"/>
              </a:rPr>
              <a:t>©2016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a:t>
            </a:r>
          </a:p>
        </p:txBody>
      </p:sp>
      <p:grpSp>
        <p:nvGrpSpPr>
          <p:cNvPr id="42" name="Group 41"/>
          <p:cNvGrpSpPr/>
          <p:nvPr/>
        </p:nvGrpSpPr>
        <p:grpSpPr>
          <a:xfrm>
            <a:off x="7589330" y="5509552"/>
            <a:ext cx="4141515" cy="1157119"/>
            <a:chOff x="5930901" y="4179887"/>
            <a:chExt cx="2727324" cy="762001"/>
          </a:xfrm>
          <a:solidFill>
            <a:schemeClr val="bg1"/>
          </a:solidFill>
        </p:grpSpPr>
        <p:sp>
          <p:nvSpPr>
            <p:cNvPr id="43" name="Freeform 5"/>
            <p:cNvSpPr>
              <a:spLocks/>
            </p:cNvSpPr>
            <p:nvPr/>
          </p:nvSpPr>
          <p:spPr bwMode="auto">
            <a:xfrm>
              <a:off x="7002463" y="4456113"/>
              <a:ext cx="390525" cy="330200"/>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4" name="Freeform 6"/>
            <p:cNvSpPr>
              <a:spLocks noEditPoints="1"/>
            </p:cNvSpPr>
            <p:nvPr/>
          </p:nvSpPr>
          <p:spPr bwMode="auto">
            <a:xfrm>
              <a:off x="7696200" y="4456113"/>
              <a:ext cx="461962" cy="330200"/>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5" name="Freeform 7"/>
            <p:cNvSpPr>
              <a:spLocks/>
            </p:cNvSpPr>
            <p:nvPr/>
          </p:nvSpPr>
          <p:spPr bwMode="auto">
            <a:xfrm>
              <a:off x="8207375" y="4449763"/>
              <a:ext cx="336550" cy="328613"/>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6" name="Rectangle 8"/>
            <p:cNvSpPr>
              <a:spLocks noChangeArrowheads="1"/>
            </p:cNvSpPr>
            <p:nvPr/>
          </p:nvSpPr>
          <p:spPr bwMode="auto">
            <a:xfrm>
              <a:off x="6837363" y="4464050"/>
              <a:ext cx="112712" cy="3143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7" name="Freeform 9"/>
            <p:cNvSpPr>
              <a:spLocks/>
            </p:cNvSpPr>
            <p:nvPr/>
          </p:nvSpPr>
          <p:spPr bwMode="auto">
            <a:xfrm>
              <a:off x="7446963" y="4457700"/>
              <a:ext cx="236537" cy="32067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8" name="Freeform 10"/>
            <p:cNvSpPr>
              <a:spLocks/>
            </p:cNvSpPr>
            <p:nvPr/>
          </p:nvSpPr>
          <p:spPr bwMode="auto">
            <a:xfrm>
              <a:off x="6397625" y="4179887"/>
              <a:ext cx="519112" cy="622300"/>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Freeform 11"/>
            <p:cNvSpPr>
              <a:spLocks/>
            </p:cNvSpPr>
            <p:nvPr/>
          </p:nvSpPr>
          <p:spPr bwMode="auto">
            <a:xfrm>
              <a:off x="5930901" y="4330700"/>
              <a:ext cx="798512" cy="611188"/>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50" name="Freeform 12"/>
            <p:cNvSpPr>
              <a:spLocks noEditPoints="1"/>
            </p:cNvSpPr>
            <p:nvPr/>
          </p:nvSpPr>
          <p:spPr bwMode="auto">
            <a:xfrm>
              <a:off x="8593138" y="4449763"/>
              <a:ext cx="65087" cy="6350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5"/>
          <p:cNvGrpSpPr>
            <a:grpSpLocks noChangeAspect="1"/>
          </p:cNvGrpSpPr>
          <p:nvPr userDrawn="1"/>
        </p:nvGrpSpPr>
        <p:grpSpPr bwMode="auto">
          <a:xfrm>
            <a:off x="970345" y="2642062"/>
            <a:ext cx="11281834" cy="40216"/>
            <a:chOff x="2437" y="1611"/>
            <a:chExt cx="5330" cy="19"/>
          </a:xfrm>
        </p:grpSpPr>
        <p:sp>
          <p:nvSpPr>
            <p:cNvPr id="21" name="Oval 20"/>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sp>
          <p:nvSpPr>
            <p:cNvPr id="22" name="Line 7"/>
            <p:cNvSpPr>
              <a:spLocks noChangeShapeType="1"/>
            </p:cNvSpPr>
            <p:nvPr/>
          </p:nvSpPr>
          <p:spPr bwMode="auto">
            <a:xfrm>
              <a:off x="2456" y="1620"/>
              <a:ext cx="5311"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grpSp>
      <p:sp>
        <p:nvSpPr>
          <p:cNvPr id="18" name="TextBox 17"/>
          <p:cNvSpPr txBox="1"/>
          <p:nvPr userDrawn="1"/>
        </p:nvSpPr>
        <p:spPr>
          <a:xfrm>
            <a:off x="-1452880" y="6119336"/>
            <a:ext cx="121694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Slide</a:t>
            </a:r>
          </a:p>
          <a:p>
            <a:pPr algn="r"/>
            <a:r>
              <a:rPr lang="en-US" sz="1200" dirty="0">
                <a:solidFill>
                  <a:schemeClr val="tx2"/>
                </a:solidFill>
                <a:latin typeface="Segoe UI" panose="020B0502040204020203" pitchFamily="34" charset="0"/>
                <a:cs typeface="Segoe UI" panose="020B0502040204020203" pitchFamily="34" charset="0"/>
              </a:rPr>
              <a:t>Primary design for the first slide in the deck.</a:t>
            </a:r>
          </a:p>
        </p:txBody>
      </p:sp>
      <p:sp>
        <p:nvSpPr>
          <p:cNvPr id="35"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p:txBody>
      </p:sp>
      <p:sp>
        <p:nvSpPr>
          <p:cNvPr id="23"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24"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5"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931651484"/>
      </p:ext>
    </p:extLst>
  </p:cSld>
  <p:clrMapOvr>
    <a:masterClrMapping/>
  </p:clrMapOvr>
  <p:extLst mod="1">
    <p:ext uri="{DCECCB84-F9BA-43D5-87BE-67443E8EF086}">
      <p15:sldGuideLst xmlns:p15="http://schemas.microsoft.com/office/powerpoint/2012/main">
        <p15:guide id="1" orient="horz" pos="4056"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hoto with Right Text">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181600" y="0"/>
            <a:ext cx="7010400" cy="6858000"/>
          </a:xfrm>
          <a:gradFill>
            <a:gsLst>
              <a:gs pos="20000">
                <a:schemeClr val="tx2"/>
              </a:gs>
              <a:gs pos="100000">
                <a:schemeClr val="tx2">
                  <a:alpha val="0"/>
                </a:schemeClr>
              </a:gs>
            </a:gsLst>
            <a:lin ang="10800000" scaled="0"/>
          </a:gradFill>
        </p:spPr>
        <p:txBody>
          <a:bodyPr lIns="0" tIns="914400" rIns="914400"/>
          <a:lstStyle>
            <a:lvl1pPr marL="0" indent="0" algn="r">
              <a:spcBef>
                <a:spcPts val="2400"/>
              </a:spcBef>
              <a:spcAft>
                <a:spcPts val="0"/>
              </a:spcAft>
              <a:buNone/>
              <a:defRPr b="1">
                <a:solidFill>
                  <a:schemeClr val="bg1"/>
                </a:solidFill>
              </a:defRPr>
            </a:lvl1pPr>
          </a:lstStyle>
          <a:p>
            <a:pPr lvl="0"/>
            <a:r>
              <a:rPr lang="en-US" dirty="0"/>
              <a:t>Simple text over photo</a:t>
            </a:r>
          </a:p>
        </p:txBody>
      </p:sp>
      <p:sp>
        <p:nvSpPr>
          <p:cNvPr id="6" name="TextBox 5"/>
          <p:cNvSpPr txBox="1"/>
          <p:nvPr userDrawn="1"/>
        </p:nvSpPr>
        <p:spPr>
          <a:xfrm>
            <a:off x="-1635760" y="5934670"/>
            <a:ext cx="1399820" cy="923330"/>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Full Photo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with Right Text</a:t>
            </a:r>
          </a:p>
          <a:p>
            <a:pPr algn="r"/>
            <a:r>
              <a:rPr lang="en-US" sz="1200" dirty="0">
                <a:solidFill>
                  <a:schemeClr val="tx2"/>
                </a:solidFill>
                <a:latin typeface="Segoe UI" panose="020B0502040204020203" pitchFamily="34" charset="0"/>
                <a:cs typeface="Segoe UI" panose="020B0502040204020203" pitchFamily="34" charset="0"/>
              </a:rPr>
              <a:t>For integrating right-side text and photos.</a:t>
            </a:r>
          </a:p>
        </p:txBody>
      </p:sp>
      <p:sp>
        <p:nvSpPr>
          <p:cNvPr id="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5"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7"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8"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29443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Segue ">
    <p:bg>
      <p:bgPr>
        <a:solidFill>
          <a:schemeClr val="accent1"/>
        </a:solidFill>
        <a:effectLst/>
      </p:bgPr>
    </p:bg>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927105" y="2044701"/>
            <a:ext cx="10784609" cy="1773428"/>
          </a:xfrm>
        </p:spPr>
        <p:txBody>
          <a:bodyPr>
            <a:normAutofit/>
          </a:bodyPr>
          <a:lstStyle>
            <a:lvl1pPr>
              <a:defRPr lang="en-US" sz="4800" b="1" kern="1200" baseline="0" dirty="0">
                <a:solidFill>
                  <a:schemeClr val="bg1"/>
                </a:solidFill>
                <a:latin typeface="Segoe UI" panose="020B0502040204020203" pitchFamily="34" charset="0"/>
                <a:ea typeface="+mn-ea"/>
                <a:cs typeface="Segoe UI" panose="020B0502040204020203" pitchFamily="34" charset="0"/>
              </a:defRPr>
            </a:lvl1pPr>
          </a:lstStyle>
          <a:p>
            <a:r>
              <a:rPr lang="en-US" dirty="0"/>
              <a:t>Click to Edit Segue Title</a:t>
            </a:r>
          </a:p>
        </p:txBody>
      </p:sp>
      <p:grpSp>
        <p:nvGrpSpPr>
          <p:cNvPr id="19" name="Group 5"/>
          <p:cNvGrpSpPr>
            <a:grpSpLocks noChangeAspect="1"/>
          </p:cNvGrpSpPr>
          <p:nvPr userDrawn="1"/>
        </p:nvGrpSpPr>
        <p:grpSpPr bwMode="auto">
          <a:xfrm>
            <a:off x="514473" y="4036866"/>
            <a:ext cx="11677651" cy="40216"/>
            <a:chOff x="2437" y="1611"/>
            <a:chExt cx="5517" cy="19"/>
          </a:xfrm>
        </p:grpSpPr>
        <p:sp>
          <p:nvSpPr>
            <p:cNvPr id="21" name="Oval 20"/>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6" name="Line 7"/>
            <p:cNvSpPr>
              <a:spLocks noChangeShapeType="1"/>
            </p:cNvSpPr>
            <p:nvPr/>
          </p:nvSpPr>
          <p:spPr bwMode="auto">
            <a:xfrm>
              <a:off x="2456" y="1620"/>
              <a:ext cx="5498"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27" name="AutoShape 3"/>
          <p:cNvSpPr>
            <a:spLocks noChangeAspect="1" noChangeArrowheads="1" noTextEdit="1"/>
          </p:cNvSpPr>
          <p:nvPr userDrawn="1"/>
        </p:nvSpPr>
        <p:spPr bwMode="auto">
          <a:xfrm>
            <a:off x="10563226" y="6362700"/>
            <a:ext cx="11668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28" name="Group 27"/>
          <p:cNvGrpSpPr/>
          <p:nvPr userDrawn="1"/>
        </p:nvGrpSpPr>
        <p:grpSpPr>
          <a:xfrm>
            <a:off x="10550526" y="6351589"/>
            <a:ext cx="1179513" cy="330201"/>
            <a:chOff x="10550525" y="6351587"/>
            <a:chExt cx="1179513" cy="330201"/>
          </a:xfrm>
        </p:grpSpPr>
        <p:sp>
          <p:nvSpPr>
            <p:cNvPr id="29" name="Freeform 28"/>
            <p:cNvSpPr>
              <a:spLocks/>
            </p:cNvSpPr>
            <p:nvPr userDrawn="1"/>
          </p:nvSpPr>
          <p:spPr bwMode="auto">
            <a:xfrm>
              <a:off x="11014075" y="6470650"/>
              <a:ext cx="168275" cy="144463"/>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noEditPoints="1"/>
            </p:cNvSpPr>
            <p:nvPr userDrawn="1"/>
          </p:nvSpPr>
          <p:spPr bwMode="auto">
            <a:xfrm>
              <a:off x="11314113" y="6470650"/>
              <a:ext cx="200025" cy="144463"/>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Freeform 7"/>
            <p:cNvSpPr>
              <a:spLocks/>
            </p:cNvSpPr>
            <p:nvPr userDrawn="1"/>
          </p:nvSpPr>
          <p:spPr bwMode="auto">
            <a:xfrm>
              <a:off x="11534775" y="6467475"/>
              <a:ext cx="146050" cy="142875"/>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Rectangle 8"/>
            <p:cNvSpPr>
              <a:spLocks noChangeArrowheads="1"/>
            </p:cNvSpPr>
            <p:nvPr userDrawn="1"/>
          </p:nvSpPr>
          <p:spPr bwMode="auto">
            <a:xfrm>
              <a:off x="10942638" y="6473825"/>
              <a:ext cx="47625" cy="136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Freeform 9"/>
            <p:cNvSpPr>
              <a:spLocks/>
            </p:cNvSpPr>
            <p:nvPr userDrawn="1"/>
          </p:nvSpPr>
          <p:spPr bwMode="auto">
            <a:xfrm>
              <a:off x="11206163" y="6472238"/>
              <a:ext cx="101600" cy="138113"/>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Freeform 10"/>
            <p:cNvSpPr>
              <a:spLocks/>
            </p:cNvSpPr>
            <p:nvPr userDrawn="1"/>
          </p:nvSpPr>
          <p:spPr bwMode="auto">
            <a:xfrm>
              <a:off x="10752138" y="6351587"/>
              <a:ext cx="225425" cy="26987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Freeform 11"/>
            <p:cNvSpPr>
              <a:spLocks/>
            </p:cNvSpPr>
            <p:nvPr userDrawn="1"/>
          </p:nvSpPr>
          <p:spPr bwMode="auto">
            <a:xfrm>
              <a:off x="10550525" y="6416675"/>
              <a:ext cx="344488" cy="265113"/>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Freeform 12"/>
            <p:cNvSpPr>
              <a:spLocks noEditPoints="1"/>
            </p:cNvSpPr>
            <p:nvPr userDrawn="1"/>
          </p:nvSpPr>
          <p:spPr bwMode="auto">
            <a:xfrm>
              <a:off x="11701463" y="6467475"/>
              <a:ext cx="28575" cy="28575"/>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 name="TextBox 2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Blue Segue </a:t>
            </a:r>
          </a:p>
        </p:txBody>
      </p:sp>
      <p:sp>
        <p:nvSpPr>
          <p:cNvPr id="38"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0"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2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45325331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Seg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7105" y="2044701"/>
            <a:ext cx="10784609" cy="1773428"/>
          </a:xfrm>
        </p:spPr>
        <p:txBody>
          <a:bodyPr>
            <a:normAutofit/>
          </a:bodyPr>
          <a:lstStyle>
            <a:lvl1pPr>
              <a:defRPr lang="en-US" sz="4800" b="1" kern="1200" baseline="0" dirty="0">
                <a:solidFill>
                  <a:schemeClr val="tx1"/>
                </a:solidFill>
                <a:latin typeface="Segoe UI" panose="020B0502040204020203" pitchFamily="34" charset="0"/>
                <a:ea typeface="+mn-ea"/>
                <a:cs typeface="Segoe UI" panose="020B0502040204020203" pitchFamily="34" charset="0"/>
              </a:defRPr>
            </a:lvl1pPr>
          </a:lstStyle>
          <a:p>
            <a:r>
              <a:rPr lang="en-US" dirty="0"/>
              <a:t>Click to Edit Segue Title</a:t>
            </a:r>
          </a:p>
        </p:txBody>
      </p:sp>
      <p:grpSp>
        <p:nvGrpSpPr>
          <p:cNvPr id="22" name="Group 5"/>
          <p:cNvGrpSpPr>
            <a:grpSpLocks noChangeAspect="1"/>
          </p:cNvGrpSpPr>
          <p:nvPr/>
        </p:nvGrpSpPr>
        <p:grpSpPr bwMode="auto">
          <a:xfrm>
            <a:off x="514473" y="4036846"/>
            <a:ext cx="11677651" cy="44449"/>
            <a:chOff x="2437" y="1611"/>
            <a:chExt cx="5517" cy="21"/>
          </a:xfrm>
        </p:grpSpPr>
        <p:sp>
          <p:nvSpPr>
            <p:cNvPr id="23" name="AutoShape 4"/>
            <p:cNvSpPr>
              <a:spLocks noChangeAspect="1" noChangeArrowheads="1" noTextEdit="1"/>
            </p:cNvSpPr>
            <p:nvPr/>
          </p:nvSpPr>
          <p:spPr bwMode="auto">
            <a:xfrm>
              <a:off x="2437" y="1611"/>
              <a:ext cx="886"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Oval 23"/>
            <p:cNvSpPr>
              <a:spLocks noChangeArrowheads="1"/>
            </p:cNvSpPr>
            <p:nvPr/>
          </p:nvSpPr>
          <p:spPr bwMode="auto">
            <a:xfrm>
              <a:off x="2437" y="1611"/>
              <a:ext cx="19" cy="19"/>
            </a:xfrm>
            <a:prstGeom prst="ellipse">
              <a:avLst/>
            </a:prstGeom>
            <a:noFill/>
            <a:ln w="793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5" name="Line 7"/>
            <p:cNvSpPr>
              <a:spLocks noChangeShapeType="1"/>
            </p:cNvSpPr>
            <p:nvPr/>
          </p:nvSpPr>
          <p:spPr bwMode="auto">
            <a:xfrm>
              <a:off x="2456" y="1620"/>
              <a:ext cx="5498"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5" name="AutoShape 3"/>
          <p:cNvSpPr>
            <a:spLocks noChangeAspect="1" noChangeArrowheads="1" noTextEdit="1"/>
          </p:cNvSpPr>
          <p:nvPr userDrawn="1"/>
        </p:nvSpPr>
        <p:spPr bwMode="auto">
          <a:xfrm>
            <a:off x="10563226" y="6362700"/>
            <a:ext cx="11668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15" name="Group 14"/>
          <p:cNvGrpSpPr/>
          <p:nvPr userDrawn="1"/>
        </p:nvGrpSpPr>
        <p:grpSpPr>
          <a:xfrm>
            <a:off x="10550526" y="6351589"/>
            <a:ext cx="1179513" cy="330201"/>
            <a:chOff x="10550525" y="6351587"/>
            <a:chExt cx="1179513" cy="330201"/>
          </a:xfrm>
          <a:solidFill>
            <a:schemeClr val="accent1"/>
          </a:solidFill>
        </p:grpSpPr>
        <p:sp>
          <p:nvSpPr>
            <p:cNvPr id="6" name="Freeform 5"/>
            <p:cNvSpPr>
              <a:spLocks/>
            </p:cNvSpPr>
            <p:nvPr userDrawn="1"/>
          </p:nvSpPr>
          <p:spPr bwMode="auto">
            <a:xfrm>
              <a:off x="11014075" y="6470650"/>
              <a:ext cx="168275" cy="144463"/>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6"/>
            <p:cNvSpPr>
              <a:spLocks noEditPoints="1"/>
            </p:cNvSpPr>
            <p:nvPr userDrawn="1"/>
          </p:nvSpPr>
          <p:spPr bwMode="auto">
            <a:xfrm>
              <a:off x="11314113" y="6470650"/>
              <a:ext cx="200025" cy="144463"/>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11534775" y="6467475"/>
              <a:ext cx="146050" cy="142875"/>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Rectangle 8"/>
            <p:cNvSpPr>
              <a:spLocks noChangeArrowheads="1"/>
            </p:cNvSpPr>
            <p:nvPr userDrawn="1"/>
          </p:nvSpPr>
          <p:spPr bwMode="auto">
            <a:xfrm>
              <a:off x="10942638" y="6473825"/>
              <a:ext cx="47625" cy="1365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11206163" y="6472238"/>
              <a:ext cx="101600" cy="138113"/>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10752138" y="6351587"/>
              <a:ext cx="225425" cy="26987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10550525" y="6416675"/>
              <a:ext cx="344488" cy="265113"/>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noEditPoints="1"/>
            </p:cNvSpPr>
            <p:nvPr userDrawn="1"/>
          </p:nvSpPr>
          <p:spPr bwMode="auto">
            <a:xfrm>
              <a:off x="11701463" y="6467475"/>
              <a:ext cx="28575" cy="28575"/>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0" name="TextBox 19"/>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White Segue</a:t>
            </a:r>
            <a:endParaRPr lang="en-US" sz="1200" dirty="0">
              <a:solidFill>
                <a:schemeClr val="tx2"/>
              </a:solidFill>
              <a:latin typeface="Segoe UI" panose="020B0502040204020203" pitchFamily="34" charset="0"/>
              <a:cs typeface="Segoe UI" panose="020B0502040204020203" pitchFamily="34" charset="0"/>
            </a:endParaRPr>
          </a:p>
        </p:txBody>
      </p:sp>
      <p:sp>
        <p:nvSpPr>
          <p:cNvPr id="2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9"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21"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6"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20348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Ending Slide">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443680" y="3660990"/>
            <a:ext cx="2296584" cy="40216"/>
            <a:chOff x="2437" y="1611"/>
            <a:chExt cx="1085" cy="19"/>
          </a:xfrm>
        </p:grpSpPr>
        <p:sp>
          <p:nvSpPr>
            <p:cNvPr id="5" name="Oval 4"/>
            <p:cNvSpPr>
              <a:spLocks noChangeArrowheads="1"/>
            </p:cNvSpPr>
            <p:nvPr/>
          </p:nvSpPr>
          <p:spPr bwMode="auto">
            <a:xfrm>
              <a:off x="2437" y="1611"/>
              <a:ext cx="19" cy="19"/>
            </a:xfrm>
            <a:prstGeom prst="ellipse">
              <a:avLst/>
            </a:prstGeom>
            <a:noFill/>
            <a:ln w="7938" cap="flat">
              <a:solidFill>
                <a:srgbClr val="58595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 name="Line 7"/>
            <p:cNvSpPr>
              <a:spLocks noChangeShapeType="1"/>
            </p:cNvSpPr>
            <p:nvPr/>
          </p:nvSpPr>
          <p:spPr bwMode="auto">
            <a:xfrm>
              <a:off x="2456" y="1620"/>
              <a:ext cx="1066" cy="0"/>
            </a:xfrm>
            <a:prstGeom prst="line">
              <a:avLst/>
            </a:prstGeom>
            <a:noFill/>
            <a:ln w="7938" cap="flat">
              <a:solidFill>
                <a:srgbClr val="58595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531" y="2567498"/>
            <a:ext cx="6801004" cy="185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bwMode="auto">
          <a:xfrm flipH="1">
            <a:off x="9471403" y="3660959"/>
            <a:ext cx="2296584" cy="40216"/>
            <a:chOff x="2437" y="1611"/>
            <a:chExt cx="1085" cy="19"/>
          </a:xfrm>
        </p:grpSpPr>
        <p:sp>
          <p:nvSpPr>
            <p:cNvPr id="9" name="Oval 8"/>
            <p:cNvSpPr>
              <a:spLocks noChangeArrowheads="1"/>
            </p:cNvSpPr>
            <p:nvPr/>
          </p:nvSpPr>
          <p:spPr bwMode="auto">
            <a:xfrm>
              <a:off x="2437" y="1611"/>
              <a:ext cx="19" cy="19"/>
            </a:xfrm>
            <a:prstGeom prst="ellipse">
              <a:avLst/>
            </a:prstGeom>
            <a:noFill/>
            <a:ln w="7938" cap="flat">
              <a:solidFill>
                <a:srgbClr val="58595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 name="Line 7"/>
            <p:cNvSpPr>
              <a:spLocks noChangeShapeType="1"/>
            </p:cNvSpPr>
            <p:nvPr/>
          </p:nvSpPr>
          <p:spPr bwMode="auto">
            <a:xfrm>
              <a:off x="2456" y="1620"/>
              <a:ext cx="1066" cy="0"/>
            </a:xfrm>
            <a:prstGeom prst="line">
              <a:avLst/>
            </a:prstGeom>
            <a:noFill/>
            <a:ln w="7938" cap="flat">
              <a:solidFill>
                <a:srgbClr val="58595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14" name="TextBox 1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White Ending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1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1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11394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Ending Slide">
    <p:bg>
      <p:bgPr>
        <a:solidFill>
          <a:schemeClr val="accent1"/>
        </a:soli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bwMode="auto">
          <a:xfrm>
            <a:off x="443680" y="3660990"/>
            <a:ext cx="2296584" cy="40216"/>
            <a:chOff x="2437" y="1611"/>
            <a:chExt cx="1085" cy="19"/>
          </a:xfrm>
        </p:grpSpPr>
        <p:sp>
          <p:nvSpPr>
            <p:cNvPr id="14" name="Oval 13"/>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5"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6" name="Group 15"/>
          <p:cNvGrpSpPr>
            <a:grpSpLocks noChangeAspect="1"/>
          </p:cNvGrpSpPr>
          <p:nvPr/>
        </p:nvGrpSpPr>
        <p:grpSpPr bwMode="auto">
          <a:xfrm flipH="1">
            <a:off x="9471403" y="3660959"/>
            <a:ext cx="2296584" cy="40216"/>
            <a:chOff x="2437" y="1611"/>
            <a:chExt cx="1085" cy="19"/>
          </a:xfrm>
        </p:grpSpPr>
        <p:sp>
          <p:nvSpPr>
            <p:cNvPr id="17" name="Oval 16"/>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8"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18"/>
          <p:cNvGrpSpPr/>
          <p:nvPr/>
        </p:nvGrpSpPr>
        <p:grpSpPr>
          <a:xfrm>
            <a:off x="2660649" y="2499788"/>
            <a:ext cx="6879168" cy="1921933"/>
            <a:chOff x="1995487" y="1874838"/>
            <a:chExt cx="5159376" cy="1441450"/>
          </a:xfrm>
          <a:solidFill>
            <a:schemeClr val="bg1"/>
          </a:solidFill>
        </p:grpSpPr>
        <p:sp>
          <p:nvSpPr>
            <p:cNvPr id="20" name="Freeform 16"/>
            <p:cNvSpPr>
              <a:spLocks/>
            </p:cNvSpPr>
            <p:nvPr/>
          </p:nvSpPr>
          <p:spPr bwMode="auto">
            <a:xfrm>
              <a:off x="4024313" y="2397126"/>
              <a:ext cx="738188" cy="625475"/>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noEditPoints="1"/>
            </p:cNvSpPr>
            <p:nvPr/>
          </p:nvSpPr>
          <p:spPr bwMode="auto">
            <a:xfrm>
              <a:off x="5334000" y="2397126"/>
              <a:ext cx="874713" cy="625475"/>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300788" y="2384426"/>
              <a:ext cx="638175" cy="622300"/>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3" name="Rectangle 19"/>
            <p:cNvSpPr>
              <a:spLocks noChangeArrowheads="1"/>
            </p:cNvSpPr>
            <p:nvPr/>
          </p:nvSpPr>
          <p:spPr bwMode="auto">
            <a:xfrm>
              <a:off x="3711575" y="2411413"/>
              <a:ext cx="212725" cy="59531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4" name="Freeform 20"/>
            <p:cNvSpPr>
              <a:spLocks/>
            </p:cNvSpPr>
            <p:nvPr/>
          </p:nvSpPr>
          <p:spPr bwMode="auto">
            <a:xfrm>
              <a:off x="4864100" y="2400301"/>
              <a:ext cx="447675" cy="60642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5" name="Freeform 21"/>
            <p:cNvSpPr>
              <a:spLocks/>
            </p:cNvSpPr>
            <p:nvPr/>
          </p:nvSpPr>
          <p:spPr bwMode="auto">
            <a:xfrm>
              <a:off x="2881313" y="1874838"/>
              <a:ext cx="981075" cy="117792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6" name="Freeform 22"/>
            <p:cNvSpPr>
              <a:spLocks/>
            </p:cNvSpPr>
            <p:nvPr/>
          </p:nvSpPr>
          <p:spPr bwMode="auto">
            <a:xfrm>
              <a:off x="1995487" y="2160588"/>
              <a:ext cx="1511300" cy="1155700"/>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7" name="Freeform 23"/>
            <p:cNvSpPr>
              <a:spLocks noEditPoints="1"/>
            </p:cNvSpPr>
            <p:nvPr/>
          </p:nvSpPr>
          <p:spPr bwMode="auto">
            <a:xfrm>
              <a:off x="7031038" y="2384426"/>
              <a:ext cx="123825" cy="12065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30" name="TextBox 29"/>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Blue Ending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3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8"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29"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31"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33856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4" name="TextBox 1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Blank</a:t>
            </a:r>
            <a:endParaRPr lang="en-US" sz="1200" dirty="0">
              <a:solidFill>
                <a:schemeClr val="tx2"/>
              </a:solidFill>
              <a:latin typeface="Segoe UI" panose="020B0502040204020203" pitchFamily="34" charset="0"/>
              <a:cs typeface="Segoe UI" panose="020B0502040204020203" pitchFamily="34" charset="0"/>
            </a:endParaRPr>
          </a:p>
        </p:txBody>
      </p:sp>
      <p:sp>
        <p:nvSpPr>
          <p:cNvPr id="1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1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7336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902" y="721257"/>
            <a:ext cx="6694311" cy="1734724"/>
          </a:xfrm>
        </p:spPr>
        <p:txBody>
          <a:bodyPr>
            <a:normAutofit/>
          </a:bodyPr>
          <a:lstStyle>
            <a:lvl1pPr algn="l">
              <a:defRPr lang="en-US" sz="4800" b="1" kern="1200" baseline="0" dirty="0">
                <a:solidFill>
                  <a:schemeClr val="tx1"/>
                </a:solidFill>
                <a:latin typeface="Segoe UI" panose="020B0502040204020203" pitchFamily="34" charset="0"/>
                <a:ea typeface="+mn-ea"/>
                <a:cs typeface="Segoe UI" panose="020B0502040204020203" pitchFamily="34" charset="0"/>
              </a:defRPr>
            </a:lvl1pPr>
          </a:lstStyle>
          <a:p>
            <a:r>
              <a:rPr lang="en-US" dirty="0"/>
              <a:t>Title of Presentation:</a:t>
            </a:r>
            <a:br>
              <a:rPr lang="en-US" dirty="0"/>
            </a:br>
            <a:r>
              <a:rPr lang="en-US" dirty="0"/>
              <a:t>Should fill two lines</a:t>
            </a:r>
          </a:p>
        </p:txBody>
      </p:sp>
      <p:sp>
        <p:nvSpPr>
          <p:cNvPr id="32" name="Text Placeholder 17"/>
          <p:cNvSpPr>
            <a:spLocks noGrp="1"/>
          </p:cNvSpPr>
          <p:nvPr>
            <p:ph type="body" sz="quarter" idx="10" hasCustomPrompt="1"/>
          </p:nvPr>
        </p:nvSpPr>
        <p:spPr>
          <a:xfrm>
            <a:off x="962902" y="2889332"/>
            <a:ext cx="6694311" cy="762000"/>
          </a:xfrm>
        </p:spPr>
        <p:txBody>
          <a:bodyPr>
            <a:normAutofit/>
          </a:bodyPr>
          <a:lstStyle>
            <a:lvl1pPr marL="0" indent="0" algn="l">
              <a:buNone/>
              <a:defRPr lang="en-US" sz="3600" kern="1200" dirty="0">
                <a:solidFill>
                  <a:schemeClr val="accent1"/>
                </a:solidFill>
                <a:latin typeface="Segoe UI" panose="020B0502040204020203" pitchFamily="34" charset="0"/>
                <a:ea typeface="+mn-ea"/>
                <a:cs typeface="Segoe UI" panose="020B0502040204020203" pitchFamily="34" charset="0"/>
              </a:defRPr>
            </a:lvl1pPr>
          </a:lstStyle>
          <a:p>
            <a:pPr lvl="0"/>
            <a:r>
              <a:rPr lang="en-US" dirty="0"/>
              <a:t>Subtitle, only one lines</a:t>
            </a:r>
          </a:p>
        </p:txBody>
      </p:sp>
      <p:sp>
        <p:nvSpPr>
          <p:cNvPr id="33" name="Text Placeholder 16"/>
          <p:cNvSpPr>
            <a:spLocks noGrp="1"/>
          </p:cNvSpPr>
          <p:nvPr>
            <p:ph type="body" sz="quarter" idx="12" hasCustomPrompt="1"/>
          </p:nvPr>
        </p:nvSpPr>
        <p:spPr>
          <a:xfrm>
            <a:off x="962902" y="3651332"/>
            <a:ext cx="6694311" cy="1104817"/>
          </a:xfrm>
        </p:spPr>
        <p:txBody>
          <a:bodyPr/>
          <a:lstStyle>
            <a:lvl1pPr marL="0" indent="0" algn="l">
              <a:buNone/>
              <a:defRPr i="1">
                <a:solidFill>
                  <a:schemeClr val="tx1"/>
                </a:solidFill>
              </a:defRPr>
            </a:lvl1pPr>
          </a:lstStyle>
          <a:p>
            <a:pPr lvl="0"/>
            <a:r>
              <a:rPr lang="en-US" dirty="0"/>
              <a:t>Speaker name</a:t>
            </a:r>
            <a:br>
              <a:rPr lang="en-US" dirty="0"/>
            </a:br>
            <a:r>
              <a:rPr lang="en-US" dirty="0"/>
              <a:t>and title</a:t>
            </a:r>
          </a:p>
        </p:txBody>
      </p:sp>
      <p:grpSp>
        <p:nvGrpSpPr>
          <p:cNvPr id="19" name="Group 5"/>
          <p:cNvGrpSpPr>
            <a:grpSpLocks noChangeAspect="1"/>
          </p:cNvGrpSpPr>
          <p:nvPr userDrawn="1"/>
        </p:nvGrpSpPr>
        <p:grpSpPr bwMode="auto">
          <a:xfrm>
            <a:off x="970345" y="2642062"/>
            <a:ext cx="11281834" cy="40216"/>
            <a:chOff x="2437" y="1611"/>
            <a:chExt cx="5330" cy="19"/>
          </a:xfrm>
        </p:grpSpPr>
        <p:sp>
          <p:nvSpPr>
            <p:cNvPr id="21" name="Oval 20"/>
            <p:cNvSpPr>
              <a:spLocks noChangeArrowheads="1"/>
            </p:cNvSpPr>
            <p:nvPr/>
          </p:nvSpPr>
          <p:spPr bwMode="auto">
            <a:xfrm>
              <a:off x="2437" y="1611"/>
              <a:ext cx="19" cy="19"/>
            </a:xfrm>
            <a:prstGeom prst="ellipse">
              <a:avLst/>
            </a:prstGeom>
            <a:noFill/>
            <a:ln w="793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2" name="Line 7"/>
            <p:cNvSpPr>
              <a:spLocks noChangeShapeType="1"/>
            </p:cNvSpPr>
            <p:nvPr/>
          </p:nvSpPr>
          <p:spPr bwMode="auto">
            <a:xfrm>
              <a:off x="2456" y="1620"/>
              <a:ext cx="5311"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grpSp>
      <p:sp>
        <p:nvSpPr>
          <p:cNvPr id="18" name="TextBox 17"/>
          <p:cNvSpPr txBox="1"/>
          <p:nvPr userDrawn="1"/>
        </p:nvSpPr>
        <p:spPr>
          <a:xfrm>
            <a:off x="-1554480" y="6119336"/>
            <a:ext cx="131854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Slide - White</a:t>
            </a:r>
          </a:p>
          <a:p>
            <a:pPr algn="r"/>
            <a:r>
              <a:rPr lang="en-US" sz="1200" dirty="0">
                <a:solidFill>
                  <a:schemeClr val="tx2"/>
                </a:solidFill>
                <a:latin typeface="Segoe UI" panose="020B0502040204020203" pitchFamily="34" charset="0"/>
                <a:cs typeface="Segoe UI" panose="020B0502040204020203" pitchFamily="34" charset="0"/>
              </a:rPr>
              <a:t>Alternate layout </a:t>
            </a:r>
            <a:br>
              <a:rPr lang="en-US" sz="1200" dirty="0">
                <a:solidFill>
                  <a:schemeClr val="tx2"/>
                </a:solidFill>
                <a:latin typeface="Segoe UI" panose="020B0502040204020203" pitchFamily="34" charset="0"/>
                <a:cs typeface="Segoe UI" panose="020B0502040204020203" pitchFamily="34" charset="0"/>
              </a:rPr>
            </a:br>
            <a:r>
              <a:rPr lang="en-US" sz="1200" dirty="0">
                <a:solidFill>
                  <a:schemeClr val="tx2"/>
                </a:solidFill>
                <a:latin typeface="Segoe UI" panose="020B0502040204020203" pitchFamily="34" charset="0"/>
                <a:cs typeface="Segoe UI" panose="020B0502040204020203" pitchFamily="34" charset="0"/>
              </a:rPr>
              <a:t>for first slide </a:t>
            </a:r>
            <a:br>
              <a:rPr lang="en-US" sz="1200" dirty="0">
                <a:solidFill>
                  <a:schemeClr val="tx2"/>
                </a:solidFill>
                <a:latin typeface="Segoe UI" panose="020B0502040204020203" pitchFamily="34" charset="0"/>
                <a:cs typeface="Segoe UI" panose="020B0502040204020203" pitchFamily="34" charset="0"/>
              </a:rPr>
            </a:br>
            <a:r>
              <a:rPr lang="en-US" sz="1200" dirty="0">
                <a:solidFill>
                  <a:schemeClr val="tx2"/>
                </a:solidFill>
                <a:latin typeface="Segoe UI" panose="020B0502040204020203" pitchFamily="34" charset="0"/>
                <a:cs typeface="Segoe UI" panose="020B0502040204020203" pitchFamily="34" charset="0"/>
              </a:rPr>
              <a:t>in</a:t>
            </a:r>
            <a:r>
              <a:rPr lang="en-US" sz="1200" baseline="0" dirty="0">
                <a:solidFill>
                  <a:schemeClr val="tx2"/>
                </a:solidFill>
                <a:latin typeface="Segoe UI" panose="020B0502040204020203" pitchFamily="34" charset="0"/>
                <a:cs typeface="Segoe UI" panose="020B0502040204020203" pitchFamily="34" charset="0"/>
              </a:rPr>
              <a:t> the deck.</a:t>
            </a:r>
            <a:endParaRPr lang="en-US" sz="1200" dirty="0">
              <a:solidFill>
                <a:schemeClr val="tx2"/>
              </a:solidFill>
              <a:latin typeface="Segoe UI" panose="020B0502040204020203" pitchFamily="34" charset="0"/>
              <a:cs typeface="Segoe UI" panose="020B0502040204020203" pitchFamily="34" charset="0"/>
            </a:endParaRPr>
          </a:p>
        </p:txBody>
      </p:sp>
      <p:sp>
        <p:nvSpPr>
          <p:cNvPr id="23" name="TextBox 22"/>
          <p:cNvSpPr txBox="1"/>
          <p:nvPr userDrawn="1"/>
        </p:nvSpPr>
        <p:spPr bwMode="gray">
          <a:xfrm>
            <a:off x="970345" y="5755156"/>
            <a:ext cx="4944318" cy="738664"/>
          </a:xfrm>
          <a:prstGeom prst="rect">
            <a:avLst/>
          </a:prstGeom>
          <a:noFill/>
        </p:spPr>
        <p:txBody>
          <a:bodyPr wrap="square" lIns="0" tIns="0" rIns="0" bIns="0" rtlCol="0" anchor="b" anchorCtr="0">
            <a:spAutoFit/>
          </a:bodyPr>
          <a:lstStyle/>
          <a:p>
            <a:pPr marL="0" algn="l" defTabSz="1219110" rtl="0" eaLnBrk="1" latinLnBrk="0" hangingPunct="1"/>
            <a:r>
              <a:rPr lang="en-US" sz="800" kern="1200" dirty="0">
                <a:solidFill>
                  <a:schemeClr val="tx1"/>
                </a:solidFill>
                <a:latin typeface="Segoe UI" panose="020B0502040204020203" pitchFamily="34" charset="0"/>
                <a:ea typeface="+mn-ea"/>
                <a:cs typeface="Segoe UI" panose="020B0502040204020203" pitchFamily="34" charset="0"/>
              </a:rPr>
              <a:t>©2016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a:t>
            </a:r>
          </a:p>
        </p:txBody>
      </p:sp>
      <p:grpSp>
        <p:nvGrpSpPr>
          <p:cNvPr id="24" name="Group 23"/>
          <p:cNvGrpSpPr/>
          <p:nvPr userDrawn="1"/>
        </p:nvGrpSpPr>
        <p:grpSpPr>
          <a:xfrm>
            <a:off x="7589330" y="5509552"/>
            <a:ext cx="4141515" cy="1157119"/>
            <a:chOff x="5930901" y="4179887"/>
            <a:chExt cx="2727324" cy="762001"/>
          </a:xfrm>
          <a:solidFill>
            <a:schemeClr val="accent1"/>
          </a:solidFill>
        </p:grpSpPr>
        <p:sp>
          <p:nvSpPr>
            <p:cNvPr id="25" name="Freeform 5"/>
            <p:cNvSpPr>
              <a:spLocks/>
            </p:cNvSpPr>
            <p:nvPr/>
          </p:nvSpPr>
          <p:spPr bwMode="auto">
            <a:xfrm>
              <a:off x="7002463" y="4456113"/>
              <a:ext cx="390525" cy="330200"/>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6" name="Freeform 6"/>
            <p:cNvSpPr>
              <a:spLocks noEditPoints="1"/>
            </p:cNvSpPr>
            <p:nvPr/>
          </p:nvSpPr>
          <p:spPr bwMode="auto">
            <a:xfrm>
              <a:off x="7696200" y="4456113"/>
              <a:ext cx="461962" cy="330200"/>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7" name="Freeform 7"/>
            <p:cNvSpPr>
              <a:spLocks/>
            </p:cNvSpPr>
            <p:nvPr/>
          </p:nvSpPr>
          <p:spPr bwMode="auto">
            <a:xfrm>
              <a:off x="8207375" y="4449763"/>
              <a:ext cx="336550" cy="328613"/>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8" name="Rectangle 8"/>
            <p:cNvSpPr>
              <a:spLocks noChangeArrowheads="1"/>
            </p:cNvSpPr>
            <p:nvPr/>
          </p:nvSpPr>
          <p:spPr bwMode="auto">
            <a:xfrm>
              <a:off x="6837363" y="4464050"/>
              <a:ext cx="112712" cy="3143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9" name="Freeform 9"/>
            <p:cNvSpPr>
              <a:spLocks/>
            </p:cNvSpPr>
            <p:nvPr/>
          </p:nvSpPr>
          <p:spPr bwMode="auto">
            <a:xfrm>
              <a:off x="7446963" y="4457700"/>
              <a:ext cx="236537" cy="32067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0" name="Freeform 10"/>
            <p:cNvSpPr>
              <a:spLocks/>
            </p:cNvSpPr>
            <p:nvPr/>
          </p:nvSpPr>
          <p:spPr bwMode="auto">
            <a:xfrm>
              <a:off x="6397625" y="4179887"/>
              <a:ext cx="519112" cy="622300"/>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1" name="Freeform 11"/>
            <p:cNvSpPr>
              <a:spLocks/>
            </p:cNvSpPr>
            <p:nvPr/>
          </p:nvSpPr>
          <p:spPr bwMode="auto">
            <a:xfrm>
              <a:off x="5930901" y="4330700"/>
              <a:ext cx="798512" cy="611188"/>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4" name="Freeform 12"/>
            <p:cNvSpPr>
              <a:spLocks noEditPoints="1"/>
            </p:cNvSpPr>
            <p:nvPr/>
          </p:nvSpPr>
          <p:spPr bwMode="auto">
            <a:xfrm>
              <a:off x="8593138" y="4449763"/>
              <a:ext cx="65087" cy="6350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grpSp>
      <p:sp>
        <p:nvSpPr>
          <p:cNvPr id="3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p:txBody>
      </p:sp>
      <p:sp>
        <p:nvSpPr>
          <p:cNvPr id="20"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35"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36"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39891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edit Title</a:t>
            </a:r>
          </a:p>
        </p:txBody>
      </p:sp>
      <p:sp>
        <p:nvSpPr>
          <p:cNvPr id="3" name="Content Placeholder 2"/>
          <p:cNvSpPr>
            <a:spLocks noGrp="1"/>
          </p:cNvSpPr>
          <p:nvPr>
            <p:ph idx="1"/>
          </p:nvPr>
        </p:nvSpPr>
        <p:spPr>
          <a:xfrm>
            <a:off x="915305" y="1600200"/>
            <a:ext cx="10375904" cy="4418635"/>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
        <p:nvSpPr>
          <p:cNvPr id="4" name="TextBox 3"/>
          <p:cNvSpPr txBox="1"/>
          <p:nvPr userDrawn="1"/>
        </p:nvSpPr>
        <p:spPr>
          <a:xfrm>
            <a:off x="-1676400" y="5565338"/>
            <a:ext cx="144046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and Content</a:t>
            </a:r>
          </a:p>
          <a:p>
            <a:pPr algn="r"/>
            <a:r>
              <a:rPr lang="en-US" sz="1200" dirty="0">
                <a:solidFill>
                  <a:schemeClr val="tx2"/>
                </a:solidFill>
                <a:latin typeface="Segoe UI" panose="020B0502040204020203" pitchFamily="34" charset="0"/>
                <a:cs typeface="Segoe UI" panose="020B0502040204020203" pitchFamily="34" charset="0"/>
              </a:rPr>
              <a:t>The primary layout used</a:t>
            </a:r>
            <a:r>
              <a:rPr lang="en-US" sz="1200" baseline="0" dirty="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1200" dirty="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Tree>
    <p:extLst>
      <p:ext uri="{BB962C8B-B14F-4D97-AF65-F5344CB8AC3E}">
        <p14:creationId xmlns:p14="http://schemas.microsoft.com/office/powerpoint/2010/main" val="712119355"/>
      </p:ext>
    </p:extLst>
  </p:cSld>
  <p:clrMapOvr>
    <a:masterClrMapping/>
  </p:clrMapOvr>
  <p:hf hdr="0"/>
  <p:extLst mod="1">
    <p:ext uri="{DCECCB84-F9BA-43D5-87BE-67443E8EF086}">
      <p15:sldGuideLst xmlns:p15="http://schemas.microsoft.com/office/powerpoint/2012/main">
        <p15:guide id="1" orient="horz" pos="1008" userDrawn="1">
          <p15:clr>
            <a:srgbClr val="FBAE40"/>
          </p15:clr>
        </p15:guide>
        <p15:guide id="2" pos="2040" userDrawn="1">
          <p15:clr>
            <a:srgbClr val="FBAE40"/>
          </p15:clr>
        </p15:guide>
        <p15:guide id="3" pos="29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915305" y="1862936"/>
            <a:ext cx="10375904" cy="4155899"/>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Box 8"/>
          <p:cNvSpPr txBox="1"/>
          <p:nvPr userDrawn="1"/>
        </p:nvSpPr>
        <p:spPr>
          <a:xfrm>
            <a:off x="-1635760" y="5565338"/>
            <a:ext cx="139982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Title/Subtitle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and Content</a:t>
            </a:r>
          </a:p>
          <a:p>
            <a:pPr algn="r"/>
            <a:r>
              <a:rPr lang="en-US" sz="1200" dirty="0">
                <a:solidFill>
                  <a:schemeClr val="tx2"/>
                </a:solidFill>
                <a:latin typeface="Segoe UI" panose="020B0502040204020203" pitchFamily="34" charset="0"/>
                <a:cs typeface="Segoe UI" panose="020B0502040204020203" pitchFamily="34" charset="0"/>
              </a:rPr>
              <a:t>Identical to main layout but</a:t>
            </a:r>
            <a:r>
              <a:rPr lang="en-US" sz="1200" baseline="0" dirty="0">
                <a:solidFill>
                  <a:schemeClr val="tx2"/>
                </a:solidFill>
                <a:latin typeface="Segoe UI" panose="020B0502040204020203" pitchFamily="34" charset="0"/>
                <a:cs typeface="Segoe UI" panose="020B0502040204020203" pitchFamily="34" charset="0"/>
              </a:rPr>
              <a:t> includes the addition of a subtitle directly below the title</a:t>
            </a:r>
            <a:r>
              <a:rPr lang="en-US" sz="1200" dirty="0">
                <a:solidFill>
                  <a:schemeClr val="tx2"/>
                </a:solidFill>
                <a:latin typeface="Segoe UI" panose="020B0502040204020203" pitchFamily="34" charset="0"/>
                <a:cs typeface="Segoe UI" panose="020B0502040204020203" pitchFamily="34" charset="0"/>
              </a:rPr>
              <a:t>.</a:t>
            </a: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2"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14"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3514546609"/>
      </p:ext>
    </p:extLst>
  </p:cSld>
  <p:clrMapOvr>
    <a:masterClrMapping/>
  </p:clrMapOvr>
  <p:hf hdr="0"/>
  <p:extLst mod="1">
    <p:ext uri="{DCECCB84-F9BA-43D5-87BE-67443E8EF086}">
      <p15:sldGuideLst xmlns:p15="http://schemas.microsoft.com/office/powerpoint/2012/main">
        <p15:guide id="1" orient="horz" pos="1152" userDrawn="1">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smtClean="0"/>
              <a:t>Click to edit Master title style</a:t>
            </a:r>
            <a:endParaRPr lang="en-US" dirty="0"/>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7" name="TextBox 6"/>
          <p:cNvSpPr txBox="1"/>
          <p:nvPr userDrawn="1"/>
        </p:nvSpPr>
        <p:spPr>
          <a:xfrm>
            <a:off x="-1605280" y="5750004"/>
            <a:ext cx="1369340" cy="110799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Only</a:t>
            </a:r>
          </a:p>
          <a:p>
            <a:pPr algn="r"/>
            <a:r>
              <a:rPr lang="en-US" sz="1200" dirty="0">
                <a:solidFill>
                  <a:schemeClr val="tx2"/>
                </a:solidFill>
                <a:latin typeface="Segoe UI" panose="020B0502040204020203" pitchFamily="34" charset="0"/>
                <a:cs typeface="Segoe UI" panose="020B0502040204020203" pitchFamily="34" charset="0"/>
              </a:rPr>
              <a:t>Includes only the title and subtitle, with a large open</a:t>
            </a:r>
            <a:r>
              <a:rPr lang="en-US" sz="1200" baseline="0" dirty="0">
                <a:solidFill>
                  <a:schemeClr val="tx2"/>
                </a:solidFill>
                <a:latin typeface="Segoe UI" panose="020B0502040204020203" pitchFamily="34" charset="0"/>
                <a:cs typeface="Segoe UI" panose="020B0502040204020203" pitchFamily="34" charset="0"/>
              </a:rPr>
              <a:t> space in the middle of the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12"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13"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1596348695"/>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Enter Agenda Title</a:t>
            </a:r>
          </a:p>
        </p:txBody>
      </p:sp>
      <p:sp>
        <p:nvSpPr>
          <p:cNvPr id="3" name="Content Placeholder 2"/>
          <p:cNvSpPr>
            <a:spLocks noGrp="1"/>
          </p:cNvSpPr>
          <p:nvPr>
            <p:ph idx="1" hasCustomPrompt="1"/>
          </p:nvPr>
        </p:nvSpPr>
        <p:spPr>
          <a:xfrm>
            <a:off x="915305" y="1600200"/>
            <a:ext cx="4114800" cy="4418635"/>
          </a:xfrm>
        </p:spPr>
        <p:txBody>
          <a:bodyPr>
            <a:noAutofit/>
          </a:bodyPr>
          <a:lstStyle>
            <a:lvl1pPr marL="346075" indent="-346075">
              <a:spcBef>
                <a:spcPts val="1600"/>
              </a:spcBef>
              <a:spcAft>
                <a:spcPts val="800"/>
              </a:spcAft>
              <a:buFont typeface="Wingdings" panose="05000000000000000000" pitchFamily="2" charset="2"/>
              <a:buChar char="§"/>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dirty="0"/>
              <a:t>Agenda Items</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Content Placeholder 2"/>
          <p:cNvSpPr>
            <a:spLocks noGrp="1"/>
          </p:cNvSpPr>
          <p:nvPr>
            <p:ph idx="13" hasCustomPrompt="1"/>
          </p:nvPr>
        </p:nvSpPr>
        <p:spPr>
          <a:xfrm>
            <a:off x="5744165" y="1600201"/>
            <a:ext cx="4114800" cy="4418634"/>
          </a:xfrm>
        </p:spPr>
        <p:txBody>
          <a:bodyPr>
            <a:noAutofit/>
          </a:bodyPr>
          <a:lstStyle>
            <a:lvl1pPr marL="346075" indent="-346075">
              <a:spcBef>
                <a:spcPts val="1600"/>
              </a:spcBef>
              <a:spcAft>
                <a:spcPts val="800"/>
              </a:spcAft>
              <a:buFont typeface="Wingdings" panose="05000000000000000000" pitchFamily="2" charset="2"/>
              <a:buChar char="§"/>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dirty="0"/>
              <a:t>Agenda Items</a:t>
            </a:r>
          </a:p>
        </p:txBody>
      </p:sp>
      <p:sp>
        <p:nvSpPr>
          <p:cNvPr id="12" name="TextBox 11"/>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Agenda</a:t>
            </a:r>
          </a:p>
          <a:p>
            <a:pPr algn="r"/>
            <a:r>
              <a:rPr lang="en-US" sz="1200" dirty="0">
                <a:solidFill>
                  <a:schemeClr val="tx2"/>
                </a:solidFill>
                <a:latin typeface="Segoe UI" panose="020B0502040204020203" pitchFamily="34" charset="0"/>
                <a:cs typeface="Segoe UI" panose="020B0502040204020203" pitchFamily="34" charset="0"/>
              </a:rPr>
              <a:t>Two-column</a:t>
            </a:r>
            <a:r>
              <a:rPr lang="en-US" sz="1200" baseline="0" dirty="0">
                <a:solidFill>
                  <a:schemeClr val="tx2"/>
                </a:solidFill>
                <a:latin typeface="Segoe UI" panose="020B0502040204020203" pitchFamily="34" charset="0"/>
                <a:cs typeface="Segoe UI" panose="020B0502040204020203" pitchFamily="34" charset="0"/>
              </a:rPr>
              <a:t> layout, to be used with any number of items.</a:t>
            </a:r>
            <a:endParaRPr lang="en-US" sz="1200" dirty="0">
              <a:solidFill>
                <a:schemeClr val="tx2"/>
              </a:solidFill>
              <a:latin typeface="Segoe UI" panose="020B0502040204020203" pitchFamily="34" charset="0"/>
              <a:cs typeface="Segoe UI" panose="020B0502040204020203" pitchFamily="34" charset="0"/>
            </a:endParaRPr>
          </a:p>
        </p:txBody>
      </p:sp>
      <p:sp>
        <p:nvSpPr>
          <p:cNvPr id="15"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3"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14"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1898619046"/>
      </p:ext>
    </p:extLst>
  </p:cSld>
  <p:clrMapOvr>
    <a:masterClrMapping/>
  </p:clrMapOvr>
  <p:hf hdr="0"/>
  <p:extLst mod="1">
    <p:ext uri="{DCECCB84-F9BA-43D5-87BE-67443E8EF086}">
      <p15:sldGuideLst xmlns:p15="http://schemas.microsoft.com/office/powerpoint/2012/main">
        <p15:guide id="1" orient="horz" pos="1008" userDrawn="1">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915305" y="2431604"/>
            <a:ext cx="4808487"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 Placeholder 8"/>
          <p:cNvSpPr>
            <a:spLocks noGrp="1"/>
          </p:cNvSpPr>
          <p:nvPr>
            <p:ph type="body" sz="quarter" idx="15" hasCustomPrompt="1"/>
          </p:nvPr>
        </p:nvSpPr>
        <p:spPr>
          <a:xfrm>
            <a:off x="910984" y="1859069"/>
            <a:ext cx="4812808"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0" name="Content Placeholder 2"/>
          <p:cNvSpPr>
            <a:spLocks noGrp="1"/>
          </p:cNvSpPr>
          <p:nvPr>
            <p:ph idx="16"/>
          </p:nvPr>
        </p:nvSpPr>
        <p:spPr>
          <a:xfrm>
            <a:off x="6482721" y="2431603"/>
            <a:ext cx="4808487"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p:txBody>
      </p:sp>
      <p:sp>
        <p:nvSpPr>
          <p:cNvPr id="11" name="Text Placeholder 8"/>
          <p:cNvSpPr>
            <a:spLocks noGrp="1"/>
          </p:cNvSpPr>
          <p:nvPr>
            <p:ph type="body" sz="quarter" idx="17" hasCustomPrompt="1"/>
          </p:nvPr>
        </p:nvSpPr>
        <p:spPr>
          <a:xfrm>
            <a:off x="6478400" y="1859068"/>
            <a:ext cx="4812808"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4" name="TextBox 13"/>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Two-Column Content</a:t>
            </a:r>
          </a:p>
          <a:p>
            <a:pPr algn="r"/>
            <a:r>
              <a:rPr lang="en-US" sz="1200" dirty="0">
                <a:solidFill>
                  <a:schemeClr val="tx2"/>
                </a:solidFill>
                <a:latin typeface="Segoe UI" panose="020B0502040204020203" pitchFamily="34" charset="0"/>
                <a:cs typeface="Segoe UI" panose="020B0502040204020203" pitchFamily="34" charset="0"/>
              </a:rPr>
              <a:t>With optional column headings.</a:t>
            </a:r>
          </a:p>
        </p:txBody>
      </p:sp>
      <p:sp>
        <p:nvSpPr>
          <p:cNvPr id="1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20"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2956528988"/>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915305" y="2431604"/>
            <a:ext cx="3200400"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 Placeholder 8"/>
          <p:cNvSpPr>
            <a:spLocks noGrp="1"/>
          </p:cNvSpPr>
          <p:nvPr>
            <p:ph type="body" sz="quarter" idx="15" hasCustomPrompt="1"/>
          </p:nvPr>
        </p:nvSpPr>
        <p:spPr>
          <a:xfrm>
            <a:off x="910984"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0" name="Content Placeholder 2"/>
          <p:cNvSpPr>
            <a:spLocks noGrp="1"/>
          </p:cNvSpPr>
          <p:nvPr>
            <p:ph idx="16"/>
          </p:nvPr>
        </p:nvSpPr>
        <p:spPr>
          <a:xfrm>
            <a:off x="4503056" y="2421211"/>
            <a:ext cx="3200400" cy="3597624"/>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p:txBody>
      </p:sp>
      <p:sp>
        <p:nvSpPr>
          <p:cNvPr id="11" name="Text Placeholder 8"/>
          <p:cNvSpPr>
            <a:spLocks noGrp="1"/>
          </p:cNvSpPr>
          <p:nvPr>
            <p:ph type="body" sz="quarter" idx="17" hasCustomPrompt="1"/>
          </p:nvPr>
        </p:nvSpPr>
        <p:spPr>
          <a:xfrm>
            <a:off x="4500896"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2" name="Text Placeholder 8"/>
          <p:cNvSpPr>
            <a:spLocks noGrp="1"/>
          </p:cNvSpPr>
          <p:nvPr>
            <p:ph type="body" sz="quarter" idx="18" hasCustomPrompt="1"/>
          </p:nvPr>
        </p:nvSpPr>
        <p:spPr>
          <a:xfrm>
            <a:off x="8090808"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3" name="Content Placeholder 2"/>
          <p:cNvSpPr>
            <a:spLocks noGrp="1"/>
          </p:cNvSpPr>
          <p:nvPr>
            <p:ph idx="19"/>
          </p:nvPr>
        </p:nvSpPr>
        <p:spPr>
          <a:xfrm>
            <a:off x="8090808" y="2431604"/>
            <a:ext cx="3200400" cy="3576837"/>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smtClean="0"/>
              <a:t>Click to edit Master text styles</a:t>
            </a:r>
          </a:p>
          <a:p>
            <a:pPr lvl="1"/>
            <a:r>
              <a:rPr lang="en-US" smtClean="0"/>
              <a:t>Second level</a:t>
            </a:r>
          </a:p>
        </p:txBody>
      </p:sp>
      <p:sp>
        <p:nvSpPr>
          <p:cNvPr id="18" name="TextBox 17"/>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Three-Column Content</a:t>
            </a:r>
          </a:p>
          <a:p>
            <a:pPr algn="r"/>
            <a:r>
              <a:rPr lang="en-US" sz="1200" dirty="0">
                <a:solidFill>
                  <a:schemeClr val="tx2"/>
                </a:solidFill>
                <a:latin typeface="Segoe UI" panose="020B0502040204020203" pitchFamily="34" charset="0"/>
                <a:cs typeface="Segoe UI" panose="020B0502040204020203" pitchFamily="34" charset="0"/>
              </a:rPr>
              <a:t>With optional column headings.</a:t>
            </a:r>
          </a:p>
        </p:txBody>
      </p:sp>
      <p:sp>
        <p:nvSpPr>
          <p:cNvPr id="21"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0"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3, 2016</a:t>
            </a:fld>
            <a:endParaRPr lang="en-US" dirty="0"/>
          </a:p>
        </p:txBody>
      </p:sp>
      <p:sp>
        <p:nvSpPr>
          <p:cNvPr id="22"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3475664230"/>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hoto with Left Text">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7010400" cy="6858000"/>
          </a:xfrm>
          <a:gradFill>
            <a:gsLst>
              <a:gs pos="20000">
                <a:schemeClr val="tx2"/>
              </a:gs>
              <a:gs pos="100000">
                <a:schemeClr val="tx2">
                  <a:alpha val="0"/>
                </a:schemeClr>
              </a:gs>
            </a:gsLst>
            <a:lin ang="0" scaled="0"/>
          </a:gradFill>
        </p:spPr>
        <p:txBody>
          <a:bodyPr lIns="914400" tIns="914400"/>
          <a:lstStyle>
            <a:lvl1pPr marL="0" indent="0">
              <a:spcBef>
                <a:spcPts val="2400"/>
              </a:spcBef>
              <a:spcAft>
                <a:spcPts val="0"/>
              </a:spcAft>
              <a:buNone/>
              <a:defRPr b="1">
                <a:solidFill>
                  <a:schemeClr val="bg1"/>
                </a:solidFill>
              </a:defRPr>
            </a:lvl1pPr>
          </a:lstStyle>
          <a:p>
            <a:pPr lvl="0"/>
            <a:r>
              <a:rPr lang="en-US" dirty="0"/>
              <a:t>Simple text over photo</a:t>
            </a:r>
          </a:p>
        </p:txBody>
      </p:sp>
      <p:sp>
        <p:nvSpPr>
          <p:cNvPr id="6" name="TextBox 5"/>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Full Photo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with Left Text</a:t>
            </a:r>
          </a:p>
          <a:p>
            <a:pPr algn="r"/>
            <a:r>
              <a:rPr lang="en-US" sz="1200" dirty="0">
                <a:solidFill>
                  <a:schemeClr val="tx2"/>
                </a:solidFill>
                <a:latin typeface="Segoe UI" panose="020B0502040204020203" pitchFamily="34" charset="0"/>
                <a:cs typeface="Segoe UI" panose="020B0502040204020203" pitchFamily="34" charset="0"/>
              </a:rPr>
              <a:t>For integrating text and photos.</a:t>
            </a:r>
          </a:p>
        </p:txBody>
      </p:sp>
      <p:sp>
        <p:nvSpPr>
          <p:cNvPr id="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5"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August 3, 2016</a:t>
            </a:fld>
            <a:endParaRPr dirty="0"/>
          </a:p>
        </p:txBody>
      </p:sp>
      <p:sp>
        <p:nvSpPr>
          <p:cNvPr id="7"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8"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0477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0"/>
            <a:ext cx="10363200" cy="842773"/>
          </a:xfrm>
          <a:prstGeom prst="rect">
            <a:avLst/>
          </a:prstGeom>
        </p:spPr>
        <p:txBody>
          <a:bodyPr vert="horz" lIns="0" tIns="0" rIns="0" bIns="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753932"/>
            <a:ext cx="10363200" cy="4372232"/>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2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202560" y="6360461"/>
            <a:ext cx="1166283" cy="31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Date Placeholder 3"/>
          <p:cNvSpPr>
            <a:spLocks noGrp="1"/>
          </p:cNvSpPr>
          <p:nvPr>
            <p:ph type="dt" sz="half" idx="2"/>
          </p:nvPr>
        </p:nvSpPr>
        <p:spPr>
          <a:xfrm>
            <a:off x="4845896" y="6363365"/>
            <a:ext cx="2635781" cy="287225"/>
          </a:xfrm>
          <a:prstGeom prst="rect">
            <a:avLst/>
          </a:prstGeom>
        </p:spPr>
        <p:txBody>
          <a:bodyPr anchor="ctr" anchorCtr="0"/>
          <a:lstStyle>
            <a:lvl1pPr>
              <a:defRPr lang="en-US" sz="1067" kern="1200" smtClean="0">
                <a:solidFill>
                  <a:schemeClr val="tx1"/>
                </a:solidFill>
                <a:latin typeface="Segoe UI" panose="020B0502040204020203" pitchFamily="34" charset="0"/>
                <a:ea typeface="+mn-ea"/>
                <a:cs typeface="Segoe UI" panose="020B0502040204020203" pitchFamily="34" charset="0"/>
              </a:defRPr>
            </a:lvl1pPr>
          </a:lstStyle>
          <a:p>
            <a:r>
              <a:rPr lang="en-US" dirty="0"/>
              <a:t>|  </a:t>
            </a:r>
            <a:fld id="{E311BC51-49BC-45F0-B90C-E6310C708CCC}" type="datetime4">
              <a:rPr lang="en-US" sz="1100" smtClean="0"/>
              <a:pPr/>
              <a:t>August 3, 2016</a:t>
            </a:fld>
            <a:endParaRPr sz="1100" dirty="0"/>
          </a:p>
        </p:txBody>
      </p:sp>
      <p:sp>
        <p:nvSpPr>
          <p:cNvPr id="16" name="Slide Number Placeholder 5"/>
          <p:cNvSpPr>
            <a:spLocks noGrp="1"/>
          </p:cNvSpPr>
          <p:nvPr>
            <p:ph type="sldNum" sz="quarter" idx="4"/>
          </p:nvPr>
        </p:nvSpPr>
        <p:spPr>
          <a:xfrm>
            <a:off x="914400" y="6363365"/>
            <a:ext cx="274320" cy="228600"/>
          </a:xfrm>
          <a:prstGeom prst="rect">
            <a:avLst/>
          </a:prstGeom>
          <a:noFill/>
          <a:ln>
            <a:noFill/>
          </a:ln>
        </p:spPr>
        <p:txBody>
          <a:bodyPr wrap="none" lIns="0" tIns="0" rIns="0" bIns="0" anchor="ctr" anchorCtr="0"/>
          <a:lstStyle>
            <a:lvl1pPr algn="l">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fld id="{0D904593-1668-4B95-BA96-EF3EF43EDF4E}" type="slidenum">
              <a:rPr lang="en-US" smtClean="0"/>
              <a:pPr/>
              <a:t>‹#›</a:t>
            </a:fld>
            <a:endParaRPr lang="en-US" dirty="0"/>
          </a:p>
        </p:txBody>
      </p:sp>
      <p:grpSp>
        <p:nvGrpSpPr>
          <p:cNvPr id="20" name="Group 19"/>
          <p:cNvGrpSpPr/>
          <p:nvPr userDrawn="1"/>
        </p:nvGrpSpPr>
        <p:grpSpPr>
          <a:xfrm rot="10800000">
            <a:off x="918239" y="6260015"/>
            <a:ext cx="10375902" cy="40216"/>
            <a:chOff x="915306" y="911360"/>
            <a:chExt cx="10375902" cy="40216"/>
          </a:xfrm>
        </p:grpSpPr>
        <p:sp>
          <p:nvSpPr>
            <p:cNvPr id="21" name="Oval 20"/>
            <p:cNvSpPr>
              <a:spLocks noChangeArrowheads="1"/>
            </p:cNvSpPr>
            <p:nvPr/>
          </p:nvSpPr>
          <p:spPr bwMode="auto">
            <a:xfrm rot="10800000">
              <a:off x="11250991" y="911360"/>
              <a:ext cx="40217" cy="40216"/>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sp>
          <p:nvSpPr>
            <p:cNvPr id="22" name="Line 7"/>
            <p:cNvSpPr>
              <a:spLocks noChangeShapeType="1"/>
            </p:cNvSpPr>
            <p:nvPr userDrawn="1"/>
          </p:nvSpPr>
          <p:spPr bwMode="auto">
            <a:xfrm rot="10800000">
              <a:off x="915306" y="932527"/>
              <a:ext cx="10335685"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grpSp>
      <p:sp>
        <p:nvSpPr>
          <p:cNvPr id="11" name="TextBox 10"/>
          <p:cNvSpPr txBox="1"/>
          <p:nvPr userDrawn="1"/>
        </p:nvSpPr>
        <p:spPr>
          <a:xfrm>
            <a:off x="1188720" y="6363366"/>
            <a:ext cx="2155191" cy="228600"/>
          </a:xfrm>
          <a:prstGeom prst="rect">
            <a:avLst/>
          </a:prstGeom>
          <a:noFill/>
        </p:spPr>
        <p:txBody>
          <a:bodyPr wrap="none" lIns="0" tIns="0" rIns="0" bIns="0" rtlCol="0" anchor="ctr" anchorCtr="0">
            <a:noAutofit/>
          </a:bodyPr>
          <a:lstStyle/>
          <a:p>
            <a:r>
              <a:rPr lang="en-US" sz="1100" dirty="0">
                <a:latin typeface="Segoe UI" panose="020B0502040204020203" pitchFamily="34" charset="0"/>
                <a:cs typeface="Segoe UI" panose="020B0502040204020203" pitchFamily="34" charset="0"/>
              </a:rPr>
              <a:t>© 2016 Micron Technology,</a:t>
            </a:r>
            <a:r>
              <a:rPr lang="en-US" sz="1100" baseline="0" dirty="0">
                <a:latin typeface="Segoe UI" panose="020B0502040204020203" pitchFamily="34" charset="0"/>
                <a:cs typeface="Segoe UI" panose="020B0502040204020203" pitchFamily="34" charset="0"/>
              </a:rPr>
              <a:t> Inc.   |</a:t>
            </a:r>
            <a:endParaRPr lang="en-US" sz="1100" dirty="0"/>
          </a:p>
        </p:txBody>
      </p:sp>
      <p:grpSp>
        <p:nvGrpSpPr>
          <p:cNvPr id="28" name="Top Circuit Line (Hidden)" hidden="1"/>
          <p:cNvGrpSpPr/>
          <p:nvPr userDrawn="1"/>
        </p:nvGrpSpPr>
        <p:grpSpPr>
          <a:xfrm>
            <a:off x="915306" y="911360"/>
            <a:ext cx="10375902" cy="40216"/>
            <a:chOff x="915306" y="911360"/>
            <a:chExt cx="10375902" cy="40216"/>
          </a:xfrm>
        </p:grpSpPr>
        <p:sp>
          <p:nvSpPr>
            <p:cNvPr id="29" name="Oval 28"/>
            <p:cNvSpPr>
              <a:spLocks noChangeArrowheads="1"/>
            </p:cNvSpPr>
            <p:nvPr/>
          </p:nvSpPr>
          <p:spPr bwMode="auto">
            <a:xfrm rot="10800000">
              <a:off x="11250991" y="911360"/>
              <a:ext cx="40217" cy="40216"/>
            </a:xfrm>
            <a:prstGeom prst="ellipse">
              <a:avLst/>
            </a:pr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sp>
          <p:nvSpPr>
            <p:cNvPr id="30" name="Line 7"/>
            <p:cNvSpPr>
              <a:spLocks noChangeShapeType="1"/>
            </p:cNvSpPr>
            <p:nvPr userDrawn="1"/>
          </p:nvSpPr>
          <p:spPr bwMode="auto">
            <a:xfrm rot="10800000">
              <a:off x="915306" y="932527"/>
              <a:ext cx="10335685" cy="0"/>
            </a:xfrm>
            <a:prstGeom prst="line">
              <a:avLst/>
            </a:prstGeom>
            <a:noFill/>
            <a:ln w="952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grpSp>
    </p:spTree>
    <p:extLst>
      <p:ext uri="{BB962C8B-B14F-4D97-AF65-F5344CB8AC3E}">
        <p14:creationId xmlns:p14="http://schemas.microsoft.com/office/powerpoint/2010/main" val="340260819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660" r:id="rId3"/>
    <p:sldLayoutId id="2147483723" r:id="rId4"/>
    <p:sldLayoutId id="2147483721" r:id="rId5"/>
    <p:sldLayoutId id="2147483718" r:id="rId6"/>
    <p:sldLayoutId id="2147483719" r:id="rId7"/>
    <p:sldLayoutId id="2147483722" r:id="rId8"/>
    <p:sldLayoutId id="2147483714" r:id="rId9"/>
    <p:sldLayoutId id="2147483720" r:id="rId10"/>
    <p:sldLayoutId id="2147483686" r:id="rId11"/>
    <p:sldLayoutId id="2147483687" r:id="rId12"/>
    <p:sldLayoutId id="2147483690" r:id="rId13"/>
    <p:sldLayoutId id="2147483691" r:id="rId14"/>
    <p:sldLayoutId id="2147483727" r:id="rId15"/>
  </p:sldLayoutIdLst>
  <p:hf hdr="0"/>
  <p:txStyles>
    <p:title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p:titleStyle>
    <p:bodyStyle>
      <a:lvl1pPr marL="309011" indent="-309011" algn="l" defTabSz="1219110" rtl="0" eaLnBrk="1" latinLnBrk="0" hangingPunct="1">
        <a:spcBef>
          <a:spcPct val="20000"/>
        </a:spcBef>
        <a:spcAft>
          <a:spcPts val="800"/>
        </a:spcAft>
        <a:buClr>
          <a:schemeClr val="accent1"/>
        </a:buClr>
        <a:buFont typeface="Wingdings" panose="05000000000000000000" pitchFamily="2" charset="2"/>
        <a:buChar char="§"/>
        <a:tabLst>
          <a:tab pos="74079" algn="l"/>
        </a:tabLst>
        <a:defRPr lang="en-US" sz="2400" kern="1200" dirty="0" smtClean="0">
          <a:solidFill>
            <a:schemeClr val="tx1"/>
          </a:solidFill>
          <a:latin typeface="Segoe UI" panose="020B0502040204020203" pitchFamily="34" charset="0"/>
          <a:ea typeface="+mn-ea"/>
          <a:cs typeface="Segoe UI" panose="020B0502040204020203" pitchFamily="34" charset="0"/>
        </a:defRPr>
      </a:lvl1pPr>
      <a:lvl2pPr marL="759828" indent="-450815" algn="l" defTabSz="1219110" rtl="0" eaLnBrk="1" latinLnBrk="0" hangingPunct="1">
        <a:spcBef>
          <a:spcPct val="20000"/>
        </a:spcBef>
        <a:spcAft>
          <a:spcPts val="800"/>
        </a:spcAft>
        <a:buClr>
          <a:schemeClr val="accent1"/>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2pPr>
      <a:lvl3pPr marL="1219110" indent="-385205"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onlinecourses.science.psu.edu/stat857/sites/onlinecourses.science.psu.edu.stat857/files/lesson13/pruning_viewlet_swf.html" TargetMode="Externa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240.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270.png"/><Relationship Id="rId4" Type="http://schemas.openxmlformats.org/officeDocument/2006/relationships/image" Target="../media/image44.png"/><Relationship Id="rId9" Type="http://schemas.openxmlformats.org/officeDocument/2006/relationships/image" Target="../media/image260.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9.png"/><Relationship Id="rId7" Type="http://schemas.openxmlformats.org/officeDocument/2006/relationships/image" Target="../media/image50.jpeg"/><Relationship Id="rId2" Type="http://schemas.openxmlformats.org/officeDocument/2006/relationships/image" Target="../media/image38.jpeg"/><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hyperlink" Target="http://www.deeplearningbook.org/"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web.mit.edu/be.400/www/SVD/Singular_Value_Decomposition.ht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with Lasso and Random Forest</a:t>
            </a:r>
            <a:endParaRPr lang="en-US" dirty="0"/>
          </a:p>
        </p:txBody>
      </p:sp>
      <p:sp>
        <p:nvSpPr>
          <p:cNvPr id="4" name="Text Placeholder 3"/>
          <p:cNvSpPr>
            <a:spLocks noGrp="1"/>
          </p:cNvSpPr>
          <p:nvPr>
            <p:ph type="body" sz="quarter" idx="10"/>
          </p:nvPr>
        </p:nvSpPr>
        <p:spPr/>
        <p:txBody>
          <a:bodyPr/>
          <a:lstStyle/>
          <a:p>
            <a:r>
              <a:rPr lang="en-US" dirty="0" smtClean="0"/>
              <a:t>NUS Lecture</a:t>
            </a:r>
            <a:endParaRPr lang="en-US" dirty="0"/>
          </a:p>
        </p:txBody>
      </p:sp>
      <p:sp>
        <p:nvSpPr>
          <p:cNvPr id="5" name="Text Placeholder 4"/>
          <p:cNvSpPr>
            <a:spLocks noGrp="1"/>
          </p:cNvSpPr>
          <p:nvPr>
            <p:ph type="body" sz="quarter" idx="12"/>
          </p:nvPr>
        </p:nvSpPr>
        <p:spPr/>
        <p:txBody>
          <a:bodyPr/>
          <a:lstStyle/>
          <a:p>
            <a:r>
              <a:rPr lang="en-US" dirty="0" smtClean="0"/>
              <a:t>Minh Nguyen</a:t>
            </a:r>
            <a:endParaRPr lang="en-US" dirty="0"/>
          </a:p>
        </p:txBody>
      </p:sp>
      <p:sp>
        <p:nvSpPr>
          <p:cNvPr id="8" name="Text Placeholder 7"/>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43057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5304" y="2141316"/>
                <a:ext cx="5543369" cy="3877519"/>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𝐵</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e>
                        <m:sup>
                          <m:r>
                            <a:rPr lang="en-US" i="1">
                              <a:latin typeface="Cambria Math" panose="02040503050406030204" pitchFamily="18" charset="0"/>
                            </a:rPr>
                            <m:t>𝑇</m:t>
                          </m:r>
                        </m:sup>
                      </m:sSup>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r>
                        <a:rPr lang="en-US" i="1">
                          <a:latin typeface="Cambria Math" panose="02040503050406030204" pitchFamily="18" charset="0"/>
                        </a:rPr>
                        <m:t>+</m:t>
                      </m:r>
                      <m:r>
                        <m:rPr>
                          <m:sty m:val="p"/>
                        </m:rPr>
                        <a:rPr lang="el-GR" i="1">
                          <a:latin typeface="Cambria Math" panose="02040503050406030204" pitchFamily="18" charset="0"/>
                        </a:rPr>
                        <m:t>λ</m:t>
                      </m:r>
                      <m:nary>
                        <m:naryPr>
                          <m:chr m:val="∑"/>
                          <m:limLoc m:val="subSup"/>
                          <m:ctrlPr>
                            <a:rPr lang="el-GR"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d>
                            <m:dPr>
                              <m:begChr m:val="|"/>
                              <m:endChr m:val="|"/>
                              <m:ctrlPr>
                                <a:rPr lang="el-GR"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sub>
                              </m:sSub>
                            </m:e>
                          </m:d>
                        </m:e>
                      </m:nary>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5304" y="2141316"/>
                <a:ext cx="5543369" cy="3877519"/>
              </a:xfrm>
              <a:blipFill rotWithShape="0">
                <a:blip r:embed="rId3"/>
                <a:stretch>
                  <a:fillRect/>
                </a:stretch>
              </a:blipFill>
            </p:spPr>
            <p:txBody>
              <a:bodyPr/>
              <a:lstStyle/>
              <a:p>
                <a:r>
                  <a:rPr lang="en-US">
                    <a:noFill/>
                  </a:rPr>
                  <a:t> </a:t>
                </a:r>
              </a:p>
            </p:txBody>
          </p:sp>
        </mc:Fallback>
      </mc:AlternateContent>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10</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6" name="Picture 5"/>
          <p:cNvPicPr>
            <a:picLocks noChangeAspect="1"/>
          </p:cNvPicPr>
          <p:nvPr/>
        </p:nvPicPr>
        <p:blipFill>
          <a:blip r:embed="rId4"/>
          <a:stretch>
            <a:fillRect/>
          </a:stretch>
        </p:blipFill>
        <p:spPr>
          <a:xfrm>
            <a:off x="1405750" y="3141441"/>
            <a:ext cx="4562475" cy="2657475"/>
          </a:xfrm>
          <a:prstGeom prst="rect">
            <a:avLst/>
          </a:prstGeom>
        </p:spPr>
      </p:pic>
      <p:pic>
        <p:nvPicPr>
          <p:cNvPr id="11" name="Picture 10"/>
          <p:cNvPicPr>
            <a:picLocks noChangeAspect="1"/>
          </p:cNvPicPr>
          <p:nvPr/>
        </p:nvPicPr>
        <p:blipFill>
          <a:blip r:embed="rId5"/>
          <a:stretch>
            <a:fillRect/>
          </a:stretch>
        </p:blipFill>
        <p:spPr>
          <a:xfrm>
            <a:off x="6540841" y="1388962"/>
            <a:ext cx="4295775" cy="4514850"/>
          </a:xfrm>
          <a:prstGeom prst="rect">
            <a:avLst/>
          </a:prstGeom>
        </p:spPr>
      </p:pic>
      <p:sp>
        <p:nvSpPr>
          <p:cNvPr id="7" name="TextBox 6"/>
          <p:cNvSpPr txBox="1"/>
          <p:nvPr/>
        </p:nvSpPr>
        <p:spPr>
          <a:xfrm>
            <a:off x="1678329" y="5759463"/>
            <a:ext cx="740908"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Lasso</a:t>
            </a:r>
            <a:endParaRPr lang="en-US" dirty="0" smtClean="0">
              <a:latin typeface="Segoe UI" panose="020B0502040204020203" pitchFamily="34" charset="0"/>
              <a:cs typeface="Segoe UI" panose="020B0502040204020203" pitchFamily="34" charset="0"/>
            </a:endParaRPr>
          </a:p>
        </p:txBody>
      </p:sp>
      <p:sp>
        <p:nvSpPr>
          <p:cNvPr id="12" name="TextBox 11"/>
          <p:cNvSpPr txBox="1"/>
          <p:nvPr/>
        </p:nvSpPr>
        <p:spPr>
          <a:xfrm>
            <a:off x="3931828" y="5759463"/>
            <a:ext cx="771365"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Ridge</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38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G-Formula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𝐵</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e>
                        <m:sup>
                          <m:r>
                            <a:rPr lang="en-US" i="1">
                              <a:latin typeface="Cambria Math" panose="02040503050406030204" pitchFamily="18" charset="0"/>
                            </a:rPr>
                            <m:t>𝑇</m:t>
                          </m:r>
                        </m:sup>
                      </m:sSup>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r>
                        <a:rPr lang="en-US" i="1">
                          <a:latin typeface="Cambria Math" panose="02040503050406030204" pitchFamily="18" charset="0"/>
                        </a:rPr>
                        <m:t>+</m:t>
                      </m:r>
                      <m:r>
                        <m:rPr>
                          <m:sty m:val="p"/>
                        </m:rPr>
                        <a:rPr lang="el-GR" i="1">
                          <a:latin typeface="Cambria Math" panose="02040503050406030204" pitchFamily="18" charset="0"/>
                        </a:rPr>
                        <m:t>λ</m:t>
                      </m:r>
                      <m:nary>
                        <m:naryPr>
                          <m:chr m:val="∑"/>
                          <m:limLoc m:val="subSup"/>
                          <m:ctrlPr>
                            <a:rPr lang="el-GR"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b="0" i="1" smtClean="0">
                                  <a:latin typeface="Cambria Math" panose="02040503050406030204" pitchFamily="18" charset="0"/>
                                </a:rPr>
                              </m:ctrlPr>
                            </m:sSupPr>
                            <m:e>
                              <m:d>
                                <m:dPr>
                                  <m:begChr m:val="|"/>
                                  <m:endChr m:val="|"/>
                                  <m:ctrlPr>
                                    <a:rPr lang="el-GR"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sub>
                                  </m:sSub>
                                </m:e>
                              </m:d>
                            </m:e>
                            <m:sup>
                              <m:r>
                                <a:rPr lang="en-US" b="0" i="1" smtClean="0">
                                  <a:latin typeface="Cambria Math" panose="02040503050406030204" pitchFamily="18" charset="0"/>
                                </a:rPr>
                                <m:t>𝑞</m:t>
                              </m:r>
                            </m:sup>
                          </m:sSup>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11</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4" name="Picture 3"/>
          <p:cNvPicPr>
            <a:picLocks noChangeAspect="1"/>
          </p:cNvPicPr>
          <p:nvPr/>
        </p:nvPicPr>
        <p:blipFill>
          <a:blip r:embed="rId4"/>
          <a:stretch>
            <a:fillRect/>
          </a:stretch>
        </p:blipFill>
        <p:spPr>
          <a:xfrm>
            <a:off x="2658271" y="3526903"/>
            <a:ext cx="6753225" cy="1447800"/>
          </a:xfrm>
          <a:prstGeom prst="rect">
            <a:avLst/>
          </a:prstGeom>
        </p:spPr>
      </p:pic>
      <p:sp>
        <p:nvSpPr>
          <p:cNvPr id="6" name="Left Brace 5"/>
          <p:cNvSpPr/>
          <p:nvPr/>
        </p:nvSpPr>
        <p:spPr>
          <a:xfrm rot="-5400000">
            <a:off x="5153600" y="4437735"/>
            <a:ext cx="259819" cy="15027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711854" y="5403515"/>
            <a:ext cx="1249060"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Elastic Net</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65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Solution – Least Angle Regression (LAR)</a:t>
            </a:r>
            <a:endParaRPr lang="en-US" dirty="0"/>
          </a:p>
        </p:txBody>
      </p:sp>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12</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4" name="Picture 3"/>
          <p:cNvPicPr>
            <a:picLocks noChangeAspect="1"/>
          </p:cNvPicPr>
          <p:nvPr/>
        </p:nvPicPr>
        <p:blipFill>
          <a:blip r:embed="rId3"/>
          <a:stretch>
            <a:fillRect/>
          </a:stretch>
        </p:blipFill>
        <p:spPr>
          <a:xfrm>
            <a:off x="7362048" y="1795159"/>
            <a:ext cx="3654714" cy="2170796"/>
          </a:xfrm>
          <a:prstGeom prst="rect">
            <a:avLst/>
          </a:prstGeom>
        </p:spPr>
      </p:pic>
      <p:pic>
        <p:nvPicPr>
          <p:cNvPr id="6" name="Picture 5"/>
          <p:cNvPicPr>
            <a:picLocks noChangeAspect="1"/>
          </p:cNvPicPr>
          <p:nvPr/>
        </p:nvPicPr>
        <p:blipFill>
          <a:blip r:embed="rId4"/>
          <a:stretch>
            <a:fillRect/>
          </a:stretch>
        </p:blipFill>
        <p:spPr>
          <a:xfrm>
            <a:off x="6704603" y="4108704"/>
            <a:ext cx="3709477" cy="1688020"/>
          </a:xfrm>
          <a:prstGeom prst="rect">
            <a:avLst/>
          </a:prstGeom>
        </p:spPr>
      </p:pic>
      <p:pic>
        <p:nvPicPr>
          <p:cNvPr id="7" name="Picture 6"/>
          <p:cNvPicPr>
            <a:picLocks noChangeAspect="1"/>
          </p:cNvPicPr>
          <p:nvPr/>
        </p:nvPicPr>
        <p:blipFill>
          <a:blip r:embed="rId5"/>
          <a:stretch>
            <a:fillRect/>
          </a:stretch>
        </p:blipFill>
        <p:spPr>
          <a:xfrm>
            <a:off x="910984" y="1677816"/>
            <a:ext cx="5409047" cy="3291219"/>
          </a:xfrm>
          <a:prstGeom prst="rect">
            <a:avLst/>
          </a:prstGeom>
        </p:spPr>
      </p:pic>
    </p:spTree>
    <p:extLst>
      <p:ext uri="{BB962C8B-B14F-4D97-AF65-F5344CB8AC3E}">
        <p14:creationId xmlns:p14="http://schemas.microsoft.com/office/powerpoint/2010/main" val="36929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13</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63916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3600" b="1" dirty="0" smtClean="0"/>
              <a:t>2. RANDOM FOREST</a:t>
            </a:r>
            <a:endParaRPr lang="en-US" sz="3600" b="1"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14</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88358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15</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526946" y="1372815"/>
            <a:ext cx="6237869" cy="4549833"/>
          </a:xfrm>
          <a:prstGeom prst="rect">
            <a:avLst/>
          </a:prstGeom>
        </p:spPr>
      </p:pic>
      <p:pic>
        <p:nvPicPr>
          <p:cNvPr id="9" name="Picture 8"/>
          <p:cNvPicPr>
            <a:picLocks noChangeAspect="1"/>
          </p:cNvPicPr>
          <p:nvPr/>
        </p:nvPicPr>
        <p:blipFill>
          <a:blip r:embed="rId3"/>
          <a:stretch>
            <a:fillRect/>
          </a:stretch>
        </p:blipFill>
        <p:spPr>
          <a:xfrm>
            <a:off x="8661602" y="2605867"/>
            <a:ext cx="3352800" cy="2876550"/>
          </a:xfrm>
          <a:prstGeom prst="rect">
            <a:avLst/>
          </a:prstGeom>
        </p:spPr>
      </p:pic>
      <p:pic>
        <p:nvPicPr>
          <p:cNvPr id="10" name="Picture 9"/>
          <p:cNvPicPr>
            <a:picLocks noChangeAspect="1"/>
          </p:cNvPicPr>
          <p:nvPr/>
        </p:nvPicPr>
        <p:blipFill>
          <a:blip r:embed="rId4"/>
          <a:stretch>
            <a:fillRect/>
          </a:stretch>
        </p:blipFill>
        <p:spPr>
          <a:xfrm>
            <a:off x="6384564" y="3175462"/>
            <a:ext cx="2045886" cy="2120178"/>
          </a:xfrm>
          <a:prstGeom prst="rect">
            <a:avLst/>
          </a:prstGeom>
        </p:spPr>
      </p:pic>
    </p:spTree>
    <p:extLst>
      <p:ext uri="{BB962C8B-B14F-4D97-AF65-F5344CB8AC3E}">
        <p14:creationId xmlns:p14="http://schemas.microsoft.com/office/powerpoint/2010/main" val="3722810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4,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16</a:t>
            </a:fld>
            <a:endParaRPr lang="en-US" dirty="0"/>
          </a:p>
        </p:txBody>
      </p:sp>
      <p:sp>
        <p:nvSpPr>
          <p:cNvPr id="6" name="Footer Placeholder 5"/>
          <p:cNvSpPr>
            <a:spLocks noGrp="1"/>
          </p:cNvSpPr>
          <p:nvPr>
            <p:ph type="ftr" sz="quarter" idx="12"/>
          </p:nvPr>
        </p:nvSpPr>
        <p:spPr/>
        <p:txBody>
          <a:bodyPr/>
          <a:lstStyle/>
          <a:p>
            <a:r>
              <a:rPr lang="en-US" dirty="0"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9" name="Picture 8"/>
          <p:cNvPicPr>
            <a:picLocks noChangeAspect="1"/>
          </p:cNvPicPr>
          <p:nvPr/>
        </p:nvPicPr>
        <p:blipFill>
          <a:blip r:embed="rId2"/>
          <a:stretch>
            <a:fillRect/>
          </a:stretch>
        </p:blipFill>
        <p:spPr>
          <a:xfrm>
            <a:off x="8661602" y="2605867"/>
            <a:ext cx="3352800" cy="2876550"/>
          </a:xfrm>
          <a:prstGeom prst="rect">
            <a:avLst/>
          </a:prstGeom>
        </p:spPr>
      </p:pic>
      <p:pic>
        <p:nvPicPr>
          <p:cNvPr id="10" name="Picture 9"/>
          <p:cNvPicPr>
            <a:picLocks noChangeAspect="1"/>
          </p:cNvPicPr>
          <p:nvPr/>
        </p:nvPicPr>
        <p:blipFill>
          <a:blip r:embed="rId3"/>
          <a:stretch>
            <a:fillRect/>
          </a:stretch>
        </p:blipFill>
        <p:spPr>
          <a:xfrm>
            <a:off x="6384564" y="3175462"/>
            <a:ext cx="2045886" cy="2120178"/>
          </a:xfrm>
          <a:prstGeom prst="rect">
            <a:avLst/>
          </a:prstGeom>
        </p:spPr>
      </p:pic>
      <p:sp>
        <p:nvSpPr>
          <p:cNvPr id="12" name="Content Placeholder 2"/>
          <p:cNvSpPr txBox="1">
            <a:spLocks/>
          </p:cNvSpPr>
          <p:nvPr/>
        </p:nvSpPr>
        <p:spPr>
          <a:xfrm>
            <a:off x="915305" y="1600200"/>
            <a:ext cx="5238107" cy="4418635"/>
          </a:xfrm>
          <a:prstGeom prst="rect">
            <a:avLst/>
          </a:prstGeom>
        </p:spPr>
        <p:txBody>
          <a:bodyPr vert="horz" lIns="0" tIns="0" rIns="0" bIns="0" rtlCol="0">
            <a:noAutofit/>
          </a:bodyPr>
          <a:lstStyle>
            <a:lvl1pPr marL="228600" indent="-228600" algn="l" defTabSz="1219110" rtl="0" eaLnBrk="1" latinLnBrk="0" hangingPunct="1">
              <a:spcBef>
                <a:spcPts val="1600"/>
              </a:spcBef>
              <a:spcAft>
                <a:spcPts val="800"/>
              </a:spcAft>
              <a:buClr>
                <a:schemeClr val="accent1"/>
              </a:buClr>
              <a:buFont typeface="Wingdings" panose="05000000000000000000" pitchFamily="2" charset="2"/>
              <a:buChar char="§"/>
              <a:tabLst/>
              <a:defRPr lang="en-US" sz="2400" kern="1200">
                <a:solidFill>
                  <a:schemeClr val="tx1"/>
                </a:solidFill>
                <a:latin typeface="Segoe UI" panose="020B0502040204020203" pitchFamily="34" charset="0"/>
                <a:ea typeface="+mn-ea"/>
                <a:cs typeface="Segoe UI" panose="020B0502040204020203" pitchFamily="34" charset="0"/>
              </a:defRPr>
            </a:lvl1pPr>
            <a:lvl2pPr marL="571500" indent="-261938" algn="l" defTabSz="1219110" rtl="0" eaLnBrk="1" latinLnBrk="0" hangingPunct="1">
              <a:spcBef>
                <a:spcPts val="0"/>
              </a:spcBef>
              <a:spcAft>
                <a:spcPts val="800"/>
              </a:spcAft>
              <a:buClr>
                <a:schemeClr val="accent1"/>
              </a:buClr>
              <a:buFont typeface="Arial" panose="020B0604020202020204" pitchFamily="34" charset="0"/>
              <a:buChar char="–"/>
              <a:defRPr lang="en-US" sz="2000" kern="1200">
                <a:solidFill>
                  <a:schemeClr val="tx1"/>
                </a:solidFill>
                <a:latin typeface="Segoe UI" panose="020B0502040204020203" pitchFamily="34" charset="0"/>
                <a:ea typeface="+mn-ea"/>
                <a:cs typeface="Segoe UI" panose="020B0502040204020203" pitchFamily="34" charset="0"/>
              </a:defRPr>
            </a:lvl2pPr>
            <a:lvl3pPr marL="800100" indent="-228600"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dirty="0"/>
              <a:t>An approach that is known as recursive binary splitting</a:t>
            </a:r>
          </a:p>
          <a:p>
            <a:r>
              <a:rPr lang="en-US" b="1" dirty="0" smtClean="0"/>
              <a:t>Top-down</a:t>
            </a:r>
            <a:r>
              <a:rPr lang="en-US" dirty="0"/>
              <a:t>, </a:t>
            </a:r>
          </a:p>
          <a:p>
            <a:r>
              <a:rPr lang="en-US" b="1" dirty="0" smtClean="0"/>
              <a:t>Greedy </a:t>
            </a:r>
          </a:p>
          <a:p>
            <a:pPr marL="0" indent="0">
              <a:buNone/>
            </a:pPr>
            <a:r>
              <a:rPr lang="en-US" dirty="0" smtClean="0"/>
              <a:t>Predict </a:t>
            </a:r>
            <a:r>
              <a:rPr lang="en-US" dirty="0"/>
              <a:t>the response for a given test observation </a:t>
            </a:r>
            <a:r>
              <a:rPr lang="en-US" u="sng" dirty="0"/>
              <a:t>using the mean</a:t>
            </a:r>
            <a:r>
              <a:rPr lang="en-US" dirty="0"/>
              <a:t> of the training observations in the region</a:t>
            </a:r>
            <a:endParaRPr lang="en-US" b="1" dirty="0"/>
          </a:p>
        </p:txBody>
      </p:sp>
    </p:spTree>
    <p:extLst>
      <p:ext uri="{BB962C8B-B14F-4D97-AF65-F5344CB8AC3E}">
        <p14:creationId xmlns:p14="http://schemas.microsoft.com/office/powerpoint/2010/main" val="84495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Complexity and Overfitting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4,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17</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12" name="Picture 11"/>
          <p:cNvPicPr>
            <a:picLocks noChangeAspect="1"/>
          </p:cNvPicPr>
          <p:nvPr/>
        </p:nvPicPr>
        <p:blipFill>
          <a:blip r:embed="rId2"/>
          <a:stretch>
            <a:fillRect/>
          </a:stretch>
        </p:blipFill>
        <p:spPr>
          <a:xfrm>
            <a:off x="1185304" y="1276007"/>
            <a:ext cx="4724400" cy="4743450"/>
          </a:xfrm>
          <a:prstGeom prst="rect">
            <a:avLst/>
          </a:prstGeom>
        </p:spPr>
      </p:pic>
      <p:pic>
        <p:nvPicPr>
          <p:cNvPr id="13" name="Picture 12"/>
          <p:cNvPicPr>
            <a:picLocks noChangeAspect="1"/>
          </p:cNvPicPr>
          <p:nvPr/>
        </p:nvPicPr>
        <p:blipFill>
          <a:blip r:embed="rId3"/>
          <a:stretch>
            <a:fillRect/>
          </a:stretch>
        </p:blipFill>
        <p:spPr>
          <a:xfrm>
            <a:off x="6624100" y="1961803"/>
            <a:ext cx="4667108" cy="3683231"/>
          </a:xfrm>
          <a:prstGeom prst="rect">
            <a:avLst/>
          </a:prstGeom>
        </p:spPr>
      </p:pic>
    </p:spTree>
    <p:extLst>
      <p:ext uri="{BB962C8B-B14F-4D97-AF65-F5344CB8AC3E}">
        <p14:creationId xmlns:p14="http://schemas.microsoft.com/office/powerpoint/2010/main" val="4280214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Pruning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4,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18</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sp>
        <p:nvSpPr>
          <p:cNvPr id="9" name="Content Placeholder 2"/>
          <p:cNvSpPr>
            <a:spLocks noGrp="1"/>
          </p:cNvSpPr>
          <p:nvPr>
            <p:ph idx="1"/>
          </p:nvPr>
        </p:nvSpPr>
        <p:spPr>
          <a:xfrm>
            <a:off x="915305" y="1600200"/>
            <a:ext cx="6067386" cy="4418635"/>
          </a:xfrm>
        </p:spPr>
        <p:txBody>
          <a:bodyPr/>
          <a:lstStyle/>
          <a:p>
            <a:r>
              <a:rPr lang="en-US" dirty="0" smtClean="0"/>
              <a:t>Motivation: </a:t>
            </a:r>
            <a:r>
              <a:rPr lang="en-US" dirty="0"/>
              <a:t>Simple tree </a:t>
            </a:r>
            <a:r>
              <a:rPr lang="en-US" dirty="0" smtClean="0"/>
              <a:t>is too biased. Complex tree is overfitting.</a:t>
            </a:r>
          </a:p>
          <a:p>
            <a:r>
              <a:rPr lang="en-US" dirty="0"/>
              <a:t>Naïve solution: grow the tree only so long as the decrease in the RSS due to each split exceeds some (high) threshold</a:t>
            </a:r>
            <a:r>
              <a:rPr lang="en-US" dirty="0" smtClean="0"/>
              <a:t>.</a:t>
            </a:r>
          </a:p>
          <a:p>
            <a:pPr lvl="1"/>
            <a:r>
              <a:rPr lang="en-US" dirty="0" smtClean="0"/>
              <a:t>Result </a:t>
            </a:r>
            <a:r>
              <a:rPr lang="en-US" dirty="0"/>
              <a:t>in smaller trees, but is too </a:t>
            </a:r>
            <a:r>
              <a:rPr lang="en-US" b="1" dirty="0"/>
              <a:t>short-sighted</a:t>
            </a:r>
            <a:r>
              <a:rPr lang="en-US" dirty="0"/>
              <a:t>: a seemingly worthless split early on in the tree might be followed by a very good split</a:t>
            </a:r>
          </a:p>
        </p:txBody>
      </p:sp>
      <p:pic>
        <p:nvPicPr>
          <p:cNvPr id="10" name="Picture 9"/>
          <p:cNvPicPr>
            <a:picLocks noChangeAspect="1"/>
          </p:cNvPicPr>
          <p:nvPr/>
        </p:nvPicPr>
        <p:blipFill>
          <a:blip r:embed="rId2"/>
          <a:stretch>
            <a:fillRect/>
          </a:stretch>
        </p:blipFill>
        <p:spPr>
          <a:xfrm>
            <a:off x="8251854" y="2777924"/>
            <a:ext cx="2371725" cy="1704975"/>
          </a:xfrm>
          <a:prstGeom prst="rect">
            <a:avLst/>
          </a:prstGeom>
        </p:spPr>
      </p:pic>
      <p:sp>
        <p:nvSpPr>
          <p:cNvPr id="11" name="TextBox 10"/>
          <p:cNvSpPr txBox="1"/>
          <p:nvPr/>
        </p:nvSpPr>
        <p:spPr>
          <a:xfrm>
            <a:off x="8961120" y="2410691"/>
            <a:ext cx="630942"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XOR</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71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Pruning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4,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19</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r>
              <a:rPr lang="en-US" dirty="0" smtClean="0"/>
              <a:t>Which split can you safely remove?</a:t>
            </a:r>
            <a:endParaRPr lang="en-US" dirty="0"/>
          </a:p>
        </p:txBody>
      </p:sp>
      <p:sp>
        <p:nvSpPr>
          <p:cNvPr id="9" name="Content Placeholder 2"/>
          <p:cNvSpPr>
            <a:spLocks noGrp="1"/>
          </p:cNvSpPr>
          <p:nvPr>
            <p:ph idx="1"/>
          </p:nvPr>
        </p:nvSpPr>
        <p:spPr>
          <a:xfrm>
            <a:off x="915305" y="1600200"/>
            <a:ext cx="6067386" cy="4418635"/>
          </a:xfrm>
        </p:spPr>
        <p:txBody>
          <a:bodyPr/>
          <a:lstStyle/>
          <a:p>
            <a:r>
              <a:rPr lang="en-US" dirty="0" smtClean="0"/>
              <a:t>Motivation: </a:t>
            </a:r>
            <a:r>
              <a:rPr lang="en-US" dirty="0"/>
              <a:t>Simple tree </a:t>
            </a:r>
            <a:r>
              <a:rPr lang="en-US" dirty="0" smtClean="0"/>
              <a:t>is too biased. Complex tree is overfitting.</a:t>
            </a:r>
          </a:p>
          <a:p>
            <a:r>
              <a:rPr lang="en-US" dirty="0" smtClean="0"/>
              <a:t>Better solution</a:t>
            </a:r>
            <a:r>
              <a:rPr lang="en-US" dirty="0"/>
              <a:t>: grow </a:t>
            </a:r>
            <a:r>
              <a:rPr lang="en-US" dirty="0" smtClean="0"/>
              <a:t>a large tree, then merge back nodes to obtain a smaller tree of the right size </a:t>
            </a:r>
            <a:r>
              <a:rPr lang="en-US" dirty="0" smtClean="0">
                <a:hlinkClick r:id="rId2"/>
              </a:rPr>
              <a:t>link</a:t>
            </a:r>
            <a:endParaRPr lang="en-US" dirty="0" smtClean="0"/>
          </a:p>
          <a:p>
            <a:pPr marL="0" indent="0">
              <a:buNone/>
            </a:pPr>
            <a:endParaRPr lang="en-US" dirty="0"/>
          </a:p>
        </p:txBody>
      </p:sp>
      <p:pic>
        <p:nvPicPr>
          <p:cNvPr id="3" name="Picture 2"/>
          <p:cNvPicPr>
            <a:picLocks noChangeAspect="1"/>
          </p:cNvPicPr>
          <p:nvPr/>
        </p:nvPicPr>
        <p:blipFill>
          <a:blip r:embed="rId3"/>
          <a:stretch>
            <a:fillRect/>
          </a:stretch>
        </p:blipFill>
        <p:spPr>
          <a:xfrm>
            <a:off x="7102513" y="1515575"/>
            <a:ext cx="4584661" cy="2317872"/>
          </a:xfrm>
          <a:prstGeom prst="rect">
            <a:avLst/>
          </a:prstGeom>
        </p:spPr>
      </p:pic>
      <p:pic>
        <p:nvPicPr>
          <p:cNvPr id="12" name="Picture 11"/>
          <p:cNvPicPr>
            <a:picLocks noChangeAspect="1"/>
          </p:cNvPicPr>
          <p:nvPr/>
        </p:nvPicPr>
        <p:blipFill>
          <a:blip r:embed="rId4"/>
          <a:stretch>
            <a:fillRect/>
          </a:stretch>
        </p:blipFill>
        <p:spPr>
          <a:xfrm>
            <a:off x="9532324" y="1600200"/>
            <a:ext cx="2368209" cy="1898650"/>
          </a:xfrm>
          <a:prstGeom prst="rect">
            <a:avLst/>
          </a:prstGeom>
        </p:spPr>
      </p:pic>
      <p:sp>
        <p:nvSpPr>
          <p:cNvPr id="13" name="TextBox 12"/>
          <p:cNvSpPr txBox="1"/>
          <p:nvPr/>
        </p:nvSpPr>
        <p:spPr>
          <a:xfrm>
            <a:off x="9532324" y="3718560"/>
            <a:ext cx="1835759"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0.25 &gt; 0 + 0 + 0</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6471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 of Data Modelling</a:t>
            </a:r>
            <a:endParaRPr lang="en-US" dirty="0"/>
          </a:p>
        </p:txBody>
      </p:sp>
      <p:sp>
        <p:nvSpPr>
          <p:cNvPr id="3" name="Content Placeholder 2"/>
          <p:cNvSpPr>
            <a:spLocks noGrp="1"/>
          </p:cNvSpPr>
          <p:nvPr>
            <p:ph idx="1"/>
          </p:nvPr>
        </p:nvSpPr>
        <p:spPr>
          <a:xfrm>
            <a:off x="915305" y="1600200"/>
            <a:ext cx="5346950" cy="4418635"/>
          </a:xfrm>
        </p:spPr>
        <p:txBody>
          <a:bodyPr/>
          <a:lstStyle/>
          <a:p>
            <a:r>
              <a:rPr lang="en-US" dirty="0" smtClean="0"/>
              <a:t>Inference</a:t>
            </a:r>
          </a:p>
          <a:p>
            <a:pPr lvl="1"/>
            <a:r>
              <a:rPr lang="en-US" dirty="0" smtClean="0"/>
              <a:t>Explain the relationship among predictors and between predictors and responses.</a:t>
            </a:r>
            <a:endParaRPr lang="en-US" dirty="0"/>
          </a:p>
          <a:p>
            <a:pPr lvl="1"/>
            <a:r>
              <a:rPr lang="en-US" dirty="0" smtClean="0"/>
              <a:t>Tell data insights and trigger investigation</a:t>
            </a:r>
          </a:p>
          <a:p>
            <a:r>
              <a:rPr lang="en-US" dirty="0" smtClean="0"/>
              <a:t>Prediction</a:t>
            </a:r>
          </a:p>
          <a:p>
            <a:pPr lvl="1"/>
            <a:r>
              <a:rPr lang="en-US" dirty="0" smtClean="0"/>
              <a:t>Estimate responses given predictor values in a set of unobserved samples.</a:t>
            </a:r>
            <a:endParaRPr lang="en-US" dirty="0"/>
          </a:p>
        </p:txBody>
      </p:sp>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2</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6" name="Picture 5"/>
          <p:cNvPicPr>
            <a:picLocks noChangeAspect="1"/>
          </p:cNvPicPr>
          <p:nvPr/>
        </p:nvPicPr>
        <p:blipFill>
          <a:blip r:embed="rId3"/>
          <a:stretch>
            <a:fillRect/>
          </a:stretch>
        </p:blipFill>
        <p:spPr>
          <a:xfrm>
            <a:off x="6923373" y="1600200"/>
            <a:ext cx="4087222" cy="2430800"/>
          </a:xfrm>
          <a:prstGeom prst="rect">
            <a:avLst/>
          </a:prstGeom>
        </p:spPr>
      </p:pic>
      <p:pic>
        <p:nvPicPr>
          <p:cNvPr id="7" name="Picture 6"/>
          <p:cNvPicPr>
            <a:picLocks noChangeAspect="1"/>
          </p:cNvPicPr>
          <p:nvPr/>
        </p:nvPicPr>
        <p:blipFill>
          <a:blip r:embed="rId4"/>
          <a:stretch>
            <a:fillRect/>
          </a:stretch>
        </p:blipFill>
        <p:spPr>
          <a:xfrm>
            <a:off x="8170416" y="4231283"/>
            <a:ext cx="2840180" cy="1787552"/>
          </a:xfrm>
          <a:prstGeom prst="rect">
            <a:avLst/>
          </a:prstGeom>
        </p:spPr>
      </p:pic>
    </p:spTree>
    <p:extLst>
      <p:ext uri="{BB962C8B-B14F-4D97-AF65-F5344CB8AC3E}">
        <p14:creationId xmlns:p14="http://schemas.microsoft.com/office/powerpoint/2010/main" val="5061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oMath>
                </a14:m>
                <a:r>
                  <a:rPr lang="en-US" dirty="0" smtClean="0"/>
                  <a:t> a branch rooted at a node </a:t>
                </a:r>
                <a14:m>
                  <m:oMath xmlns:m="http://schemas.openxmlformats.org/officeDocument/2006/math">
                    <m:r>
                      <a:rPr lang="en-US" b="0" i="1" smtClean="0">
                        <a:latin typeface="Cambria Math" panose="02040503050406030204" pitchFamily="18" charset="0"/>
                      </a:rPr>
                      <m:t>𝑡</m:t>
                    </m:r>
                  </m:oMath>
                </a14:m>
                <a:r>
                  <a:rPr lang="en-US" dirty="0" smtClean="0"/>
                  <a:t>, and </a:t>
                </a:r>
                <a:r>
                  <a:rPr lang="en-US" dirty="0"/>
                  <a:t>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𝑡</m:t>
                        </m:r>
                      </m:sub>
                    </m:sSub>
                  </m:oMath>
                </a14:m>
                <a:r>
                  <a:rPr lang="en-US" dirty="0"/>
                  <a:t> is its set of terminal nodes.</a:t>
                </a:r>
              </a:p>
              <a:p>
                <a:r>
                  <a:rPr lang="en-US" dirty="0" smtClean="0"/>
                  <a:t>Let </a:t>
                </a:r>
                <a14:m>
                  <m:oMath xmlns:m="http://schemas.openxmlformats.org/officeDocument/2006/math">
                    <m:r>
                      <m:rPr>
                        <m:sty m:val="p"/>
                      </m:rPr>
                      <a:rPr lang="el-GR" i="1" smtClean="0">
                        <a:latin typeface="Cambria Math" panose="02040503050406030204" pitchFamily="18" charset="0"/>
                      </a:rPr>
                      <m:t>α</m:t>
                    </m:r>
                  </m:oMath>
                </a14:m>
                <a:r>
                  <a:rPr lang="en-US" dirty="0" smtClean="0"/>
                  <a:t> be a regularization parameter.</a:t>
                </a:r>
              </a:p>
              <a:p>
                <a:pPr marL="342900" lvl="1" indent="0">
                  <a:buNone/>
                </a:pPr>
                <a:endParaRPr lang="en-US" i="1" dirty="0" smtClean="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m:rPr>
                              <m:sty m:val="p"/>
                            </m:rPr>
                            <a:rPr lang="el-GR" i="1">
                              <a:latin typeface="Cambria Math" panose="02040503050406030204" pitchFamily="18" charset="0"/>
                            </a:rPr>
                            <m:t>α</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m:rPr>
                          <m:sty m:val="p"/>
                        </m:rPr>
                        <a:rPr lang="el-GR" i="1">
                          <a:latin typeface="Cambria Math" panose="02040503050406030204" pitchFamily="18" charset="0"/>
                        </a:rPr>
                        <m:t>α</m:t>
                      </m:r>
                      <m:r>
                        <a:rPr lang="en-US" i="1">
                          <a:latin typeface="Cambria Math" panose="02040503050406030204" pitchFamily="18" charset="0"/>
                        </a:rPr>
                        <m:t>∗1</m:t>
                      </m:r>
                    </m:oMath>
                  </m:oMathPara>
                </a14:m>
                <a:endParaRPr lang="en-US" b="0" i="1" dirty="0" smtClean="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m:rPr>
                              <m:sty m:val="p"/>
                            </m:rPr>
                            <a:rPr lang="el-GR" i="1">
                              <a:latin typeface="Cambria Math" panose="02040503050406030204" pitchFamily="18" charset="0"/>
                            </a:rPr>
                            <m:t>α</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𝑡</m:t>
                              </m:r>
                            </m:e>
                            <m:sup>
                              <m:r>
                                <m:rPr>
                                  <m:brk m:alnAt="7"/>
                                </m:rPr>
                                <a:rPr lang="en-US" i="1">
                                  <a:latin typeface="Cambria Math" panose="02040503050406030204" pitchFamily="18" charset="0"/>
                                </a:rPr>
                                <m:t>′</m:t>
                              </m:r>
                            </m:sup>
                          </m:sSup>
                          <m:r>
                            <m:rPr>
                              <m:brk m:alnAt="7"/>
                            </m:rP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𝑡</m:t>
                              </m:r>
                            </m:sub>
                          </m:sSub>
                        </m:sub>
                        <m:sup/>
                        <m:e>
                          <m:r>
                            <a:rPr lang="en-US" i="1">
                              <a:latin typeface="Cambria Math" panose="02040503050406030204" pitchFamily="18" charset="0"/>
                            </a:rPr>
                            <m:t>𝑅</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m:t>
                              </m:r>
                            </m:sup>
                          </m:sSup>
                          <m:r>
                            <a:rPr lang="en-US" i="1">
                              <a:latin typeface="Cambria Math" panose="02040503050406030204" pitchFamily="18" charset="0"/>
                            </a:rPr>
                            <m:t>)</m:t>
                          </m:r>
                        </m:e>
                      </m:nary>
                      <m:r>
                        <a:rPr lang="en-US" b="0" i="1" smtClean="0">
                          <a:latin typeface="Cambria Math" panose="02040503050406030204" pitchFamily="18" charset="0"/>
                        </a:rPr>
                        <m:t>+</m:t>
                      </m:r>
                      <m:r>
                        <m:rPr>
                          <m:sty m:val="p"/>
                        </m:rPr>
                        <a:rPr lang="el-GR" i="1">
                          <a:latin typeface="Cambria Math" panose="02040503050406030204" pitchFamily="18" charset="0"/>
                        </a:rPr>
                        <m:t>α</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𝑡</m:t>
                              </m:r>
                            </m:sub>
                          </m:sSub>
                        </m:e>
                      </m:d>
                    </m:oMath>
                  </m:oMathPara>
                </a14:m>
                <a:endParaRPr lang="en-US" dirty="0" smtClean="0"/>
              </a:p>
              <a:p>
                <a:pPr marL="342900" lvl="1"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m:rPr>
                              <m:sty m:val="p"/>
                            </m:rPr>
                            <a:rPr lang="el-GR" i="1">
                              <a:latin typeface="Cambria Math" panose="02040503050406030204" pitchFamily="18" charset="0"/>
                            </a:rPr>
                            <m:t>α</m:t>
                          </m:r>
                        </m:e>
                        <m:sub>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𝑡</m:t>
                                  </m:r>
                                </m:sub>
                              </m:sSub>
                            </m:e>
                          </m:d>
                          <m:r>
                            <a:rPr lang="en-US" b="0" i="1" smtClean="0">
                              <a:latin typeface="Cambria Math" panose="02040503050406030204" pitchFamily="18" charset="0"/>
                            </a:rPr>
                            <m:t>−1</m:t>
                          </m:r>
                        </m:den>
                      </m:f>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45" t="-1934"/>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Cost complexity </a:t>
            </a:r>
            <a:r>
              <a:rPr lang="en-US" dirty="0" smtClean="0"/>
              <a:t>pruning (or Weakest </a:t>
            </a:r>
            <a:r>
              <a:rPr lang="en-US" dirty="0"/>
              <a:t>link </a:t>
            </a:r>
            <a:r>
              <a:rPr lang="en-US" dirty="0" smtClean="0"/>
              <a:t>pruning)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12,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20</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40" name="Group 39"/>
          <p:cNvGrpSpPr/>
          <p:nvPr/>
        </p:nvGrpSpPr>
        <p:grpSpPr>
          <a:xfrm>
            <a:off x="8148039" y="3545840"/>
            <a:ext cx="1585241" cy="1823720"/>
            <a:chOff x="6603719" y="3515360"/>
            <a:chExt cx="1585241" cy="1823720"/>
          </a:xfrm>
        </p:grpSpPr>
        <p:sp>
          <p:nvSpPr>
            <p:cNvPr id="36" name="Rectangle 35"/>
            <p:cNvSpPr/>
            <p:nvPr/>
          </p:nvSpPr>
          <p:spPr>
            <a:xfrm>
              <a:off x="6603719" y="4410935"/>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7" name="Rectangle 36"/>
            <p:cNvSpPr/>
            <p:nvPr/>
          </p:nvSpPr>
          <p:spPr>
            <a:xfrm>
              <a:off x="7711440" y="5044440"/>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8" name="Rectangle 37"/>
            <p:cNvSpPr/>
            <p:nvPr/>
          </p:nvSpPr>
          <p:spPr>
            <a:xfrm>
              <a:off x="7012587" y="5027672"/>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5" name="Rectangle 34"/>
            <p:cNvSpPr/>
            <p:nvPr/>
          </p:nvSpPr>
          <p:spPr>
            <a:xfrm>
              <a:off x="6990080" y="3870960"/>
              <a:ext cx="477520" cy="294640"/>
            </a:xfrm>
            <a:prstGeom prst="rect">
              <a:avLst/>
            </a:prstGeom>
            <a:solidFill>
              <a:srgbClr val="FF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9" name="Oval 8"/>
            <p:cNvSpPr/>
            <p:nvPr/>
          </p:nvSpPr>
          <p:spPr>
            <a:xfrm>
              <a:off x="7467600" y="351536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0" name="Oval 9"/>
            <p:cNvSpPr/>
            <p:nvPr/>
          </p:nvSpPr>
          <p:spPr>
            <a:xfrm>
              <a:off x="7155839"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Oval 10"/>
            <p:cNvSpPr/>
            <p:nvPr/>
          </p:nvSpPr>
          <p:spPr>
            <a:xfrm>
              <a:off x="7833360"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2" name="Oval 11"/>
            <p:cNvSpPr/>
            <p:nvPr/>
          </p:nvSpPr>
          <p:spPr>
            <a:xfrm>
              <a:off x="6790079"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Oval 12"/>
            <p:cNvSpPr/>
            <p:nvPr/>
          </p:nvSpPr>
          <p:spPr>
            <a:xfrm>
              <a:off x="7467600"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Oval 13"/>
            <p:cNvSpPr/>
            <p:nvPr/>
          </p:nvSpPr>
          <p:spPr>
            <a:xfrm>
              <a:off x="7196479" y="511048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5" name="Oval 14"/>
            <p:cNvSpPr/>
            <p:nvPr/>
          </p:nvSpPr>
          <p:spPr>
            <a:xfrm>
              <a:off x="7874000" y="511048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17" name="Straight Connector 16"/>
            <p:cNvCxnSpPr>
              <a:stCxn id="9" idx="3"/>
              <a:endCxn id="10" idx="7"/>
            </p:cNvCxnSpPr>
            <p:nvPr/>
          </p:nvCxnSpPr>
          <p:spPr>
            <a:xfrm flipH="1">
              <a:off x="7225216" y="3584737"/>
              <a:ext cx="254287"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5"/>
              <a:endCxn id="11" idx="1"/>
            </p:cNvCxnSpPr>
            <p:nvPr/>
          </p:nvCxnSpPr>
          <p:spPr>
            <a:xfrm>
              <a:off x="7536977" y="3584737"/>
              <a:ext cx="308286"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4"/>
              <a:endCxn id="12" idx="0"/>
            </p:cNvCxnSpPr>
            <p:nvPr/>
          </p:nvCxnSpPr>
          <p:spPr>
            <a:xfrm flipH="1">
              <a:off x="6830719" y="4064000"/>
              <a:ext cx="365760" cy="469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4"/>
              <a:endCxn id="13" idx="1"/>
            </p:cNvCxnSpPr>
            <p:nvPr/>
          </p:nvCxnSpPr>
          <p:spPr>
            <a:xfrm>
              <a:off x="7196479" y="4064000"/>
              <a:ext cx="283024" cy="48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5"/>
              <a:endCxn id="14" idx="0"/>
            </p:cNvCxnSpPr>
            <p:nvPr/>
          </p:nvCxnSpPr>
          <p:spPr>
            <a:xfrm flipH="1">
              <a:off x="7237119" y="4602794"/>
              <a:ext cx="299858" cy="50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5"/>
              <a:endCxn id="15" idx="1"/>
            </p:cNvCxnSpPr>
            <p:nvPr/>
          </p:nvCxnSpPr>
          <p:spPr>
            <a:xfrm>
              <a:off x="7536977" y="4602794"/>
              <a:ext cx="348926" cy="51958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9" name="Picture 38"/>
          <p:cNvPicPr>
            <a:picLocks noChangeAspect="1"/>
          </p:cNvPicPr>
          <p:nvPr/>
        </p:nvPicPr>
        <p:blipFill>
          <a:blip r:embed="rId3"/>
          <a:stretch>
            <a:fillRect/>
          </a:stretch>
        </p:blipFill>
        <p:spPr>
          <a:xfrm>
            <a:off x="4864093" y="3014497"/>
            <a:ext cx="2171873" cy="1773886"/>
          </a:xfrm>
          <a:prstGeom prst="rect">
            <a:avLst/>
          </a:prstGeom>
        </p:spPr>
      </p:pic>
      <p:sp>
        <p:nvSpPr>
          <p:cNvPr id="41" name="TextBox 40"/>
          <p:cNvSpPr txBox="1"/>
          <p:nvPr/>
        </p:nvSpPr>
        <p:spPr>
          <a:xfrm>
            <a:off x="5910659" y="4665249"/>
            <a:ext cx="78740" cy="276999"/>
          </a:xfrm>
          <a:prstGeom prst="rect">
            <a:avLst/>
          </a:prstGeom>
          <a:solidFill>
            <a:schemeClr val="bg1"/>
          </a:solidFill>
          <a:ln>
            <a:noFill/>
          </a:ln>
        </p:spPr>
        <p:txBody>
          <a:bodyPr wrap="square" rtlCol="0">
            <a:spAutoFit/>
          </a:bodyPr>
          <a:lstStyle/>
          <a:p>
            <a:r>
              <a:rPr lang="en-US" sz="1200" dirty="0" smtClean="0">
                <a:latin typeface="Segoe UI" panose="020B0502040204020203" pitchFamily="34" charset="0"/>
                <a:cs typeface="Segoe UI" panose="020B0502040204020203" pitchFamily="34" charset="0"/>
              </a:rPr>
              <a:t>*</a:t>
            </a:r>
            <a:endParaRPr lang="en-US" sz="12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6257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complexity </a:t>
            </a:r>
            <a:r>
              <a:rPr lang="en-US" dirty="0" smtClean="0"/>
              <a:t>pruning (or Weakest </a:t>
            </a:r>
            <a:r>
              <a:rPr lang="en-US" dirty="0"/>
              <a:t>link </a:t>
            </a:r>
            <a:r>
              <a:rPr lang="en-US" dirty="0" smtClean="0"/>
              <a:t>pruning)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12,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21</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mc:AlternateContent xmlns:mc="http://schemas.openxmlformats.org/markup-compatibility/2006">
        <mc:Choice xmlns:a14="http://schemas.microsoft.com/office/drawing/2010/main" Requires="a14">
          <p:sp>
            <p:nvSpPr>
              <p:cNvPr id="30" name="Content Placeholder 2"/>
              <p:cNvSpPr>
                <a:spLocks noGrp="1"/>
              </p:cNvSpPr>
              <p:nvPr>
                <p:ph idx="1"/>
              </p:nvPr>
            </p:nvSpPr>
            <p:spPr>
              <a:xfrm>
                <a:off x="915304" y="1600200"/>
                <a:ext cx="10697575" cy="4418635"/>
              </a:xfrm>
            </p:spPr>
            <p:txBody>
              <a:bodyPr/>
              <a:lstStyle/>
              <a:p>
                <a:pPr marL="457200" indent="-457200">
                  <a:buAutoNum type="arabicPeriod"/>
                </a:pPr>
                <a:r>
                  <a:rPr lang="en-US" dirty="0" smtClean="0"/>
                  <a:t>Construct a large tree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smtClean="0"/>
                  <a:t>.</a:t>
                </a:r>
              </a:p>
              <a:p>
                <a:pPr marL="457200" indent="-457200">
                  <a:buAutoNum type="arabicPeriod"/>
                </a:pPr>
                <a:r>
                  <a:rPr lang="en-US" dirty="0" smtClean="0"/>
                  <a:t>Find a node </a:t>
                </a:r>
                <a14:m>
                  <m:oMath xmlns:m="http://schemas.openxmlformats.org/officeDocument/2006/math">
                    <m:r>
                      <a:rPr lang="en-US" b="0" i="1" smtClean="0">
                        <a:latin typeface="Cambria Math" panose="02040503050406030204" pitchFamily="18" charset="0"/>
                      </a:rPr>
                      <m:t>𝑡</m:t>
                    </m:r>
                  </m:oMath>
                </a14:m>
                <a:r>
                  <a:rPr lang="en-US" dirty="0" smtClean="0"/>
                  <a:t> that minimizes the function </a:t>
                </a:r>
                <a14:m>
                  <m:oMath xmlns:m="http://schemas.openxmlformats.org/officeDocument/2006/math">
                    <m:r>
                      <a:rPr lang="en-US" i="1">
                        <a:latin typeface="Cambria Math" panose="02040503050406030204" pitchFamily="18" charset="0"/>
                      </a:rPr>
                      <m:t>𝑔</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r>
                          <a:rPr lang="en-US" i="1">
                            <a:latin typeface="Cambria Math" panose="02040503050406030204" pitchFamily="18" charset="0"/>
                          </a:rPr>
                          <m:t>)</m:t>
                        </m:r>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𝑇</m:t>
                                    </m:r>
                                  </m:e>
                                </m:acc>
                              </m:e>
                              <m:sub>
                                <m:r>
                                  <a:rPr lang="en-US" i="1">
                                    <a:latin typeface="Cambria Math" panose="02040503050406030204" pitchFamily="18" charset="0"/>
                                  </a:rPr>
                                  <m:t>𝑡</m:t>
                                </m:r>
                              </m:sub>
                            </m:sSub>
                          </m:e>
                        </m:d>
                        <m:r>
                          <a:rPr lang="en-US" i="1">
                            <a:latin typeface="Cambria Math" panose="02040503050406030204" pitchFamily="18" charset="0"/>
                          </a:rPr>
                          <m:t>−1</m:t>
                        </m:r>
                      </m:den>
                    </m:f>
                  </m:oMath>
                </a14:m>
                <a:r>
                  <a:rPr lang="en-US" dirty="0" smtClean="0"/>
                  <a:t>. </a:t>
                </a:r>
                <a:r>
                  <a:rPr lang="en-US" dirty="0"/>
                  <a:t>Let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α</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g</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smtClean="0"/>
                  <a:t> and remove all sub-nodes under </a:t>
                </a:r>
                <a14:m>
                  <m:oMath xmlns:m="http://schemas.openxmlformats.org/officeDocument/2006/math">
                    <m:r>
                      <a:rPr lang="en-US" b="0" i="1" smtClean="0">
                        <a:latin typeface="Cambria Math" panose="02040503050406030204" pitchFamily="18" charset="0"/>
                      </a:rPr>
                      <m:t>𝑡</m:t>
                    </m:r>
                  </m:oMath>
                </a14:m>
                <a:r>
                  <a:rPr lang="en-US" dirty="0" smtClean="0"/>
                  <a:t> to produce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a14:m>
                <a:r>
                  <a:rPr lang="en-US" dirty="0" smtClean="0"/>
                  <a:t>.</a:t>
                </a:r>
              </a:p>
              <a:p>
                <a:pPr marL="457200" indent="-457200">
                  <a:buAutoNum type="arabicPeriod"/>
                </a:pPr>
                <a:r>
                  <a:rPr lang="en-US" dirty="0" smtClean="0"/>
                  <a:t>Repeat step 2 to find two sequences</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α</m:t>
                          </m:r>
                        </m:e>
                        <m:sub>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m:rPr>
                              <m:sty m:val="p"/>
                            </m:rPr>
                            <a:rPr lang="el-GR" i="1">
                              <a:latin typeface="Cambria Math" panose="02040503050406030204" pitchFamily="18" charset="0"/>
                            </a:rPr>
                            <m:t>α</m:t>
                          </m:r>
                        </m:e>
                        <m:sub>
                          <m:r>
                            <a:rPr lang="en-US" b="0" i="1" smtClean="0">
                              <a:latin typeface="Cambria Math" panose="02040503050406030204" pitchFamily="18" charset="0"/>
                            </a:rPr>
                            <m:t>2</m:t>
                          </m:r>
                        </m:sub>
                      </m:sSub>
                      <m:r>
                        <a:rPr lang="en-US" i="1">
                          <a:latin typeface="Cambria Math" panose="02040503050406030204" pitchFamily="18" charset="0"/>
                        </a:rPr>
                        <m:t>&lt;</m:t>
                      </m:r>
                      <m:sSub>
                        <m:sSubPr>
                          <m:ctrlPr>
                            <a:rPr lang="en-US" i="1">
                              <a:latin typeface="Cambria Math" panose="02040503050406030204" pitchFamily="18" charset="0"/>
                            </a:rPr>
                          </m:ctrlPr>
                        </m:sSubPr>
                        <m:e>
                          <m:r>
                            <m:rPr>
                              <m:sty m:val="p"/>
                            </m:rPr>
                            <a:rPr lang="el-GR" i="1">
                              <a:latin typeface="Cambria Math" panose="02040503050406030204" pitchFamily="18" charset="0"/>
                            </a:rPr>
                            <m:t>α</m:t>
                          </m:r>
                        </m:e>
                        <m:sub>
                          <m:r>
                            <a:rPr lang="en-US" b="0" i="1" smtClean="0">
                              <a:latin typeface="Cambria Math" panose="02040503050406030204" pitchFamily="18" charset="0"/>
                            </a:rPr>
                            <m:t>3</m:t>
                          </m:r>
                        </m:sub>
                      </m:sSub>
                      <m:r>
                        <a:rPr lang="en-US" i="1">
                          <a:latin typeface="Cambria Math" panose="02040503050406030204" pitchFamily="18" charset="0"/>
                        </a:rPr>
                        <m:t>&lt;</m:t>
                      </m:r>
                      <m:r>
                        <a:rPr lang="en-US" b="0" i="1" smtClean="0">
                          <a:latin typeface="Cambria Math" panose="02040503050406030204" pitchFamily="18" charset="0"/>
                        </a:rPr>
                        <m:t>…&lt;</m:t>
                      </m:r>
                      <m:sSub>
                        <m:sSubPr>
                          <m:ctrlPr>
                            <a:rPr lang="en-US" i="1">
                              <a:latin typeface="Cambria Math" panose="02040503050406030204" pitchFamily="18" charset="0"/>
                            </a:rPr>
                          </m:ctrlPr>
                        </m:sSubPr>
                        <m:e>
                          <m:r>
                            <m:rPr>
                              <m:sty m:val="p"/>
                            </m:rPr>
                            <a:rPr lang="el-GR" i="1">
                              <a:latin typeface="Cambria Math" panose="02040503050406030204" pitchFamily="18" charset="0"/>
                            </a:rPr>
                            <m:t>α</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sub>
                      </m:sSub>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1</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2</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3</m:t>
                          </m:r>
                        </m:sub>
                      </m:sSub>
                      <m:r>
                        <a:rPr lang="en-US" b="0" i="1" smtClean="0">
                          <a:latin typeface="Cambria Math" panose="02040503050406030204" pitchFamily="18" charset="0"/>
                        </a:rPr>
                        <m:t>&gt;</m:t>
                      </m:r>
                      <m:r>
                        <a:rPr lang="en-US" i="1">
                          <a:latin typeface="Cambria Math" panose="02040503050406030204" pitchFamily="18" charset="0"/>
                        </a:rPr>
                        <m:t>…</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smtClean="0"/>
              </a:p>
              <a:p>
                <a:pPr marL="0" indent="0">
                  <a:buNone/>
                </a:pPr>
                <a:r>
                  <a:rPr lang="en-US" dirty="0" smtClean="0"/>
                  <a:t>Note: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smtClean="0"/>
                  <a:t> can be stored.</a:t>
                </a:r>
                <a:endParaRPr lang="en-US" dirty="0"/>
              </a:p>
              <a:p>
                <a:pPr marL="0" indent="0">
                  <a:buNone/>
                </a:pPr>
                <a:endParaRPr lang="en-US" dirty="0"/>
              </a:p>
            </p:txBody>
          </p:sp>
        </mc:Choice>
        <mc:Fallback>
          <p:sp>
            <p:nvSpPr>
              <p:cNvPr id="30" name="Content Placeholder 2"/>
              <p:cNvSpPr>
                <a:spLocks noGrp="1" noRot="1" noChangeAspect="1" noMove="1" noResize="1" noEditPoints="1" noAdjustHandles="1" noChangeArrowheads="1" noChangeShapeType="1" noTextEdit="1"/>
              </p:cNvSpPr>
              <p:nvPr>
                <p:ph idx="1"/>
              </p:nvPr>
            </p:nvSpPr>
            <p:spPr>
              <a:xfrm>
                <a:off x="915304" y="1600200"/>
                <a:ext cx="10697575" cy="4418635"/>
              </a:xfrm>
              <a:blipFill rotWithShape="0">
                <a:blip r:embed="rId2"/>
                <a:stretch>
                  <a:fillRect l="-1937" t="-3177" r="-2222"/>
                </a:stretch>
              </a:blipFill>
            </p:spPr>
            <p:txBody>
              <a:bodyPr/>
              <a:lstStyle/>
              <a:p>
                <a:r>
                  <a:rPr lang="en-US">
                    <a:noFill/>
                  </a:rPr>
                  <a:t> </a:t>
                </a:r>
              </a:p>
            </p:txBody>
          </p:sp>
        </mc:Fallback>
      </mc:AlternateContent>
      <p:grpSp>
        <p:nvGrpSpPr>
          <p:cNvPr id="31" name="Group 30"/>
          <p:cNvGrpSpPr/>
          <p:nvPr/>
        </p:nvGrpSpPr>
        <p:grpSpPr>
          <a:xfrm>
            <a:off x="8198839" y="4368992"/>
            <a:ext cx="1585241" cy="1823720"/>
            <a:chOff x="6603719" y="3515360"/>
            <a:chExt cx="1585241" cy="1823720"/>
          </a:xfrm>
        </p:grpSpPr>
        <p:sp>
          <p:nvSpPr>
            <p:cNvPr id="33" name="Rectangle 32"/>
            <p:cNvSpPr/>
            <p:nvPr/>
          </p:nvSpPr>
          <p:spPr>
            <a:xfrm>
              <a:off x="6603719" y="4410935"/>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4" name="Rectangle 33"/>
            <p:cNvSpPr/>
            <p:nvPr/>
          </p:nvSpPr>
          <p:spPr>
            <a:xfrm>
              <a:off x="7711440" y="5044440"/>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2" name="Rectangle 41"/>
            <p:cNvSpPr/>
            <p:nvPr/>
          </p:nvSpPr>
          <p:spPr>
            <a:xfrm>
              <a:off x="7012587" y="5027672"/>
              <a:ext cx="477520" cy="294640"/>
            </a:xfrm>
            <a:prstGeom prst="rect">
              <a:avLst/>
            </a:prstGeom>
            <a:solidFill>
              <a:schemeClr val="accent4">
                <a:lumMod val="60000"/>
                <a:lumOff val="4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3" name="Rectangle 42"/>
            <p:cNvSpPr/>
            <p:nvPr/>
          </p:nvSpPr>
          <p:spPr>
            <a:xfrm>
              <a:off x="6990080" y="3870960"/>
              <a:ext cx="477520" cy="294640"/>
            </a:xfrm>
            <a:prstGeom prst="rect">
              <a:avLst/>
            </a:prstGeom>
            <a:solidFill>
              <a:srgbClr val="FF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4" name="Oval 43"/>
            <p:cNvSpPr/>
            <p:nvPr/>
          </p:nvSpPr>
          <p:spPr>
            <a:xfrm>
              <a:off x="7467600" y="351536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5" name="Oval 44"/>
            <p:cNvSpPr/>
            <p:nvPr/>
          </p:nvSpPr>
          <p:spPr>
            <a:xfrm>
              <a:off x="7155839"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6" name="Oval 45"/>
            <p:cNvSpPr/>
            <p:nvPr/>
          </p:nvSpPr>
          <p:spPr>
            <a:xfrm>
              <a:off x="7833360"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7" name="Oval 46"/>
            <p:cNvSpPr/>
            <p:nvPr/>
          </p:nvSpPr>
          <p:spPr>
            <a:xfrm>
              <a:off x="6790079"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8" name="Oval 47"/>
            <p:cNvSpPr/>
            <p:nvPr/>
          </p:nvSpPr>
          <p:spPr>
            <a:xfrm>
              <a:off x="7467600"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49" name="Oval 48"/>
            <p:cNvSpPr/>
            <p:nvPr/>
          </p:nvSpPr>
          <p:spPr>
            <a:xfrm>
              <a:off x="7196479" y="511048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50" name="Oval 49"/>
            <p:cNvSpPr/>
            <p:nvPr/>
          </p:nvSpPr>
          <p:spPr>
            <a:xfrm>
              <a:off x="7874000" y="511048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51" name="Straight Connector 50"/>
            <p:cNvCxnSpPr>
              <a:stCxn id="44" idx="3"/>
              <a:endCxn id="45" idx="7"/>
            </p:cNvCxnSpPr>
            <p:nvPr/>
          </p:nvCxnSpPr>
          <p:spPr>
            <a:xfrm flipH="1">
              <a:off x="7225216" y="3584737"/>
              <a:ext cx="254287"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5"/>
              <a:endCxn id="46" idx="1"/>
            </p:cNvCxnSpPr>
            <p:nvPr/>
          </p:nvCxnSpPr>
          <p:spPr>
            <a:xfrm>
              <a:off x="7536977" y="3584737"/>
              <a:ext cx="308286"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4"/>
              <a:endCxn id="47" idx="0"/>
            </p:cNvCxnSpPr>
            <p:nvPr/>
          </p:nvCxnSpPr>
          <p:spPr>
            <a:xfrm flipH="1">
              <a:off x="6830719" y="4064000"/>
              <a:ext cx="365760" cy="469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5" idx="4"/>
              <a:endCxn id="48" idx="1"/>
            </p:cNvCxnSpPr>
            <p:nvPr/>
          </p:nvCxnSpPr>
          <p:spPr>
            <a:xfrm>
              <a:off x="7196479" y="4064000"/>
              <a:ext cx="283024" cy="48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5"/>
              <a:endCxn id="49" idx="0"/>
            </p:cNvCxnSpPr>
            <p:nvPr/>
          </p:nvCxnSpPr>
          <p:spPr>
            <a:xfrm flipH="1">
              <a:off x="7237119" y="4602794"/>
              <a:ext cx="299858" cy="507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8" idx="5"/>
              <a:endCxn id="50" idx="1"/>
            </p:cNvCxnSpPr>
            <p:nvPr/>
          </p:nvCxnSpPr>
          <p:spPr>
            <a:xfrm>
              <a:off x="7536977" y="4602794"/>
              <a:ext cx="348926" cy="5195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85199" y="3349006"/>
            <a:ext cx="1124561" cy="1099337"/>
            <a:chOff x="6790079" y="3515360"/>
            <a:chExt cx="1124561" cy="1099337"/>
          </a:xfrm>
        </p:grpSpPr>
        <p:sp>
          <p:nvSpPr>
            <p:cNvPr id="61" name="Rectangle 60"/>
            <p:cNvSpPr/>
            <p:nvPr/>
          </p:nvSpPr>
          <p:spPr>
            <a:xfrm>
              <a:off x="6990080" y="3870960"/>
              <a:ext cx="477520" cy="294640"/>
            </a:xfrm>
            <a:prstGeom prst="rect">
              <a:avLst/>
            </a:prstGeom>
            <a:solidFill>
              <a:srgbClr val="FF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62" name="Oval 61"/>
            <p:cNvSpPr/>
            <p:nvPr/>
          </p:nvSpPr>
          <p:spPr>
            <a:xfrm>
              <a:off x="7467600" y="351536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63" name="Oval 62"/>
            <p:cNvSpPr/>
            <p:nvPr/>
          </p:nvSpPr>
          <p:spPr>
            <a:xfrm>
              <a:off x="7155839"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64" name="Oval 63"/>
            <p:cNvSpPr/>
            <p:nvPr/>
          </p:nvSpPr>
          <p:spPr>
            <a:xfrm>
              <a:off x="7833360" y="3982720"/>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65" name="Oval 64"/>
            <p:cNvSpPr/>
            <p:nvPr/>
          </p:nvSpPr>
          <p:spPr>
            <a:xfrm>
              <a:off x="6790079"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66" name="Oval 65"/>
            <p:cNvSpPr/>
            <p:nvPr/>
          </p:nvSpPr>
          <p:spPr>
            <a:xfrm>
              <a:off x="7467600" y="4533417"/>
              <a:ext cx="81280" cy="81280"/>
            </a:xfrm>
            <a:prstGeom prst="ellipse">
              <a:avLst/>
            </a:prstGeom>
            <a:solidFill>
              <a:srgbClr val="C0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69" name="Straight Connector 68"/>
            <p:cNvCxnSpPr>
              <a:stCxn id="62" idx="3"/>
              <a:endCxn id="63" idx="7"/>
            </p:cNvCxnSpPr>
            <p:nvPr/>
          </p:nvCxnSpPr>
          <p:spPr>
            <a:xfrm flipH="1">
              <a:off x="7225216" y="3584737"/>
              <a:ext cx="254287"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2" idx="5"/>
              <a:endCxn id="64" idx="1"/>
            </p:cNvCxnSpPr>
            <p:nvPr/>
          </p:nvCxnSpPr>
          <p:spPr>
            <a:xfrm>
              <a:off x="7536977" y="3584737"/>
              <a:ext cx="308286" cy="40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4"/>
              <a:endCxn id="65" idx="0"/>
            </p:cNvCxnSpPr>
            <p:nvPr/>
          </p:nvCxnSpPr>
          <p:spPr>
            <a:xfrm flipH="1">
              <a:off x="6830719" y="4064000"/>
              <a:ext cx="365760" cy="469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3" idx="4"/>
              <a:endCxn id="66" idx="1"/>
            </p:cNvCxnSpPr>
            <p:nvPr/>
          </p:nvCxnSpPr>
          <p:spPr>
            <a:xfrm>
              <a:off x="7196479" y="4064000"/>
              <a:ext cx="283024" cy="48132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Rectangle 15"/>
              <p:cNvSpPr/>
              <p:nvPr/>
            </p:nvSpPr>
            <p:spPr>
              <a:xfrm>
                <a:off x="8760922" y="3030224"/>
                <a:ext cx="442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8760922" y="3030224"/>
                <a:ext cx="442492" cy="369332"/>
              </a:xfrm>
              <a:prstGeom prst="rect">
                <a:avLst/>
              </a:prstGeom>
              <a:blipFill rotWithShape="0">
                <a:blip r:embed="rId3"/>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2716547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Decision Tree</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22</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1185304" y="1442694"/>
            <a:ext cx="6343650" cy="4410075"/>
          </a:xfrm>
          <a:prstGeom prst="rect">
            <a:avLst/>
          </a:prstGeom>
        </p:spPr>
      </p:pic>
      <p:pic>
        <p:nvPicPr>
          <p:cNvPr id="9" name="Picture 8"/>
          <p:cNvPicPr>
            <a:picLocks noChangeAspect="1"/>
          </p:cNvPicPr>
          <p:nvPr/>
        </p:nvPicPr>
        <p:blipFill>
          <a:blip r:embed="rId3"/>
          <a:stretch>
            <a:fillRect/>
          </a:stretch>
        </p:blipFill>
        <p:spPr>
          <a:xfrm>
            <a:off x="7508645" y="3220720"/>
            <a:ext cx="4087089" cy="2231998"/>
          </a:xfrm>
          <a:prstGeom prst="rect">
            <a:avLst/>
          </a:prstGeom>
        </p:spPr>
      </p:pic>
    </p:spTree>
    <p:extLst>
      <p:ext uri="{BB962C8B-B14F-4D97-AF65-F5344CB8AC3E}">
        <p14:creationId xmlns:p14="http://schemas.microsoft.com/office/powerpoint/2010/main" val="2829869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23</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11" name="Picture 2" descr="http://images.clipartpanda.com/elephant-clipart-Top-elephant-clip-art-images-and-pictures-download-free-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467" y="2723058"/>
            <a:ext cx="3113833" cy="1940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s.clipartpanda.com/elephant-clipart-black-and-white-M9cprAg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794" y="3775052"/>
            <a:ext cx="2447601" cy="17772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1.gstatic.com/images?q=tbn:ANd9GcQ44J-xkwkrfF_wdSpWgn_aJdu0l3q_Zk8ceH1blokworcMr04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984" y="1595623"/>
            <a:ext cx="27051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bagg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323" y="1595623"/>
            <a:ext cx="458152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705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Prediction </a:t>
            </a:r>
            <a:endParaRPr lang="en-US" dirty="0"/>
          </a:p>
        </p:txBody>
      </p:sp>
      <p:sp>
        <p:nvSpPr>
          <p:cNvPr id="3" name="Content Placeholder 2"/>
          <p:cNvSpPr>
            <a:spLocks noGrp="1"/>
          </p:cNvSpPr>
          <p:nvPr>
            <p:ph idx="1"/>
          </p:nvPr>
        </p:nvSpPr>
        <p:spPr/>
        <p:txBody>
          <a:bodyPr/>
          <a:lstStyle/>
          <a:p>
            <a:r>
              <a:rPr lang="en-US" dirty="0" smtClean="0"/>
              <a:t>Averaging predictions from multiple trees, each is constructed on one part of a training data set. Famous method: Bootstrap (sampling with replacement).</a:t>
            </a:r>
          </a:p>
          <a:p>
            <a:pPr marL="0" indent="0">
              <a:buNone/>
            </a:pP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12,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24</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4793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 Variable Importance</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12,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25</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9" name="Picture 8"/>
          <p:cNvPicPr>
            <a:picLocks noChangeAspect="1"/>
          </p:cNvPicPr>
          <p:nvPr/>
        </p:nvPicPr>
        <p:blipFill>
          <a:blip r:embed="rId2"/>
          <a:stretch>
            <a:fillRect/>
          </a:stretch>
        </p:blipFill>
        <p:spPr>
          <a:xfrm>
            <a:off x="1850086" y="2848269"/>
            <a:ext cx="1914190" cy="1932191"/>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3681759" y="3891045"/>
                <a:ext cx="1941109" cy="646331"/>
              </a:xfrm>
              <a:prstGeom prst="rect">
                <a:avLst/>
              </a:prstGeom>
              <a:noFill/>
            </p:spPr>
            <p:txBody>
              <a:bodyPr wrap="none" rtlCol="0">
                <a:spAutoFit/>
              </a:bodyPr>
              <a:lstStyle/>
              <a:p>
                <a:r>
                  <a:rPr lang="en-US" dirty="0" smtClean="0">
                    <a:cs typeface="Segoe UI" panose="020B0502040204020203" pitchFamily="34" charset="0"/>
                  </a:rPr>
                  <a:t>Importance of </a:t>
                </a:r>
                <a14:m>
                  <m:oMath xmlns:m="http://schemas.openxmlformats.org/officeDocument/2006/math">
                    <m:sSub>
                      <m:sSubPr>
                        <m:ctrlPr>
                          <a:rPr lang="en-US" i="1" dirty="0" smtClean="0">
                            <a:latin typeface="Cambria Math" panose="02040503050406030204" pitchFamily="18" charset="0"/>
                            <a:cs typeface="Segoe UI" panose="020B0502040204020203" pitchFamily="34" charset="0"/>
                          </a:rPr>
                        </m:ctrlPr>
                      </m:sSubPr>
                      <m:e>
                        <m:r>
                          <a:rPr lang="en-US" i="1" dirty="0" smtClean="0">
                            <a:latin typeface="Cambria Math" panose="02040503050406030204" pitchFamily="18" charset="0"/>
                            <a:cs typeface="Segoe UI" panose="020B0502040204020203" pitchFamily="34" charset="0"/>
                          </a:rPr>
                          <m:t>𝑥</m:t>
                        </m:r>
                      </m:e>
                      <m:sub>
                        <m:r>
                          <a:rPr lang="en-US" i="1" dirty="0" smtClean="0">
                            <a:latin typeface="Cambria Math" panose="02040503050406030204" pitchFamily="18" charset="0"/>
                            <a:cs typeface="Segoe UI" panose="020B0502040204020203" pitchFamily="34" charset="0"/>
                          </a:rPr>
                          <m:t>𝑖</m:t>
                        </m:r>
                      </m:sub>
                    </m:sSub>
                  </m:oMath>
                </a14:m>
                <a:r>
                  <a:rPr lang="en-US" dirty="0" smtClean="0">
                    <a:cs typeface="Segoe UI" panose="020B0502040204020203" pitchFamily="34" charset="0"/>
                  </a:rPr>
                  <a:t> </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Segoe UI" panose="020B0502040204020203" pitchFamily="34" charset="0"/>
                        </a:rPr>
                        <m:t>=</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𝑒</m:t>
                          </m:r>
                        </m:e>
                        <m:sub>
                          <m:r>
                            <a:rPr lang="en-US" b="0" i="1" smtClean="0">
                              <a:latin typeface="Cambria Math" panose="02040503050406030204" pitchFamily="18" charset="0"/>
                              <a:cs typeface="Segoe UI" panose="020B0502040204020203" pitchFamily="34" charset="0"/>
                            </a:rPr>
                            <m:t>1</m:t>
                          </m:r>
                        </m:sub>
                      </m:sSub>
                      <m:r>
                        <a:rPr lang="en-US" b="0" i="1" smtClean="0">
                          <a:latin typeface="Cambria Math" panose="02040503050406030204" pitchFamily="18" charset="0"/>
                          <a:cs typeface="Segoe UI" panose="020B0502040204020203" pitchFamily="34" charset="0"/>
                        </a:rPr>
                        <m:t>−</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𝑒</m:t>
                          </m:r>
                        </m:e>
                        <m:sub>
                          <m:r>
                            <a:rPr lang="en-US" b="0" i="1" smtClean="0">
                              <a:latin typeface="Cambria Math" panose="02040503050406030204" pitchFamily="18" charset="0"/>
                              <a:cs typeface="Segoe UI" panose="020B0502040204020203" pitchFamily="34" charset="0"/>
                            </a:rPr>
                            <m:t>2</m:t>
                          </m:r>
                        </m:sub>
                      </m:sSub>
                    </m:oMath>
                  </m:oMathPara>
                </a14:m>
                <a:endParaRPr lang="en-US" dirty="0" err="1" smtClean="0">
                  <a:latin typeface="Segoe UI" panose="020B0502040204020203" pitchFamily="34" charset="0"/>
                  <a:cs typeface="Segoe UI" panose="020B0502040204020203"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681759" y="3891045"/>
                <a:ext cx="1941109" cy="646331"/>
              </a:xfrm>
              <a:prstGeom prst="rect">
                <a:avLst/>
              </a:prstGeom>
              <a:blipFill rotWithShape="0">
                <a:blip r:embed="rId3"/>
                <a:stretch>
                  <a:fillRect l="-2830" t="-3774" b="-9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1185304" y="4158689"/>
                <a:ext cx="4616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𝑒</m:t>
                          </m:r>
                        </m:e>
                        <m:sub>
                          <m:r>
                            <a:rPr lang="en-US" b="0" i="1" smtClean="0">
                              <a:latin typeface="Cambria Math" panose="02040503050406030204" pitchFamily="18" charset="0"/>
                              <a:cs typeface="Segoe UI" panose="020B0502040204020203" pitchFamily="34" charset="0"/>
                            </a:rPr>
                            <m:t>2</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1185304" y="4158689"/>
                <a:ext cx="461601" cy="369332"/>
              </a:xfrm>
              <a:prstGeom prst="rect">
                <a:avLst/>
              </a:prstGeom>
              <a:blipFill rotWithShape="0">
                <a:blip r:embed="rId4"/>
                <a:stretch>
                  <a:fillRect b="-1639"/>
                </a:stretch>
              </a:blipFill>
            </p:spPr>
            <p:txBody>
              <a:bodyPr/>
              <a:lstStyle/>
              <a:p>
                <a:r>
                  <a:rPr lang="en-US">
                    <a:noFill/>
                  </a:rPr>
                  <a:t> </a:t>
                </a:r>
              </a:p>
            </p:txBody>
          </p:sp>
        </mc:Fallback>
      </mc:AlternateContent>
      <p:cxnSp>
        <p:nvCxnSpPr>
          <p:cNvPr id="12" name="Straight Connector 11"/>
          <p:cNvCxnSpPr/>
          <p:nvPr/>
        </p:nvCxnSpPr>
        <p:spPr>
          <a:xfrm>
            <a:off x="1185304" y="3914257"/>
            <a:ext cx="1597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9480" y="4537376"/>
            <a:ext cx="1597068"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1994471" y="3478224"/>
                <a:ext cx="4430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𝑥</m:t>
                          </m:r>
                        </m:e>
                        <m:sub>
                          <m:r>
                            <a:rPr lang="en-US" b="0" i="1" smtClean="0">
                              <a:latin typeface="Cambria Math" panose="02040503050406030204" pitchFamily="18" charset="0"/>
                              <a:cs typeface="Segoe UI" panose="020B0502040204020203" pitchFamily="34" charset="0"/>
                            </a:rPr>
                            <m:t>𝑖</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1994471" y="3478224"/>
                <a:ext cx="443006" cy="369332"/>
              </a:xfrm>
              <a:prstGeom prst="rect">
                <a:avLst/>
              </a:prstGeom>
              <a:blipFill rotWithShape="0">
                <a:blip r:embed="rId5"/>
                <a:stretch>
                  <a:fillRect b="-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193006" y="3526350"/>
                <a:ext cx="4562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𝑒</m:t>
                          </m:r>
                        </m:e>
                        <m:sub>
                          <m:r>
                            <a:rPr lang="en-US" i="1">
                              <a:latin typeface="Cambria Math" panose="02040503050406030204" pitchFamily="18" charset="0"/>
                              <a:cs typeface="Segoe UI" panose="020B0502040204020203" pitchFamily="34" charset="0"/>
                            </a:rPr>
                            <m:t>1</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1193006" y="3526350"/>
                <a:ext cx="456279" cy="369332"/>
              </a:xfrm>
              <a:prstGeom prst="rect">
                <a:avLst/>
              </a:prstGeom>
              <a:blipFill rotWithShape="0">
                <a:blip r:embed="rId6"/>
                <a:stretch>
                  <a:fillRect b="-1639"/>
                </a:stretch>
              </a:blipFill>
            </p:spPr>
            <p:txBody>
              <a:bodyPr/>
              <a:lstStyle/>
              <a:p>
                <a:r>
                  <a:rPr lang="en-US">
                    <a:noFill/>
                  </a:rPr>
                  <a:t> </a:t>
                </a:r>
              </a:p>
            </p:txBody>
          </p:sp>
        </mc:Fallback>
      </mc:AlternateContent>
      <p:grpSp>
        <p:nvGrpSpPr>
          <p:cNvPr id="16" name="Group 15"/>
          <p:cNvGrpSpPr/>
          <p:nvPr/>
        </p:nvGrpSpPr>
        <p:grpSpPr>
          <a:xfrm>
            <a:off x="5908529" y="2395192"/>
            <a:ext cx="5238637" cy="3055071"/>
            <a:chOff x="6227505" y="2848269"/>
            <a:chExt cx="5238637" cy="3055071"/>
          </a:xfrm>
        </p:grpSpPr>
        <mc:AlternateContent xmlns:mc="http://schemas.openxmlformats.org/markup-compatibility/2006" xmlns:a14="http://schemas.microsoft.com/office/drawing/2010/main">
          <mc:Choice Requires="a14">
            <p:sp>
              <p:nvSpPr>
                <p:cNvPr id="17" name="Rectangle 16"/>
                <p:cNvSpPr/>
                <p:nvPr/>
              </p:nvSpPr>
              <p:spPr>
                <a:xfrm>
                  <a:off x="6230455" y="2941310"/>
                  <a:ext cx="34445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cs typeface="Segoe UI" panose="020B0502040204020203" pitchFamily="34" charset="0"/>
                              </a:rPr>
                            </m:ctrlPr>
                          </m:sSubPr>
                          <m:e>
                            <m:r>
                              <a:rPr lang="en-US" sz="1000" b="0" i="1" smtClean="0">
                                <a:latin typeface="Cambria Math" panose="02040503050406030204" pitchFamily="18" charset="0"/>
                                <a:cs typeface="Segoe UI" panose="020B0502040204020203" pitchFamily="34" charset="0"/>
                              </a:rPr>
                              <m:t>𝑥</m:t>
                            </m:r>
                          </m:e>
                          <m:sub>
                            <m:r>
                              <a:rPr lang="en-US" sz="1000" b="0" i="1" smtClean="0">
                                <a:latin typeface="Cambria Math" panose="02040503050406030204" pitchFamily="18" charset="0"/>
                                <a:cs typeface="Segoe UI" panose="020B0502040204020203" pitchFamily="34" charset="0"/>
                              </a:rPr>
                              <m:t>1</m:t>
                            </m:r>
                          </m:sub>
                        </m:sSub>
                      </m:oMath>
                    </m:oMathPara>
                  </a14:m>
                  <a:endParaRPr lang="en-US" sz="1000" dirty="0"/>
                </a:p>
              </p:txBody>
            </p:sp>
          </mc:Choice>
          <mc:Fallback xmlns="">
            <p:sp>
              <p:nvSpPr>
                <p:cNvPr id="10" name="Rectangle 9"/>
                <p:cNvSpPr>
                  <a:spLocks noRot="1" noChangeAspect="1" noMove="1" noResize="1" noEditPoints="1" noAdjustHandles="1" noChangeArrowheads="1" noChangeShapeType="1" noTextEdit="1"/>
                </p:cNvSpPr>
                <p:nvPr/>
              </p:nvSpPr>
              <p:spPr>
                <a:xfrm>
                  <a:off x="6230455" y="2941310"/>
                  <a:ext cx="344453" cy="246221"/>
                </a:xfrm>
                <a:prstGeom prst="rect">
                  <a:avLst/>
                </a:prstGeom>
                <a:blipFill rotWithShape="0">
                  <a:blip r:embed="rId7"/>
                  <a:stretch>
                    <a:fillRect/>
                  </a:stretch>
                </a:blipFill>
              </p:spPr>
              <p:txBody>
                <a:bodyPr/>
                <a:lstStyle/>
                <a:p>
                  <a:r>
                    <a:rPr lang="en-US">
                      <a:noFill/>
                    </a:rPr>
                    <a:t> </a:t>
                  </a:r>
                </a:p>
              </p:txBody>
            </p:sp>
          </mc:Fallback>
        </mc:AlternateContent>
        <p:pic>
          <p:nvPicPr>
            <p:cNvPr id="18" name="Picture 17"/>
            <p:cNvPicPr>
              <a:picLocks noChangeAspect="1"/>
            </p:cNvPicPr>
            <p:nvPr/>
          </p:nvPicPr>
          <p:blipFill>
            <a:blip r:embed="rId8"/>
            <a:stretch>
              <a:fillRect/>
            </a:stretch>
          </p:blipFill>
          <p:spPr>
            <a:xfrm>
              <a:off x="6508079" y="2848269"/>
              <a:ext cx="4958063" cy="3055071"/>
            </a:xfrm>
            <a:prstGeom prst="rect">
              <a:avLst/>
            </a:prstGeom>
          </p:spPr>
        </p:pic>
        <mc:AlternateContent xmlns:mc="http://schemas.openxmlformats.org/markup-compatibility/2006" xmlns:a14="http://schemas.microsoft.com/office/drawing/2010/main">
          <mc:Choice Requires="a14">
            <p:sp>
              <p:nvSpPr>
                <p:cNvPr id="19" name="Rectangle 18"/>
                <p:cNvSpPr/>
                <p:nvPr/>
              </p:nvSpPr>
              <p:spPr>
                <a:xfrm>
                  <a:off x="6228981" y="3068120"/>
                  <a:ext cx="34740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cs typeface="Segoe UI" panose="020B0502040204020203" pitchFamily="34" charset="0"/>
                              </a:rPr>
                            </m:ctrlPr>
                          </m:sSubPr>
                          <m:e>
                            <m:r>
                              <a:rPr lang="en-US" sz="1000" b="0" i="1" smtClean="0">
                                <a:latin typeface="Cambria Math" panose="02040503050406030204" pitchFamily="18" charset="0"/>
                                <a:cs typeface="Segoe UI" panose="020B0502040204020203" pitchFamily="34" charset="0"/>
                              </a:rPr>
                              <m:t>𝑥</m:t>
                            </m:r>
                          </m:e>
                          <m:sub>
                            <m:r>
                              <a:rPr lang="en-US" sz="1000" b="0" i="1" smtClean="0">
                                <a:latin typeface="Cambria Math" panose="02040503050406030204" pitchFamily="18" charset="0"/>
                                <a:cs typeface="Segoe UI" panose="020B0502040204020203" pitchFamily="34" charset="0"/>
                              </a:rPr>
                              <m:t>2</m:t>
                            </m:r>
                          </m:sub>
                        </m:sSub>
                      </m:oMath>
                    </m:oMathPara>
                  </a14:m>
                  <a:endParaRPr lang="en-US" sz="1000" dirty="0"/>
                </a:p>
              </p:txBody>
            </p:sp>
          </mc:Choice>
          <mc:Fallback xmlns="">
            <p:sp>
              <p:nvSpPr>
                <p:cNvPr id="17" name="Rectangle 16"/>
                <p:cNvSpPr>
                  <a:spLocks noRot="1" noChangeAspect="1" noMove="1" noResize="1" noEditPoints="1" noAdjustHandles="1" noChangeArrowheads="1" noChangeShapeType="1" noTextEdit="1"/>
                </p:cNvSpPr>
                <p:nvPr/>
              </p:nvSpPr>
              <p:spPr>
                <a:xfrm>
                  <a:off x="6228981" y="3068120"/>
                  <a:ext cx="347403" cy="2462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228981" y="3194930"/>
                  <a:ext cx="347403"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cs typeface="Segoe UI" panose="020B0502040204020203" pitchFamily="34" charset="0"/>
                              </a:rPr>
                            </m:ctrlPr>
                          </m:sSubPr>
                          <m:e>
                            <m:r>
                              <a:rPr lang="en-US" sz="1000" b="0" i="1" smtClean="0">
                                <a:latin typeface="Cambria Math" panose="02040503050406030204" pitchFamily="18" charset="0"/>
                                <a:cs typeface="Segoe UI" panose="020B0502040204020203" pitchFamily="34" charset="0"/>
                              </a:rPr>
                              <m:t>𝑥</m:t>
                            </m:r>
                          </m:e>
                          <m:sub>
                            <m:r>
                              <a:rPr lang="en-US" sz="1000" b="0" i="1" smtClean="0">
                                <a:latin typeface="Cambria Math" panose="02040503050406030204" pitchFamily="18" charset="0"/>
                                <a:cs typeface="Segoe UI" panose="020B0502040204020203" pitchFamily="34" charset="0"/>
                              </a:rPr>
                              <m:t>3</m:t>
                            </m:r>
                          </m:sub>
                        </m:sSub>
                      </m:oMath>
                    </m:oMathPara>
                  </a14:m>
                  <a:endParaRPr lang="en-US" sz="1000" dirty="0"/>
                </a:p>
              </p:txBody>
            </p:sp>
          </mc:Choice>
          <mc:Fallback xmlns="">
            <p:sp>
              <p:nvSpPr>
                <p:cNvPr id="18" name="Rectangle 17"/>
                <p:cNvSpPr>
                  <a:spLocks noRot="1" noChangeAspect="1" noMove="1" noResize="1" noEditPoints="1" noAdjustHandles="1" noChangeArrowheads="1" noChangeShapeType="1" noTextEdit="1"/>
                </p:cNvSpPr>
                <p:nvPr/>
              </p:nvSpPr>
              <p:spPr>
                <a:xfrm>
                  <a:off x="6228981" y="3194930"/>
                  <a:ext cx="347403" cy="246221"/>
                </a:xfrm>
                <a:prstGeom prst="rect">
                  <a:avLst/>
                </a:prstGeom>
                <a:blipFill rotWithShape="0">
                  <a:blip r:embed="rId10"/>
                  <a:stretch>
                    <a:fillRect/>
                  </a:stretch>
                </a:blipFill>
              </p:spPr>
              <p:txBody>
                <a:bodyPr/>
                <a:lstStyle/>
                <a:p>
                  <a:r>
                    <a:rPr lang="en-US">
                      <a:noFill/>
                    </a:rPr>
                    <a:t> </a:t>
                  </a:r>
                </a:p>
              </p:txBody>
            </p:sp>
          </mc:Fallback>
        </mc:AlternateContent>
        <p:sp>
          <p:nvSpPr>
            <p:cNvPr id="21" name="Rectangle 20"/>
            <p:cNvSpPr/>
            <p:nvPr/>
          </p:nvSpPr>
          <p:spPr>
            <a:xfrm>
              <a:off x="6227505" y="3355113"/>
              <a:ext cx="211917" cy="553998"/>
            </a:xfrm>
            <a:prstGeom prst="rect">
              <a:avLst/>
            </a:prstGeom>
          </p:spPr>
          <p:txBody>
            <a:bodyPr wrap="none">
              <a:spAutoFit/>
            </a:bodyPr>
            <a:lstStyle/>
            <a:p>
              <a:r>
                <a:rPr lang="en-US" sz="1000" dirty="0" smtClean="0">
                  <a:cs typeface="Segoe UI" panose="020B0502040204020203" pitchFamily="34" charset="0"/>
                </a:rPr>
                <a:t>.</a:t>
              </a:r>
            </a:p>
            <a:p>
              <a:r>
                <a:rPr lang="en-US" sz="1000" dirty="0" smtClean="0"/>
                <a:t>.</a:t>
              </a:r>
            </a:p>
            <a:p>
              <a:r>
                <a:rPr lang="en-US" sz="1000" dirty="0"/>
                <a:t>.</a:t>
              </a:r>
            </a:p>
          </p:txBody>
        </p:sp>
      </p:grpSp>
      <p:sp>
        <p:nvSpPr>
          <p:cNvPr id="22" name="TextBox 21"/>
          <p:cNvSpPr txBox="1"/>
          <p:nvPr/>
        </p:nvSpPr>
        <p:spPr>
          <a:xfrm>
            <a:off x="2017671" y="1969618"/>
            <a:ext cx="1404936"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At each tree</a:t>
            </a:r>
          </a:p>
        </p:txBody>
      </p:sp>
      <p:sp>
        <p:nvSpPr>
          <p:cNvPr id="23" name="TextBox 22"/>
          <p:cNvSpPr txBox="1"/>
          <p:nvPr/>
        </p:nvSpPr>
        <p:spPr>
          <a:xfrm>
            <a:off x="7826592" y="1969618"/>
            <a:ext cx="995785"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Sum-up</a:t>
            </a:r>
          </a:p>
        </p:txBody>
      </p:sp>
    </p:spTree>
    <p:extLst>
      <p:ext uri="{BB962C8B-B14F-4D97-AF65-F5344CB8AC3E}">
        <p14:creationId xmlns:p14="http://schemas.microsoft.com/office/powerpoint/2010/main" val="2031031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12,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26</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11" name="Picture 2" descr="http://images.clipartpanda.com/elephant-clipart-Top-elephant-clip-art-images-and-pictures-download-free-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3257" y="2204975"/>
            <a:ext cx="3454836" cy="21531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s.clipartpanda.com/elephant-clipart-black-and-white-M9cprAg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2334" y="3788593"/>
            <a:ext cx="2447601" cy="17772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1.gstatic.com/images?q=tbn:ANd9GcQ44J-xkwkrfF_wdSpWgn_aJdu0l3q_Zk8ceH1blokworcMr04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174" y="1961806"/>
            <a:ext cx="27051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colinon.files.wordpress.com/2012/05/obser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4884" y="604097"/>
            <a:ext cx="974432" cy="13577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cifiempire.net/wordpress/wp-content/uploads/2013/01/Windmark-observer-Frin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12076" y="2590804"/>
            <a:ext cx="2058706" cy="115319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cdn.business2community.com/wp-content/uploads/2012/11/The-Importance-of-Studying-and-Observing-Your-Audiences-on-Social-Network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07424" y="4705861"/>
            <a:ext cx="2007747" cy="13373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8"/>
          <a:stretch>
            <a:fillRect/>
          </a:stretch>
        </p:blipFill>
        <p:spPr>
          <a:xfrm>
            <a:off x="1312361" y="1551783"/>
            <a:ext cx="1554821" cy="2078042"/>
          </a:xfrm>
          <a:prstGeom prst="rect">
            <a:avLst/>
          </a:prstGeom>
        </p:spPr>
      </p:pic>
    </p:spTree>
    <p:extLst>
      <p:ext uri="{BB962C8B-B14F-4D97-AF65-F5344CB8AC3E}">
        <p14:creationId xmlns:p14="http://schemas.microsoft.com/office/powerpoint/2010/main" val="4079651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Forests</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27</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2567170" y="1371600"/>
            <a:ext cx="7256280" cy="4056354"/>
          </a:xfrm>
          <a:prstGeom prst="rect">
            <a:avLst/>
          </a:prstGeom>
        </p:spPr>
      </p:pic>
      <p:sp>
        <p:nvSpPr>
          <p:cNvPr id="9" name="Content Placeholder 2"/>
          <p:cNvSpPr>
            <a:spLocks noGrp="1"/>
          </p:cNvSpPr>
          <p:nvPr>
            <p:ph idx="1"/>
          </p:nvPr>
        </p:nvSpPr>
        <p:spPr>
          <a:xfrm>
            <a:off x="915305" y="4663440"/>
            <a:ext cx="4103735" cy="1355395"/>
          </a:xfrm>
        </p:spPr>
        <p:txBody>
          <a:bodyPr/>
          <a:lstStyle/>
          <a:p>
            <a:r>
              <a:rPr lang="en-US" dirty="0" smtClean="0"/>
              <a:t>Randomization</a:t>
            </a:r>
          </a:p>
          <a:p>
            <a:pPr lvl="1"/>
            <a:r>
              <a:rPr lang="en-US" dirty="0" smtClean="0"/>
              <a:t>Bootstrap samples</a:t>
            </a:r>
          </a:p>
          <a:p>
            <a:pPr lvl="1"/>
            <a:r>
              <a:rPr lang="en-US" dirty="0" smtClean="0"/>
              <a:t>Variable selection for each tree</a:t>
            </a:r>
            <a:endParaRPr lang="en-US" dirty="0"/>
          </a:p>
        </p:txBody>
      </p:sp>
    </p:spTree>
    <p:extLst>
      <p:ext uri="{BB962C8B-B14F-4D97-AF65-F5344CB8AC3E}">
        <p14:creationId xmlns:p14="http://schemas.microsoft.com/office/powerpoint/2010/main" val="1676728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8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3</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4" name="Picture 3"/>
          <p:cNvPicPr>
            <a:picLocks noChangeAspect="1"/>
          </p:cNvPicPr>
          <p:nvPr/>
        </p:nvPicPr>
        <p:blipFill>
          <a:blip r:embed="rId3"/>
          <a:stretch>
            <a:fillRect/>
          </a:stretch>
        </p:blipFill>
        <p:spPr>
          <a:xfrm>
            <a:off x="487259" y="1634664"/>
            <a:ext cx="8484379" cy="4026136"/>
          </a:xfrm>
          <a:prstGeom prst="rect">
            <a:avLst/>
          </a:prstGeom>
        </p:spPr>
      </p:pic>
    </p:spTree>
    <p:extLst>
      <p:ext uri="{BB962C8B-B14F-4D97-AF65-F5344CB8AC3E}">
        <p14:creationId xmlns:p14="http://schemas.microsoft.com/office/powerpoint/2010/main" val="150749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9" name="Picture 8"/>
          <p:cNvPicPr>
            <a:picLocks noChangeAspect="1"/>
          </p:cNvPicPr>
          <p:nvPr/>
        </p:nvPicPr>
        <p:blipFill>
          <a:blip r:embed="rId2"/>
          <a:stretch>
            <a:fillRect/>
          </a:stretch>
        </p:blipFill>
        <p:spPr>
          <a:xfrm>
            <a:off x="4305252" y="1695173"/>
            <a:ext cx="5323461" cy="4080928"/>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1536970" y="3550971"/>
                <a:ext cx="1162819" cy="369332"/>
              </a:xfrm>
              <a:prstGeom prst="rect">
                <a:avLst/>
              </a:prstGeom>
              <a:noFill/>
              <a:ln>
                <a:solidFill>
                  <a:schemeClr val="accent3"/>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Segoe UI" panose="020B0502040204020203" pitchFamily="34" charset="0"/>
                        </a:rPr>
                        <m:t>𝑦</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𝑓</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𝑋</m:t>
                      </m:r>
                      <m:r>
                        <a:rPr lang="en-US" b="0" i="1" smtClean="0">
                          <a:latin typeface="Cambria Math" panose="02040503050406030204" pitchFamily="18" charset="0"/>
                          <a:cs typeface="Segoe UI" panose="020B0502040204020203" pitchFamily="34" charset="0"/>
                        </a:rPr>
                        <m:t>)</m:t>
                      </m:r>
                    </m:oMath>
                  </m:oMathPara>
                </a14:m>
                <a:endParaRPr lang="en-US" dirty="0" err="1" smtClean="0">
                  <a:latin typeface="Segoe UI" panose="020B0502040204020203" pitchFamily="34" charset="0"/>
                  <a:cs typeface="Segoe UI" panose="020B0502040204020203"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1536970" y="3550971"/>
                <a:ext cx="1162819" cy="369332"/>
              </a:xfrm>
              <a:prstGeom prst="rect">
                <a:avLst/>
              </a:prstGeom>
              <a:blipFill rotWithShape="0">
                <a:blip r:embed="rId3"/>
                <a:stretch>
                  <a:fillRect b="-14516"/>
                </a:stretch>
              </a:blipFill>
              <a:ln>
                <a:solidFill>
                  <a:schemeClr val="accent3"/>
                </a:solidFill>
              </a:ln>
            </p:spPr>
            <p:txBody>
              <a:bodyPr/>
              <a:lstStyle/>
              <a:p>
                <a:r>
                  <a:rPr lang="en-US">
                    <a:noFill/>
                  </a:rPr>
                  <a:t> </a:t>
                </a:r>
              </a:p>
            </p:txBody>
          </p:sp>
        </mc:Fallback>
      </mc:AlternateContent>
    </p:spTree>
    <p:extLst>
      <p:ext uri="{BB962C8B-B14F-4D97-AF65-F5344CB8AC3E}">
        <p14:creationId xmlns:p14="http://schemas.microsoft.com/office/powerpoint/2010/main" val="2041191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3600" b="1" dirty="0" smtClean="0"/>
              <a:t>1. LASSO</a:t>
            </a:r>
            <a:endParaRPr lang="en-US" sz="3600" b="1"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032678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Assumptions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endParaRPr lang="en-US" dirty="0" smtClean="0"/>
              </a:p>
              <a:p>
                <a:endParaRPr lang="en-US" dirty="0"/>
              </a:p>
              <a:p>
                <a:r>
                  <a:rPr lang="en-US" dirty="0" smtClean="0"/>
                  <a:t>Two approaches to estimate </a:t>
                </a:r>
                <a14:m>
                  <m:oMath xmlns:m="http://schemas.openxmlformats.org/officeDocument/2006/math">
                    <m:r>
                      <a:rPr lang="en-US" b="0" i="1" smtClean="0">
                        <a:latin typeface="Cambria Math" panose="02040503050406030204" pitchFamily="18" charset="0"/>
                      </a:rPr>
                      <m:t>𝑓</m:t>
                    </m:r>
                  </m:oMath>
                </a14:m>
                <a:endParaRPr lang="en-US" dirty="0" smtClean="0"/>
              </a:p>
              <a:p>
                <a:pPr lvl="1"/>
                <a:r>
                  <a:rPr lang="en-US" dirty="0" smtClean="0"/>
                  <a:t>Underlying model style (*)</a:t>
                </a:r>
              </a:p>
              <a:p>
                <a:pPr lvl="1"/>
                <a:r>
                  <a:rPr lang="en-US" dirty="0" smtClean="0"/>
                  <a:t>Bayesian style</a:t>
                </a:r>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645"/>
                </a:stretch>
              </a:blipFill>
            </p:spPr>
            <p:txBody>
              <a:bodyPr/>
              <a:lstStyle/>
              <a:p>
                <a:r>
                  <a:rPr lang="en-US">
                    <a:noFill/>
                  </a:rPr>
                  <a:t> </a:t>
                </a:r>
              </a:p>
            </p:txBody>
          </p:sp>
        </mc:Fallback>
      </mc:AlternateContent>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6</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r>
              <a:rPr lang="en-US" dirty="0" smtClean="0"/>
              <a:t>Differences</a:t>
            </a:r>
          </a:p>
          <a:p>
            <a:pPr marL="228600" indent="-228600">
              <a:buAutoNum type="arabicPeriod"/>
            </a:pPr>
            <a:r>
              <a:rPr lang="en-US" dirty="0" smtClean="0"/>
              <a:t>One true model vs a distribution of models.</a:t>
            </a:r>
          </a:p>
          <a:p>
            <a:pPr marL="228600" indent="-228600">
              <a:buAutoNum type="arabicPeriod"/>
            </a:pPr>
            <a:r>
              <a:rPr lang="en-US" dirty="0" smtClean="0"/>
              <a:t>Prediction: one model vs integral model</a:t>
            </a:r>
          </a:p>
          <a:p>
            <a:pPr marL="228600" indent="-228600">
              <a:buAutoNum type="arabicPeriod"/>
            </a:pP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185304" y="1956710"/>
                <a:ext cx="1692612" cy="461665"/>
              </a:xfrm>
              <a:prstGeom prst="rect">
                <a:avLst/>
              </a:prstGeom>
              <a:noFill/>
              <a:ln>
                <a:solidFill>
                  <a:schemeClr val="accent3"/>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Segoe UI" panose="020B0502040204020203" pitchFamily="34" charset="0"/>
                        </a:rPr>
                        <m:t>𝑦</m:t>
                      </m:r>
                      <m:r>
                        <a:rPr lang="en-US" sz="2400" b="0" i="1" smtClean="0">
                          <a:latin typeface="Cambria Math" panose="02040503050406030204" pitchFamily="18" charset="0"/>
                          <a:cs typeface="Segoe UI" panose="020B0502040204020203" pitchFamily="34" charset="0"/>
                        </a:rPr>
                        <m:t>=</m:t>
                      </m:r>
                      <m:r>
                        <a:rPr lang="en-US" sz="2400" b="0" i="1" smtClean="0">
                          <a:latin typeface="Cambria Math" panose="02040503050406030204" pitchFamily="18" charset="0"/>
                          <a:cs typeface="Segoe UI" panose="020B0502040204020203" pitchFamily="34" charset="0"/>
                        </a:rPr>
                        <m:t>𝑓</m:t>
                      </m:r>
                      <m:r>
                        <a:rPr lang="en-US" sz="2400" b="0" i="1" smtClean="0">
                          <a:latin typeface="Cambria Math" panose="02040503050406030204" pitchFamily="18" charset="0"/>
                          <a:cs typeface="Segoe UI" panose="020B0502040204020203" pitchFamily="34" charset="0"/>
                        </a:rPr>
                        <m:t>(</m:t>
                      </m:r>
                      <m:r>
                        <a:rPr lang="en-US" sz="2400" b="0" i="1" smtClean="0">
                          <a:latin typeface="Cambria Math" panose="02040503050406030204" pitchFamily="18" charset="0"/>
                          <a:cs typeface="Segoe UI" panose="020B0502040204020203" pitchFamily="34" charset="0"/>
                        </a:rPr>
                        <m:t>𝑋</m:t>
                      </m:r>
                      <m:r>
                        <a:rPr lang="en-US" sz="2400" b="0" i="1" smtClean="0">
                          <a:latin typeface="Cambria Math" panose="02040503050406030204" pitchFamily="18" charset="0"/>
                          <a:cs typeface="Segoe UI" panose="020B0502040204020203" pitchFamily="34" charset="0"/>
                        </a:rPr>
                        <m:t>)</m:t>
                      </m:r>
                    </m:oMath>
                  </m:oMathPara>
                </a14:m>
                <a:endParaRPr lang="en-US" sz="2400" dirty="0" err="1" smtClean="0">
                  <a:latin typeface="Segoe UI" panose="020B0502040204020203" pitchFamily="34" charset="0"/>
                  <a:cs typeface="Segoe UI" panose="020B0502040204020203"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185304" y="1956710"/>
                <a:ext cx="1692612" cy="461665"/>
              </a:xfrm>
              <a:prstGeom prst="rect">
                <a:avLst/>
              </a:prstGeom>
              <a:blipFill rotWithShape="0">
                <a:blip r:embed="rId4"/>
                <a:stretch>
                  <a:fillRect b="-17949"/>
                </a:stretch>
              </a:blipFill>
              <a:ln>
                <a:solidFill>
                  <a:schemeClr val="accent3"/>
                </a:solidFill>
              </a:ln>
            </p:spPr>
            <p:txBody>
              <a:bodyPr/>
              <a:lstStyle/>
              <a:p>
                <a:r>
                  <a:rPr lang="en-US">
                    <a:noFill/>
                  </a:rPr>
                  <a:t> </a:t>
                </a:r>
              </a:p>
            </p:txBody>
          </p:sp>
        </mc:Fallback>
      </mc:AlternateContent>
      <p:sp>
        <p:nvSpPr>
          <p:cNvPr id="4" name="TextBox 3"/>
          <p:cNvSpPr txBox="1"/>
          <p:nvPr/>
        </p:nvSpPr>
        <p:spPr>
          <a:xfrm>
            <a:off x="1048144" y="5943600"/>
            <a:ext cx="4908716" cy="369332"/>
          </a:xfrm>
          <a:prstGeom prst="rect">
            <a:avLst/>
          </a:prstGeom>
          <a:noFill/>
        </p:spPr>
        <p:txBody>
          <a:bodyPr wrap="none" rtlCol="0">
            <a:spAutoFit/>
          </a:bodyPr>
          <a:lstStyle/>
          <a:p>
            <a:r>
              <a:rPr lang="en-US" sz="1000" dirty="0" smtClean="0">
                <a:latin typeface="Segoe UI" panose="020B0502040204020203" pitchFamily="34" charset="0"/>
                <a:cs typeface="Segoe UI" panose="020B0502040204020203" pitchFamily="34" charset="0"/>
              </a:rPr>
              <a:t>Ref: Chapter 5. </a:t>
            </a:r>
            <a:r>
              <a:rPr lang="en-US" sz="1000" dirty="0" smtClean="0">
                <a:latin typeface="Segoe UI" panose="020B0502040204020203" pitchFamily="34" charset="0"/>
                <a:cs typeface="Segoe UI" panose="020B0502040204020203" pitchFamily="34" charset="0"/>
                <a:hlinkClick r:id="rId5"/>
              </a:rPr>
              <a:t>Deep Learning</a:t>
            </a:r>
            <a:r>
              <a:rPr lang="en-US" sz="1000" dirty="0">
                <a:latin typeface="Segoe UI" panose="020B0502040204020203" pitchFamily="34" charset="0"/>
                <a:cs typeface="Segoe UI" panose="020B0502040204020203" pitchFamily="34" charset="0"/>
              </a:rPr>
              <a:t>. Ian </a:t>
            </a:r>
            <a:r>
              <a:rPr lang="en-US" sz="1000" dirty="0" err="1">
                <a:latin typeface="Segoe UI" panose="020B0502040204020203" pitchFamily="34" charset="0"/>
                <a:cs typeface="Segoe UI" panose="020B0502040204020203" pitchFamily="34" charset="0"/>
              </a:rPr>
              <a:t>Goodfellow</a:t>
            </a:r>
            <a:r>
              <a:rPr lang="en-US" sz="1000" dirty="0">
                <a:latin typeface="Segoe UI" panose="020B0502040204020203" pitchFamily="34" charset="0"/>
                <a:cs typeface="Segoe UI" panose="020B0502040204020203" pitchFamily="34" charset="0"/>
              </a:rPr>
              <a:t>, </a:t>
            </a:r>
            <a:r>
              <a:rPr lang="en-US" sz="1000" dirty="0" err="1">
                <a:latin typeface="Segoe UI" panose="020B0502040204020203" pitchFamily="34" charset="0"/>
                <a:cs typeface="Segoe UI" panose="020B0502040204020203" pitchFamily="34" charset="0"/>
              </a:rPr>
              <a:t>Yoshua</a:t>
            </a:r>
            <a:r>
              <a:rPr lang="en-US" sz="1000" dirty="0">
                <a:latin typeface="Segoe UI" panose="020B0502040204020203" pitchFamily="34" charset="0"/>
                <a:cs typeface="Segoe UI" panose="020B0502040204020203" pitchFamily="34" charset="0"/>
              </a:rPr>
              <a:t> </a:t>
            </a:r>
            <a:r>
              <a:rPr lang="en-US" sz="1000" dirty="0" err="1">
                <a:latin typeface="Segoe UI" panose="020B0502040204020203" pitchFamily="34" charset="0"/>
                <a:cs typeface="Segoe UI" panose="020B0502040204020203" pitchFamily="34" charset="0"/>
              </a:rPr>
              <a:t>Bengio</a:t>
            </a:r>
            <a:r>
              <a:rPr lang="en-US" sz="1000" dirty="0">
                <a:latin typeface="Segoe UI" panose="020B0502040204020203" pitchFamily="34" charset="0"/>
                <a:cs typeface="Segoe UI" panose="020B0502040204020203" pitchFamily="34" charset="0"/>
              </a:rPr>
              <a:t> and Aaron </a:t>
            </a:r>
            <a:r>
              <a:rPr lang="en-US" sz="1000" dirty="0" err="1">
                <a:latin typeface="Segoe UI" panose="020B0502040204020203" pitchFamily="34" charset="0"/>
                <a:cs typeface="Segoe UI" panose="020B0502040204020203" pitchFamily="34" charset="0"/>
              </a:rPr>
              <a:t>Courville</a:t>
            </a:r>
            <a:r>
              <a:rPr lang="en-US" dirty="0">
                <a:latin typeface="Segoe UI" panose="020B0502040204020203" pitchFamily="34" charset="0"/>
                <a:cs typeface="Segoe UI" panose="020B0502040204020203" pitchFamily="34" charset="0"/>
              </a:rPr>
              <a:t> </a:t>
            </a:r>
            <a:endParaRPr lang="en-US" dirty="0" smtClean="0">
              <a:latin typeface="Segoe UI" panose="020B0502040204020203" pitchFamily="34" charset="0"/>
              <a:cs typeface="Segoe UI" panose="020B0502040204020203" pitchFamily="34" charset="0"/>
            </a:endParaRPr>
          </a:p>
        </p:txBody>
      </p:sp>
      <p:sp>
        <p:nvSpPr>
          <p:cNvPr id="13" name="Freeform 12"/>
          <p:cNvSpPr/>
          <p:nvPr/>
        </p:nvSpPr>
        <p:spPr>
          <a:xfrm>
            <a:off x="6673174" y="1874509"/>
            <a:ext cx="4202349" cy="2345361"/>
          </a:xfrm>
          <a:custGeom>
            <a:avLst/>
            <a:gdLst>
              <a:gd name="connsiteX0" fmla="*/ 0 w 4572000"/>
              <a:gd name="connsiteY0" fmla="*/ 0 h 2345361"/>
              <a:gd name="connsiteX1" fmla="*/ 1079771 w 4572000"/>
              <a:gd name="connsiteY1" fmla="*/ 1750979 h 2345361"/>
              <a:gd name="connsiteX2" fmla="*/ 2266545 w 4572000"/>
              <a:gd name="connsiteY2" fmla="*/ 1663430 h 2345361"/>
              <a:gd name="connsiteX3" fmla="*/ 3025303 w 4572000"/>
              <a:gd name="connsiteY3" fmla="*/ 2344366 h 2345361"/>
              <a:gd name="connsiteX4" fmla="*/ 3852154 w 4572000"/>
              <a:gd name="connsiteY4" fmla="*/ 1809345 h 2345361"/>
              <a:gd name="connsiteX5" fmla="*/ 4572000 w 4572000"/>
              <a:gd name="connsiteY5" fmla="*/ 1556426 h 234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2345361">
                <a:moveTo>
                  <a:pt x="0" y="0"/>
                </a:moveTo>
                <a:cubicBezTo>
                  <a:pt x="351007" y="736870"/>
                  <a:pt x="702014" y="1473741"/>
                  <a:pt x="1079771" y="1750979"/>
                </a:cubicBezTo>
                <a:cubicBezTo>
                  <a:pt x="1457529" y="2028217"/>
                  <a:pt x="1942290" y="1564532"/>
                  <a:pt x="2266545" y="1663430"/>
                </a:cubicBezTo>
                <a:cubicBezTo>
                  <a:pt x="2590800" y="1762328"/>
                  <a:pt x="2761035" y="2320047"/>
                  <a:pt x="3025303" y="2344366"/>
                </a:cubicBezTo>
                <a:cubicBezTo>
                  <a:pt x="3289571" y="2368685"/>
                  <a:pt x="3594371" y="1940668"/>
                  <a:pt x="3852154" y="1809345"/>
                </a:cubicBezTo>
                <a:cubicBezTo>
                  <a:pt x="4109937" y="1678022"/>
                  <a:pt x="4340968" y="1617224"/>
                  <a:pt x="4572000" y="1556426"/>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034884" y="2937753"/>
            <a:ext cx="1132490"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Test error</a:t>
            </a:r>
            <a:endParaRPr lang="en-US" dirty="0" smtClean="0">
              <a:latin typeface="Segoe UI" panose="020B0502040204020203" pitchFamily="34" charset="0"/>
              <a:cs typeface="Segoe UI" panose="020B0502040204020203" pitchFamily="34" charset="0"/>
            </a:endParaRPr>
          </a:p>
        </p:txBody>
      </p:sp>
      <p:sp>
        <p:nvSpPr>
          <p:cNvPr id="18" name="TextBox 17"/>
          <p:cNvSpPr txBox="1"/>
          <p:nvPr/>
        </p:nvSpPr>
        <p:spPr>
          <a:xfrm>
            <a:off x="10284772" y="5018319"/>
            <a:ext cx="1396536"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Model complexity</a:t>
            </a:r>
            <a:endParaRPr lang="en-US" sz="1200" dirty="0" smtClean="0">
              <a:latin typeface="Segoe UI" panose="020B0502040204020203" pitchFamily="34" charset="0"/>
              <a:cs typeface="Segoe UI" panose="020B0502040204020203" pitchFamily="34" charset="0"/>
            </a:endParaRPr>
          </a:p>
        </p:txBody>
      </p:sp>
      <p:cxnSp>
        <p:nvCxnSpPr>
          <p:cNvPr id="19" name="Straight Arrow Connector 18"/>
          <p:cNvCxnSpPr/>
          <p:nvPr/>
        </p:nvCxnSpPr>
        <p:spPr>
          <a:xfrm>
            <a:off x="6034884" y="4840579"/>
            <a:ext cx="4976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542834" y="4425531"/>
            <a:ext cx="0" cy="4182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p:nvPr/>
        </p:nvCxnSpPr>
        <p:spPr>
          <a:xfrm>
            <a:off x="6034884" y="5440451"/>
            <a:ext cx="4976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542834" y="5025403"/>
            <a:ext cx="0" cy="41829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8031804" y="5022161"/>
            <a:ext cx="0" cy="41829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9773056" y="5022161"/>
            <a:ext cx="0" cy="41829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V="1">
            <a:off x="9286673" y="5022161"/>
            <a:ext cx="0" cy="41829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V="1">
            <a:off x="8304179" y="5022161"/>
            <a:ext cx="0" cy="41829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5632314" y="4502025"/>
                <a:ext cx="1692612" cy="338554"/>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Segoe UI" panose="020B0502040204020203" pitchFamily="34" charset="0"/>
                        </a:rPr>
                        <m:t>𝑦</m:t>
                      </m:r>
                      <m:r>
                        <a:rPr lang="en-US" sz="1600" b="0" i="1" smtClean="0">
                          <a:latin typeface="Cambria Math" panose="02040503050406030204" pitchFamily="18" charset="0"/>
                          <a:cs typeface="Segoe UI" panose="020B0502040204020203" pitchFamily="34" charset="0"/>
                        </a:rPr>
                        <m:t>=</m:t>
                      </m:r>
                      <m:sSup>
                        <m:sSupPr>
                          <m:ctrlPr>
                            <a:rPr lang="en-US" sz="1600" b="0" i="1" smtClean="0">
                              <a:latin typeface="Cambria Math" panose="02040503050406030204" pitchFamily="18" charset="0"/>
                              <a:cs typeface="Segoe UI" panose="020B0502040204020203" pitchFamily="34" charset="0"/>
                            </a:rPr>
                          </m:ctrlPr>
                        </m:sSupPr>
                        <m:e>
                          <m:r>
                            <a:rPr lang="en-US" sz="1600" b="0" i="1" smtClean="0">
                              <a:latin typeface="Cambria Math" panose="02040503050406030204" pitchFamily="18" charset="0"/>
                              <a:cs typeface="Segoe UI" panose="020B0502040204020203" pitchFamily="34" charset="0"/>
                            </a:rPr>
                            <m:t>𝑓</m:t>
                          </m:r>
                        </m:e>
                        <m:sup>
                          <m:r>
                            <a:rPr lang="en-US" sz="1600" b="0" i="1" smtClean="0">
                              <a:latin typeface="Cambria Math" panose="02040503050406030204" pitchFamily="18" charset="0"/>
                              <a:cs typeface="Segoe UI" panose="020B0502040204020203" pitchFamily="34" charset="0"/>
                            </a:rPr>
                            <m:t>∗</m:t>
                          </m:r>
                        </m:sup>
                      </m:sSup>
                      <m:r>
                        <a:rPr lang="en-US" sz="1600" b="0" i="1" smtClean="0">
                          <a:latin typeface="Cambria Math" panose="02040503050406030204" pitchFamily="18" charset="0"/>
                          <a:cs typeface="Segoe UI" panose="020B0502040204020203" pitchFamily="34" charset="0"/>
                        </a:rPr>
                        <m:t>(</m:t>
                      </m:r>
                      <m:r>
                        <a:rPr lang="en-US" sz="1600" b="0" i="1" smtClean="0">
                          <a:latin typeface="Cambria Math" panose="02040503050406030204" pitchFamily="18" charset="0"/>
                          <a:cs typeface="Segoe UI" panose="020B0502040204020203" pitchFamily="34" charset="0"/>
                        </a:rPr>
                        <m:t>𝑥</m:t>
                      </m:r>
                      <m:r>
                        <a:rPr lang="en-US" sz="1600" b="0" i="1" smtClean="0">
                          <a:latin typeface="Cambria Math" panose="02040503050406030204" pitchFamily="18" charset="0"/>
                          <a:cs typeface="Segoe UI" panose="020B0502040204020203" pitchFamily="34" charset="0"/>
                        </a:rPr>
                        <m:t>)</m:t>
                      </m:r>
                    </m:oMath>
                  </m:oMathPara>
                </a14:m>
                <a:endParaRPr lang="en-US" sz="1600" dirty="0" err="1" smtClean="0">
                  <a:latin typeface="Segoe UI" panose="020B0502040204020203" pitchFamily="34" charset="0"/>
                  <a:cs typeface="Segoe UI" panose="020B0502040204020203"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5632314" y="4502025"/>
                <a:ext cx="1692612" cy="338554"/>
              </a:xfrm>
              <a:prstGeom prst="rect">
                <a:avLst/>
              </a:prstGeom>
              <a:blipFill rotWithShape="0">
                <a:blip r:embed="rId6"/>
                <a:stretch>
                  <a:fillRect b="-1272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869630" y="4912938"/>
                <a:ext cx="1692612" cy="764761"/>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Segoe UI" panose="020B0502040204020203" pitchFamily="34" charset="0"/>
                        </a:rPr>
                        <m:t>𝑦</m:t>
                      </m:r>
                      <m:r>
                        <a:rPr lang="en-US" sz="1600" b="0" i="1" smtClean="0">
                          <a:latin typeface="Cambria Math" panose="02040503050406030204" pitchFamily="18" charset="0"/>
                          <a:cs typeface="Segoe UI" panose="020B0502040204020203" pitchFamily="34" charset="0"/>
                        </a:rPr>
                        <m:t>=</m:t>
                      </m:r>
                      <m:nary>
                        <m:naryPr>
                          <m:chr m:val="∑"/>
                          <m:ctrlPr>
                            <a:rPr lang="pt-BR" sz="1600" b="0" i="1" smtClean="0">
                              <a:latin typeface="Cambria Math" panose="02040503050406030204" pitchFamily="18" charset="0"/>
                              <a:cs typeface="Segoe UI" panose="020B0502040204020203" pitchFamily="34" charset="0"/>
                            </a:rPr>
                          </m:ctrlPr>
                        </m:naryPr>
                        <m:sub>
                          <m:r>
                            <a:rPr lang="pt-BR" sz="1600" b="0" i="1" smtClean="0">
                              <a:latin typeface="Cambria Math" panose="02040503050406030204" pitchFamily="18" charset="0"/>
                              <a:cs typeface="Segoe UI" panose="020B0502040204020203" pitchFamily="34" charset="0"/>
                            </a:rPr>
                            <m:t>𝑘</m:t>
                          </m:r>
                          <m:r>
                            <a:rPr lang="pt-BR" sz="1600" b="0" i="1" smtClean="0">
                              <a:latin typeface="Cambria Math" panose="02040503050406030204" pitchFamily="18" charset="0"/>
                              <a:cs typeface="Segoe UI" panose="020B0502040204020203" pitchFamily="34" charset="0"/>
                            </a:rPr>
                            <m:t>=0</m:t>
                          </m:r>
                        </m:sub>
                        <m:sup>
                          <m:r>
                            <a:rPr lang="pt-BR" sz="1600" b="0" i="1" smtClean="0">
                              <a:latin typeface="Cambria Math" panose="02040503050406030204" pitchFamily="18" charset="0"/>
                              <a:cs typeface="Segoe UI" panose="020B0502040204020203" pitchFamily="34" charset="0"/>
                            </a:rPr>
                            <m:t>𝑛</m:t>
                          </m:r>
                        </m:sup>
                        <m:e>
                          <m:sSubSup>
                            <m:sSubSupPr>
                              <m:ctrlPr>
                                <a:rPr lang="en-US" sz="1600" i="1">
                                  <a:latin typeface="Cambria Math" panose="02040503050406030204" pitchFamily="18" charset="0"/>
                                  <a:cs typeface="Segoe UI" panose="020B0502040204020203" pitchFamily="34" charset="0"/>
                                </a:rPr>
                              </m:ctrlPr>
                            </m:sSubSupPr>
                            <m:e>
                              <m:sSub>
                                <m:sSubPr>
                                  <m:ctrlPr>
                                    <a:rPr lang="en-US" sz="1600" b="0" i="1" smtClean="0">
                                      <a:latin typeface="Cambria Math" panose="02040503050406030204" pitchFamily="18" charset="0"/>
                                      <a:cs typeface="Segoe UI" panose="020B0502040204020203" pitchFamily="34" charset="0"/>
                                    </a:rPr>
                                  </m:ctrlPr>
                                </m:sSubPr>
                                <m:e>
                                  <m:r>
                                    <a:rPr lang="el-GR" sz="1600" i="1">
                                      <a:latin typeface="Cambria Math" panose="02040503050406030204" pitchFamily="18" charset="0"/>
                                      <a:cs typeface="Segoe UI" panose="020B0502040204020203" pitchFamily="34" charset="0"/>
                                    </a:rPr>
                                    <m:t>𝜋</m:t>
                                  </m:r>
                                </m:e>
                                <m:sub>
                                  <m:r>
                                    <a:rPr lang="en-US" sz="1600" b="0" i="1" smtClean="0">
                                      <a:latin typeface="Cambria Math" panose="02040503050406030204" pitchFamily="18" charset="0"/>
                                      <a:cs typeface="Segoe UI" panose="020B0502040204020203" pitchFamily="34" charset="0"/>
                                    </a:rPr>
                                    <m:t>𝑖</m:t>
                                  </m:r>
                                </m:sub>
                              </m:sSub>
                              <m:r>
                                <a:rPr lang="en-US" sz="1600" i="1">
                                  <a:latin typeface="Cambria Math" panose="02040503050406030204" pitchFamily="18" charset="0"/>
                                  <a:cs typeface="Segoe UI" panose="020B0502040204020203" pitchFamily="34" charset="0"/>
                                </a:rPr>
                                <m:t>𝑓</m:t>
                              </m:r>
                            </m:e>
                            <m:sub>
                              <m:r>
                                <a:rPr lang="en-US" sz="1600" i="1">
                                  <a:latin typeface="Cambria Math" panose="02040503050406030204" pitchFamily="18" charset="0"/>
                                  <a:cs typeface="Segoe UI" panose="020B0502040204020203" pitchFamily="34" charset="0"/>
                                </a:rPr>
                                <m:t>𝑖</m:t>
                              </m:r>
                            </m:sub>
                            <m:sup>
                              <m:r>
                                <a:rPr lang="en-US" sz="1600" i="1">
                                  <a:latin typeface="Cambria Math" panose="02040503050406030204" pitchFamily="18" charset="0"/>
                                  <a:cs typeface="Segoe UI" panose="020B0502040204020203" pitchFamily="34" charset="0"/>
                                </a:rPr>
                                <m:t>∗</m:t>
                              </m:r>
                            </m:sup>
                          </m:sSubSup>
                          <m:r>
                            <a:rPr lang="en-US" sz="1600" i="1">
                              <a:latin typeface="Cambria Math" panose="02040503050406030204" pitchFamily="18" charset="0"/>
                              <a:cs typeface="Segoe UI" panose="020B0502040204020203" pitchFamily="34" charset="0"/>
                            </a:rPr>
                            <m:t>(</m:t>
                          </m:r>
                          <m:r>
                            <a:rPr lang="en-US" sz="1600" b="0" i="1" smtClean="0">
                              <a:latin typeface="Cambria Math" panose="02040503050406030204" pitchFamily="18" charset="0"/>
                              <a:cs typeface="Segoe UI" panose="020B0502040204020203" pitchFamily="34" charset="0"/>
                            </a:rPr>
                            <m:t>𝑥</m:t>
                          </m:r>
                          <m:r>
                            <a:rPr lang="en-US" sz="1600" i="1">
                              <a:latin typeface="Cambria Math" panose="02040503050406030204" pitchFamily="18" charset="0"/>
                              <a:cs typeface="Segoe UI" panose="020B0502040204020203" pitchFamily="34" charset="0"/>
                            </a:rPr>
                            <m:t>)</m:t>
                          </m:r>
                        </m:e>
                      </m:nary>
                    </m:oMath>
                  </m:oMathPara>
                </a14:m>
                <a:endParaRPr lang="en-US" sz="1600" dirty="0" err="1" smtClean="0">
                  <a:latin typeface="Segoe UI" panose="020B0502040204020203" pitchFamily="34" charset="0"/>
                  <a:cs typeface="Segoe UI" panose="020B0502040204020203" pitchFamily="34"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5869630" y="4912938"/>
                <a:ext cx="1692612" cy="764761"/>
              </a:xfrm>
              <a:prstGeom prst="rect">
                <a:avLst/>
              </a:prstGeom>
              <a:blipFill rotWithShape="0">
                <a:blip r:embed="rId7"/>
                <a:stretch>
                  <a:fillRect/>
                </a:stretch>
              </a:blipFill>
              <a:ln>
                <a:noFill/>
              </a:ln>
            </p:spPr>
            <p:txBody>
              <a:bodyPr/>
              <a:lstStyle/>
              <a:p>
                <a:r>
                  <a:rPr lang="en-US">
                    <a:noFill/>
                  </a:rPr>
                  <a:t> </a:t>
                </a:r>
              </a:p>
            </p:txBody>
          </p:sp>
        </mc:Fallback>
      </mc:AlternateContent>
      <p:sp>
        <p:nvSpPr>
          <p:cNvPr id="20" name="Freeform 19"/>
          <p:cNvSpPr/>
          <p:nvPr/>
        </p:nvSpPr>
        <p:spPr>
          <a:xfrm>
            <a:off x="7509753" y="4928637"/>
            <a:ext cx="2509736" cy="498843"/>
          </a:xfrm>
          <a:custGeom>
            <a:avLst/>
            <a:gdLst>
              <a:gd name="connsiteX0" fmla="*/ 0 w 2509736"/>
              <a:gd name="connsiteY0" fmla="*/ 489115 h 498843"/>
              <a:gd name="connsiteX1" fmla="*/ 651753 w 2509736"/>
              <a:gd name="connsiteY1" fmla="*/ 372384 h 498843"/>
              <a:gd name="connsiteX2" fmla="*/ 1313234 w 2509736"/>
              <a:gd name="connsiteY2" fmla="*/ 119464 h 498843"/>
              <a:gd name="connsiteX3" fmla="*/ 1566153 w 2509736"/>
              <a:gd name="connsiteY3" fmla="*/ 2733 h 498843"/>
              <a:gd name="connsiteX4" fmla="*/ 1887166 w 2509736"/>
              <a:gd name="connsiteY4" fmla="*/ 226469 h 498843"/>
              <a:gd name="connsiteX5" fmla="*/ 2130358 w 2509736"/>
              <a:gd name="connsiteY5" fmla="*/ 284835 h 498843"/>
              <a:gd name="connsiteX6" fmla="*/ 2422187 w 2509736"/>
              <a:gd name="connsiteY6" fmla="*/ 391839 h 498843"/>
              <a:gd name="connsiteX7" fmla="*/ 2509736 w 2509736"/>
              <a:gd name="connsiteY7" fmla="*/ 498843 h 49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736" h="498843">
                <a:moveTo>
                  <a:pt x="0" y="489115"/>
                </a:moveTo>
                <a:cubicBezTo>
                  <a:pt x="216440" y="461553"/>
                  <a:pt x="432881" y="433992"/>
                  <a:pt x="651753" y="372384"/>
                </a:cubicBezTo>
                <a:cubicBezTo>
                  <a:pt x="870625" y="310776"/>
                  <a:pt x="1160834" y="181072"/>
                  <a:pt x="1313234" y="119464"/>
                </a:cubicBezTo>
                <a:cubicBezTo>
                  <a:pt x="1465634" y="57855"/>
                  <a:pt x="1470498" y="-15101"/>
                  <a:pt x="1566153" y="2733"/>
                </a:cubicBezTo>
                <a:cubicBezTo>
                  <a:pt x="1661808" y="20567"/>
                  <a:pt x="1793132" y="179452"/>
                  <a:pt x="1887166" y="226469"/>
                </a:cubicBezTo>
                <a:cubicBezTo>
                  <a:pt x="1981200" y="273486"/>
                  <a:pt x="2041188" y="257273"/>
                  <a:pt x="2130358" y="284835"/>
                </a:cubicBezTo>
                <a:cubicBezTo>
                  <a:pt x="2219528" y="312397"/>
                  <a:pt x="2358957" y="356171"/>
                  <a:pt x="2422187" y="391839"/>
                </a:cubicBezTo>
                <a:cubicBezTo>
                  <a:pt x="2485417" y="427507"/>
                  <a:pt x="2497576" y="463175"/>
                  <a:pt x="2509736" y="498843"/>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415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Assump</a:t>
                </a:r>
                <a:r>
                  <a:rPr lang="en-US" dirty="0" smtClean="0"/>
                  <a:t>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pt-BR" i="1">
                            <a:latin typeface="Cambria Math" panose="02040503050406030204" pitchFamily="18" charset="0"/>
                          </a:rPr>
                        </m:ctrlPr>
                      </m:naryPr>
                      <m:sub>
                        <m:r>
                          <a:rPr lang="en-US" b="0" i="1" smtClean="0">
                            <a:latin typeface="Cambria Math" panose="02040503050406030204" pitchFamily="18" charset="0"/>
                          </a:rPr>
                          <m:t>𝑗</m:t>
                        </m:r>
                        <m:r>
                          <a:rPr lang="pt-BR" i="1">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sub>
                        </m:sSub>
                      </m:e>
                    </m:nary>
                  </m:oMath>
                </a14:m>
                <a:endParaRPr lang="en-US" dirty="0" smtClean="0"/>
              </a:p>
              <a:p>
                <a:pPr marL="0" indent="0">
                  <a:buNone/>
                </a:pPr>
                <a:r>
                  <a:rPr lang="en-US" dirty="0" smtClean="0"/>
                  <a:t>To find B</a:t>
                </a:r>
                <a:endParaRPr lang="en-US" b="0" dirty="0" smtClean="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r>
                      <a:rPr lang="en-US" b="0" i="1" smtClean="0">
                        <a:latin typeface="Cambria Math" panose="02040503050406030204" pitchFamily="18" charset="0"/>
                      </a:rPr>
                      <m:t>)</m:t>
                    </m:r>
                  </m:oMath>
                </a14:m>
                <a:endParaRPr lang="en-US" dirty="0" smtClean="0"/>
              </a:p>
              <a:p>
                <a:pPr marL="0" indent="0">
                  <a:buNone/>
                </a:pPr>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𝐵</m:t>
                            </m:r>
                          </m:sub>
                        </m:sSub>
                      </m:num>
                      <m:den>
                        <m:r>
                          <a:rPr lang="en-US" i="1">
                            <a:latin typeface="Cambria Math" panose="02040503050406030204" pitchFamily="18" charset="0"/>
                          </a:rPr>
                          <m:t>𝜕</m:t>
                        </m:r>
                        <m:r>
                          <a:rPr lang="en-US" i="1">
                            <a:latin typeface="Cambria Math" panose="02040503050406030204" pitchFamily="18" charset="0"/>
                          </a:rPr>
                          <m:t>𝐵</m:t>
                        </m:r>
                      </m:den>
                    </m:f>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𝑋𝐵</m:t>
                    </m:r>
                    <m:r>
                      <a:rPr lang="en-US" b="0" i="1" smtClean="0">
                        <a:latin typeface="Cambria Math" panose="02040503050406030204" pitchFamily="18" charset="0"/>
                      </a:rPr>
                      <m:t>)</m:t>
                    </m:r>
                  </m:oMath>
                </a14:m>
                <a:endParaRPr lang="en-US" dirty="0" smtClean="0"/>
              </a:p>
              <a:p>
                <a:pPr marL="0" indent="0">
                  <a:buNone/>
                </a:pPr>
                <a:r>
                  <a:rPr lang="en-US" b="0" dirty="0" smtClean="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63" t="-1796"/>
                </a:stretch>
              </a:blipFill>
            </p:spPr>
            <p:txBody>
              <a:bodyPr/>
              <a:lstStyle/>
              <a:p>
                <a:r>
                  <a:rPr lang="en-US">
                    <a:noFill/>
                  </a:rPr>
                  <a:t> </a:t>
                </a:r>
              </a:p>
            </p:txBody>
          </p:sp>
        </mc:Fallback>
      </mc:AlternateContent>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7</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pic>
        <p:nvPicPr>
          <p:cNvPr id="4" name="Picture 3"/>
          <p:cNvPicPr>
            <a:picLocks noChangeAspect="1"/>
          </p:cNvPicPr>
          <p:nvPr/>
        </p:nvPicPr>
        <p:blipFill>
          <a:blip r:embed="rId4"/>
          <a:stretch>
            <a:fillRect/>
          </a:stretch>
        </p:blipFill>
        <p:spPr>
          <a:xfrm>
            <a:off x="7399477" y="2136432"/>
            <a:ext cx="2893032" cy="3153197"/>
          </a:xfrm>
          <a:prstGeom prst="rect">
            <a:avLst/>
          </a:prstGeom>
        </p:spPr>
      </p:pic>
    </p:spTree>
    <p:extLst>
      <p:ext uri="{BB962C8B-B14F-4D97-AF65-F5344CB8AC3E}">
        <p14:creationId xmlns:p14="http://schemas.microsoft.com/office/powerpoint/2010/main" val="336067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5305" y="1600200"/>
                <a:ext cx="5925333" cy="4418635"/>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𝐵</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e>
                        <m:sup>
                          <m:r>
                            <a:rPr lang="en-US" i="1">
                              <a:latin typeface="Cambria Math" panose="02040503050406030204" pitchFamily="18" charset="0"/>
                            </a:rPr>
                            <m:t>𝑇</m:t>
                          </m:r>
                        </m:sup>
                      </m:sSup>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𝑋𝐵</m:t>
                          </m:r>
                        </m:e>
                      </m:d>
                      <m:r>
                        <a:rPr lang="en-US" b="0" i="1" smtClean="0">
                          <a:latin typeface="Cambria Math" panose="02040503050406030204" pitchFamily="18" charset="0"/>
                        </a:rPr>
                        <m:t>+</m:t>
                      </m:r>
                      <m:r>
                        <m:rPr>
                          <m:sty m:val="p"/>
                        </m:rPr>
                        <a:rPr lang="el-GR" b="0" i="1" smtClean="0">
                          <a:latin typeface="Cambria Math" panose="02040503050406030204" pitchFamily="18" charset="0"/>
                        </a:rPr>
                        <m:t>λ</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𝑇</m:t>
                          </m:r>
                        </m:sup>
                      </m:sSup>
                      <m:r>
                        <a:rPr lang="en-US" b="0" i="1" smtClean="0">
                          <a:latin typeface="Cambria Math" panose="02040503050406030204" pitchFamily="18" charset="0"/>
                        </a:rPr>
                        <m:t>𝐵</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r>
                                <a:rPr lang="en-US" b="0" i="1" smtClean="0">
                                  <a:latin typeface="Cambria Math" panose="02040503050406030204" pitchFamily="18" charset="0"/>
                                </a:rPr>
                                <m:t>+</m:t>
                              </m:r>
                              <m:r>
                                <m:rPr>
                                  <m:sty m:val="p"/>
                                </m:rPr>
                                <a:rPr lang="el-GR" i="1">
                                  <a:latin typeface="Cambria Math" panose="02040503050406030204" pitchFamily="18" charset="0"/>
                                </a:rPr>
                                <m:t>λ</m:t>
                              </m:r>
                              <m:r>
                                <a:rPr lang="en-US" b="0" i="1" smtClean="0">
                                  <a:latin typeface="Cambria Math" panose="02040503050406030204" pitchFamily="18" charset="0"/>
                                </a:rPr>
                                <m:t>𝐼</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𝑦</m:t>
                      </m:r>
                    </m:oMath>
                  </m:oMathPara>
                </a14:m>
                <a:endParaRPr lang="en-US" dirty="0"/>
              </a:p>
              <a:p>
                <a:pPr marL="0" indent="0">
                  <a:buNone/>
                </a:pPr>
                <a:r>
                  <a:rPr lang="en-US" dirty="0" smtClean="0"/>
                  <a:t>With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𝑈𝐷</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𝑇</m:t>
                        </m:r>
                      </m:sup>
                    </m:sSup>
                  </m:oMath>
                </a14:m>
                <a:endParaRPr lang="en-US" dirty="0" smtClean="0"/>
              </a:p>
              <a:p>
                <a:pPr marL="0" indent="0">
                  <a:buNone/>
                </a:pP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2</m:t>
                                </m:r>
                              </m:sup>
                            </m:sSup>
                            <m:r>
                              <a:rPr lang="en-US" b="0" i="1" smtClean="0">
                                <a:latin typeface="Cambria Math" panose="02040503050406030204" pitchFamily="18" charset="0"/>
                              </a:rPr>
                              <m:t>+</m:t>
                            </m:r>
                            <m:r>
                              <m:rPr>
                                <m:sty m:val="p"/>
                              </m:rPr>
                              <a:rPr lang="el-GR" i="1">
                                <a:latin typeface="Cambria Math" panose="02040503050406030204" pitchFamily="18" charset="0"/>
                              </a:rPr>
                              <m:t>λ</m:t>
                            </m:r>
                            <m:r>
                              <a:rPr lang="en-US" i="1">
                                <a:latin typeface="Cambria Math" panose="02040503050406030204" pitchFamily="18" charset="0"/>
                              </a:rPr>
                              <m:t>𝐼</m:t>
                            </m:r>
                          </m:e>
                        </m:d>
                      </m:e>
                      <m:sup>
                        <m:r>
                          <a:rPr lang="en-US" b="0" i="1" smtClean="0">
                            <a:latin typeface="Cambria Math" panose="02040503050406030204" pitchFamily="18" charset="0"/>
                          </a:rPr>
                          <m:t>−1</m:t>
                        </m:r>
                      </m:sup>
                    </m:sSup>
                    <m:r>
                      <a:rPr lang="en-US" b="0" i="1" smtClean="0">
                        <a:latin typeface="Cambria Math" panose="02040503050406030204" pitchFamily="18" charset="0"/>
                      </a:rPr>
                      <m:t>𝐷</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a14:m>
                <a:r>
                  <a:rPr lang="en-US" dirty="0" smtClean="0"/>
                  <a:t> </a:t>
                </a:r>
              </a:p>
              <a:p>
                <a:pPr marL="0" indent="0">
                  <a:buNone/>
                </a:pPr>
                <a:r>
                  <a:rPr lang="en-US" dirty="0" smtClean="0"/>
                  <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𝑋</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e>
                    </m:nary>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m:rPr>
                                <m:sty m:val="p"/>
                              </m:rPr>
                              <a:rPr lang="el-GR" i="1">
                                <a:latin typeface="Cambria Math" panose="02040503050406030204" pitchFamily="18" charset="0"/>
                              </a:rPr>
                              <m:t>λ</m:t>
                            </m:r>
                          </m:den>
                        </m:f>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r>
                      <a:rPr lang="en-US" b="0" i="1" smtClean="0">
                        <a:latin typeface="Cambria Math" panose="02040503050406030204" pitchFamily="18" charset="0"/>
                      </a:rPr>
                      <m:t>𝑦</m:t>
                    </m:r>
                  </m:oMath>
                </a14:m>
                <a:endParaRPr lang="en-US" dirty="0" smtClean="0"/>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𝑗</m:t>
                        </m:r>
                      </m:sub>
                    </m:sSub>
                  </m:oMath>
                </a14:m>
                <a:r>
                  <a:rPr lang="en-US" dirty="0" smtClean="0"/>
                  <a:t> columns of </a:t>
                </a:r>
                <a14:m>
                  <m:oMath xmlns:m="http://schemas.openxmlformats.org/officeDocument/2006/math">
                    <m:r>
                      <a:rPr lang="en-US" b="0" i="1" smtClean="0">
                        <a:latin typeface="Cambria Math" panose="02040503050406030204" pitchFamily="18" charset="0"/>
                      </a:rPr>
                      <m:t>𝑈</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oMath>
                </a14:m>
                <a:r>
                  <a:rPr lang="en-US" dirty="0" smtClean="0"/>
                  <a:t> diagonal elements of </a:t>
                </a:r>
                <a14:m>
                  <m:oMath xmlns:m="http://schemas.openxmlformats.org/officeDocument/2006/math">
                    <m:r>
                      <a:rPr lang="en-US" b="0" i="1" smtClean="0">
                        <a:latin typeface="Cambria Math" panose="02040503050406030204" pitchFamily="18" charset="0"/>
                      </a:rPr>
                      <m:t>𝐷</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5305" y="1600200"/>
                <a:ext cx="5925333" cy="4418635"/>
              </a:xfrm>
              <a:blipFill rotWithShape="0">
                <a:blip r:embed="rId3"/>
                <a:stretch>
                  <a:fillRect l="-3086"/>
                </a:stretch>
              </a:blipFill>
            </p:spPr>
            <p:txBody>
              <a:bodyPr/>
              <a:lstStyle/>
              <a:p>
                <a:r>
                  <a:rPr lang="en-US">
                    <a:noFill/>
                  </a:rPr>
                  <a:t> </a:t>
                </a:r>
              </a:p>
            </p:txBody>
          </p:sp>
        </mc:Fallback>
      </mc:AlternateContent>
      <p:sp>
        <p:nvSpPr>
          <p:cNvPr id="34" name="Date Placeholder 33"/>
          <p:cNvSpPr>
            <a:spLocks noGrp="1"/>
          </p:cNvSpPr>
          <p:nvPr>
            <p:ph type="dt" sz="half" idx="2"/>
          </p:nvPr>
        </p:nvSpPr>
        <p:spPr>
          <a:xfrm>
            <a:off x="3290570" y="6363151"/>
            <a:ext cx="1348740" cy="228600"/>
          </a:xfrm>
        </p:spPr>
        <p:txBody>
          <a:bodyPr/>
          <a:lstStyle/>
          <a:p>
            <a:fld id="{816EFC11-76F3-42BC-AE41-47369BD27274}" type="datetime4">
              <a:rPr lang="en-US" smtClean="0"/>
              <a:t>August 3, 2016</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8</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10" name="Text Placeholder 9"/>
          <p:cNvSpPr>
            <a:spLocks noGrp="1"/>
          </p:cNvSpPr>
          <p:nvPr>
            <p:ph type="body" sz="quarter" idx="14"/>
          </p:nvPr>
        </p:nvSpPr>
        <p:spPr/>
        <p:txBody>
          <a:bodyPr/>
          <a:lstStyle/>
          <a:p>
            <a:endParaRPr lang="en-US"/>
          </a:p>
        </p:txBody>
      </p:sp>
      <p:sp>
        <p:nvSpPr>
          <p:cNvPr id="8" name="TextBox 7"/>
          <p:cNvSpPr txBox="1"/>
          <p:nvPr/>
        </p:nvSpPr>
        <p:spPr>
          <a:xfrm>
            <a:off x="1048144" y="5943600"/>
            <a:ext cx="1135247" cy="246221"/>
          </a:xfrm>
          <a:prstGeom prst="rect">
            <a:avLst/>
          </a:prstGeom>
          <a:noFill/>
        </p:spPr>
        <p:txBody>
          <a:bodyPr wrap="none" rtlCol="0">
            <a:spAutoFit/>
          </a:bodyPr>
          <a:lstStyle/>
          <a:p>
            <a:r>
              <a:rPr lang="en-US" sz="1000" dirty="0" smtClean="0">
                <a:latin typeface="Segoe UI" panose="020B0502040204020203" pitchFamily="34" charset="0"/>
                <a:cs typeface="Segoe UI" panose="020B0502040204020203" pitchFamily="34" charset="0"/>
              </a:rPr>
              <a:t>Ref: </a:t>
            </a:r>
            <a:r>
              <a:rPr lang="en-US" sz="1000" dirty="0" smtClean="0">
                <a:latin typeface="Segoe UI" panose="020B0502040204020203" pitchFamily="34" charset="0"/>
                <a:cs typeface="Segoe UI" panose="020B0502040204020203" pitchFamily="34" charset="0"/>
                <a:hlinkClick r:id="rId4"/>
              </a:rPr>
              <a:t>SVD Tutorial</a:t>
            </a:r>
            <a:endParaRPr lang="en-US" dirty="0" smtClean="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5"/>
          <a:stretch>
            <a:fillRect/>
          </a:stretch>
        </p:blipFill>
        <p:spPr>
          <a:xfrm>
            <a:off x="7194028" y="1802214"/>
            <a:ext cx="3582002" cy="3592990"/>
          </a:xfrm>
          <a:prstGeom prst="rect">
            <a:avLst/>
          </a:prstGeom>
        </p:spPr>
      </p:pic>
    </p:spTree>
    <p:extLst>
      <p:ext uri="{BB962C8B-B14F-4D97-AF65-F5344CB8AC3E}">
        <p14:creationId xmlns:p14="http://schemas.microsoft.com/office/powerpoint/2010/main" val="180922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August 3, 2016</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9</a:t>
            </a:fld>
            <a:endParaRPr lang="en-US" dirty="0"/>
          </a:p>
        </p:txBody>
      </p:sp>
      <p:sp>
        <p:nvSpPr>
          <p:cNvPr id="6" name="Footer Placeholder 5"/>
          <p:cNvSpPr>
            <a:spLocks noGrp="1"/>
          </p:cNvSpPr>
          <p:nvPr>
            <p:ph type="ftr" sz="quarter" idx="12"/>
          </p:nvPr>
        </p:nvSpPr>
        <p:spPr/>
        <p:txBody>
          <a:bodyPr/>
          <a:lstStyle/>
          <a:p>
            <a:r>
              <a:rPr lang="en-US" smtClean="0"/>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3760551" y="1266885"/>
            <a:ext cx="4548666" cy="4750381"/>
          </a:xfrm>
          <a:prstGeom prst="rect">
            <a:avLst/>
          </a:prstGeom>
        </p:spPr>
      </p:pic>
    </p:spTree>
    <p:extLst>
      <p:ext uri="{BB962C8B-B14F-4D97-AF65-F5344CB8AC3E}">
        <p14:creationId xmlns:p14="http://schemas.microsoft.com/office/powerpoint/2010/main" val="1164981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n Nov-2015">
  <a:themeElements>
    <a:clrScheme name="Micron - Template">
      <a:dk1>
        <a:srgbClr val="58595B"/>
      </a:dk1>
      <a:lt1>
        <a:srgbClr val="FFFFFF"/>
      </a:lt1>
      <a:dk2>
        <a:srgbClr val="2C2C2E"/>
      </a:dk2>
      <a:lt2>
        <a:srgbClr val="9A9B9D"/>
      </a:lt2>
      <a:accent1>
        <a:srgbClr val="0077C8"/>
      </a:accent1>
      <a:accent2>
        <a:srgbClr val="629D37"/>
      </a:accent2>
      <a:accent3>
        <a:srgbClr val="EE7623"/>
      </a:accent3>
      <a:accent4>
        <a:srgbClr val="00A7E0"/>
      </a:accent4>
      <a:accent5>
        <a:srgbClr val="CFDD3A"/>
      </a:accent5>
      <a:accent6>
        <a:srgbClr val="FFCF01"/>
      </a:accent6>
      <a:hlink>
        <a:srgbClr val="0077C8"/>
      </a:hlink>
      <a:folHlink>
        <a:srgbClr val="71C5E8"/>
      </a:folHlink>
    </a:clrScheme>
    <a:fontScheme name="Micro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bg2"/>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Micron_2016_PPT_Template2.pptx" id="{7D5DD22B-A923-4E73-A9D3-67C3EFDF541E}" vid="{088CB6EB-D94F-46BB-95D3-EE01E055E9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535</Words>
  <Application>Microsoft Office PowerPoint</Application>
  <PresentationFormat>Widescreen</PresentationFormat>
  <Paragraphs>195</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Segoe UI</vt:lpstr>
      <vt:lpstr>Segoe UI Semibold</vt:lpstr>
      <vt:lpstr>Wingdings</vt:lpstr>
      <vt:lpstr>Micron Nov-2015</vt:lpstr>
      <vt:lpstr>Modelling with Lasso and Random Forest</vt:lpstr>
      <vt:lpstr>Purposes of Data Modelling</vt:lpstr>
      <vt:lpstr>Data Structure</vt:lpstr>
      <vt:lpstr>Data Structure</vt:lpstr>
      <vt:lpstr>PowerPoint Presentation</vt:lpstr>
      <vt:lpstr>Basic Model Assumptions</vt:lpstr>
      <vt:lpstr>Linear Regression</vt:lpstr>
      <vt:lpstr>Ridge Regression</vt:lpstr>
      <vt:lpstr>Ridge Regression</vt:lpstr>
      <vt:lpstr>Lasso Regression</vt:lpstr>
      <vt:lpstr>G-Formula</vt:lpstr>
      <vt:lpstr>Lasso Solution – Least Angle Regression (LAR)</vt:lpstr>
      <vt:lpstr>PowerPoint Presentation</vt:lpstr>
      <vt:lpstr>PowerPoint Presentation</vt:lpstr>
      <vt:lpstr>Decision Tree</vt:lpstr>
      <vt:lpstr>Decision Tree</vt:lpstr>
      <vt:lpstr>Tree Complexity and Overfitting</vt:lpstr>
      <vt:lpstr>Tree Pruning</vt:lpstr>
      <vt:lpstr>Tree Pruning</vt:lpstr>
      <vt:lpstr>Cost complexity pruning (or Weakest link pruning)</vt:lpstr>
      <vt:lpstr>Cost complexity pruning (or Weakest link pruning)</vt:lpstr>
      <vt:lpstr>Single Decision Tree</vt:lpstr>
      <vt:lpstr>Bagging</vt:lpstr>
      <vt:lpstr>Bagging – Prediction </vt:lpstr>
      <vt:lpstr>Bagging – Variable Importance</vt:lpstr>
      <vt:lpstr>Random Forest</vt:lpstr>
      <vt:lpstr>Random Forests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2016-08-02T14:01:57Z</dcterms:created>
  <dcterms:modified xsi:type="dcterms:W3CDTF">2016-08-12T12:20:54Z</dcterms:modified>
</cp:coreProperties>
</file>