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3"/>
  </p:notes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29" r:id="rId19"/>
    <p:sldId id="337" r:id="rId20"/>
    <p:sldId id="338" r:id="rId21"/>
    <p:sldId id="339" r:id="rId22"/>
    <p:sldId id="340" r:id="rId23"/>
    <p:sldId id="341" r:id="rId24"/>
    <p:sldId id="344" r:id="rId25"/>
    <p:sldId id="345" r:id="rId26"/>
    <p:sldId id="346" r:id="rId27"/>
    <p:sldId id="347" r:id="rId28"/>
    <p:sldId id="348" r:id="rId29"/>
    <p:sldId id="349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50" r:id="rId40"/>
    <p:sldId id="352" r:id="rId41"/>
    <p:sldId id="28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EEBE-A07F-4762-AB94-9C10BD6728FA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45014-DF3E-4382-BF37-7BD82BCDF8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1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45014-DF3E-4382-BF37-7BD82BCDF8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Microsoft_Office_Word_97_-_2003_Document3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6.jpe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Microsoft_Office_Word_97_-_2003_Document4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Lecture 1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b="1" smtClean="0">
                <a:latin typeface="+mn-lt"/>
              </a:rPr>
              <a:t>April</a:t>
            </a:r>
            <a:r>
              <a:rPr lang="en-US" sz="4400" b="1" dirty="0" smtClean="0">
                <a:latin typeface="+mn-lt"/>
              </a:rPr>
              <a:t> 2018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ICT 5307 : Embedded System Design</a:t>
            </a:r>
            <a:endParaRPr lang="en-US" b="1" dirty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7150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More powerful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Present day microprocessor is more powerful than the previous one, w.r.t processing speed, memory and I/O pins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This becomes possible because of increase in data addressible bit size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Now 32 bit processor is common in the market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A 32 bit microprocessor is powerful tha</a:t>
            </a:r>
            <a:r>
              <a:rPr lang="en-US" sz="3200" dirty="0" smtClean="0">
                <a:solidFill>
                  <a:srgbClr val="C00000"/>
                </a:solidFill>
              </a:rPr>
              <a:t>n </a:t>
            </a:r>
            <a:r>
              <a:rPr lang="bn-BD" sz="3200" dirty="0" smtClean="0">
                <a:solidFill>
                  <a:srgbClr val="C00000"/>
                </a:solidFill>
              </a:rPr>
              <a:t>the then main frame computer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0495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Microprocessor/Microcontroller and some of their applications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14950" y="1389063"/>
            <a:ext cx="1875856" cy="74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708775" y="1676400"/>
            <a:ext cx="1444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233863" y="1371600"/>
            <a:ext cx="1554588" cy="79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096125" y="2430462"/>
          <a:ext cx="1133475" cy="634263"/>
        </p:xfrm>
        <a:graphic>
          <a:graphicData uri="http://schemas.openxmlformats.org/presentationml/2006/ole">
            <p:oleObj spid="_x0000_s38914" name="Clip" r:id="rId3" imgW="2130552" imgH="1362456" progId="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603875" y="4965182"/>
          <a:ext cx="1169094" cy="1037657"/>
        </p:xfrm>
        <a:graphic>
          <a:graphicData uri="http://schemas.openxmlformats.org/presentationml/2006/ole">
            <p:oleObj spid="_x0000_s38915" name="Clip" r:id="rId4" imgW="1763878" imgH="1785823" progId="">
              <p:embed/>
            </p:oleObj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7227888" y="3505201"/>
          <a:ext cx="1077912" cy="1010542"/>
        </p:xfrm>
        <a:graphic>
          <a:graphicData uri="http://schemas.openxmlformats.org/presentationml/2006/ole">
            <p:oleObj spid="_x0000_s38916" name="Clip" r:id="rId5" imgW="842162" imgH="903427" progId="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5711825" y="3505200"/>
          <a:ext cx="1002458" cy="1010541"/>
        </p:xfrm>
        <a:graphic>
          <a:graphicData uri="http://schemas.openxmlformats.org/presentationml/2006/ole">
            <p:oleObj spid="_x0000_s38917" name="Clip" r:id="rId6" imgW="734568" imgH="844296" progId="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962400" y="4996932"/>
          <a:ext cx="1579543" cy="945420"/>
        </p:xfrm>
        <a:graphic>
          <a:graphicData uri="http://schemas.openxmlformats.org/presentationml/2006/ole">
            <p:oleObj spid="_x0000_s38918" name="Clip" r:id="rId7" imgW="930843" imgH="636700" progId="">
              <p:embed/>
            </p:oleObj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5565774" y="2460625"/>
          <a:ext cx="1340877" cy="542622"/>
        </p:xfrm>
        <a:graphic>
          <a:graphicData uri="http://schemas.openxmlformats.org/presentationml/2006/ole">
            <p:oleObj spid="_x0000_s38919" name="Clip" r:id="rId8" imgW="1791310" imgH="828446" progId="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064000" y="3514725"/>
          <a:ext cx="1500992" cy="978205"/>
        </p:xfrm>
        <a:graphic>
          <a:graphicData uri="http://schemas.openxmlformats.org/presentationml/2006/ole">
            <p:oleObj spid="_x0000_s38920" name="Clip" r:id="rId9" imgW="1795882" imgH="1336853" progId="">
              <p:embed/>
            </p:oleObj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6880224" y="4876282"/>
          <a:ext cx="1044575" cy="1295918"/>
        </p:xfrm>
        <a:graphic>
          <a:graphicData uri="http://schemas.openxmlformats.org/presentationml/2006/ole">
            <p:oleObj spid="_x0000_s38921" name="Clip" r:id="rId10" imgW="1350569" imgH="1914754" progId="">
              <p:embed/>
            </p:oleObj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4043362" y="2362200"/>
          <a:ext cx="1331230" cy="573972"/>
        </p:xfrm>
        <a:graphic>
          <a:graphicData uri="http://schemas.openxmlformats.org/presentationml/2006/ole">
            <p:oleObj spid="_x0000_s38922" name="Document" r:id="rId11" imgW="877824" imgH="377952" progId="Word.Document.8">
              <p:embed/>
            </p:oleObj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195762" y="1400176"/>
          <a:ext cx="786998" cy="515322"/>
        </p:xfrm>
        <a:graphic>
          <a:graphicData uri="http://schemas.openxmlformats.org/presentationml/2006/ole">
            <p:oleObj spid="_x0000_s38923" name="Document" r:id="rId12" imgW="581057" imgH="379216" progId="Word.Document.8">
              <p:embed/>
            </p:oleObj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5777031" y="1400176"/>
          <a:ext cx="1004769" cy="474354"/>
        </p:xfrm>
        <a:graphic>
          <a:graphicData uri="http://schemas.openxmlformats.org/presentationml/2006/ole">
            <p:oleObj spid="_x0000_s38924" name="Document" r:id="rId13" imgW="740664" imgH="350520" progId="Word.Document.8">
              <p:embed/>
            </p:oleObj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7287311" y="1400175"/>
          <a:ext cx="713689" cy="612349"/>
        </p:xfrm>
        <a:graphic>
          <a:graphicData uri="http://schemas.openxmlformats.org/presentationml/2006/ole">
            <p:oleObj spid="_x0000_s38925" name="Document" r:id="rId14" imgW="527304" imgH="451104" progId="Word.Document.8">
              <p:embed/>
            </p:oleObj>
          </a:graphicData>
        </a:graphic>
      </p:graphicFrame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0495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2" name="Picture 4" descr="https://encrypted-tbn0.gstatic.com/images?q=tbn:ANd9GcTXkU-5X_xH9ai2GRiaMjtJDrS4buqftxbCkR6VFemA8RR2b8l8rw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19150" y="2438400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</a:rPr>
              <a:t>Typical Applications of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Microprocessor is basically a CPU, using CPU general purpose computer can be built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Desktop computers, PCs, Laptops, Workstations, Servers, Supercomputers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We are in the era of 32- and 64-bit microprocessor, so we can produce very powerful computers</a:t>
            </a:r>
          </a:p>
          <a:p>
            <a:endParaRPr lang="bn-BD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835152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</a:rPr>
              <a:t>Typical Application of uC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9144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bn-BD" sz="3000" dirty="0" smtClean="0">
                <a:solidFill>
                  <a:srgbClr val="C00000"/>
                </a:solidFill>
              </a:rPr>
              <a:t>Using microcontrollers embedded systems are produced</a:t>
            </a:r>
          </a:p>
          <a:p>
            <a:r>
              <a:rPr lang="bn-BD" sz="3000" dirty="0" smtClean="0">
                <a:solidFill>
                  <a:srgbClr val="C00000"/>
                </a:solidFill>
              </a:rPr>
              <a:t>An embedded system is a combination of hardware and software built for a specific application 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Consumer electronics making toys, cameras, camcorders, robots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Consumer products - washing machines, microwave ovens etc.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Instrumentation - oscilloscopes, various medical equipments,  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Process control - data aquisition, controlling various industries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Communication – Telephone, answering machines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Office equipments – Fax, printer, small PABX</a:t>
            </a:r>
          </a:p>
          <a:p>
            <a:pPr lvl="1"/>
            <a:r>
              <a:rPr lang="bn-BD" sz="3000" dirty="0" smtClean="0">
                <a:solidFill>
                  <a:srgbClr val="C00000"/>
                </a:solidFill>
              </a:rPr>
              <a:t>Micromedia application – Cell phones, PDAs, teleconferencing equipment</a:t>
            </a:r>
          </a:p>
          <a:p>
            <a:pPr lvl="1"/>
            <a:endParaRPr lang="bn-BD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Under What Circumstances We 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sz="4000" b="1" dirty="0" smtClean="0">
                <a:solidFill>
                  <a:schemeClr val="tx1"/>
                </a:solidFill>
              </a:rPr>
              <a:t>hould </a:t>
            </a:r>
            <a:r>
              <a:rPr lang="en-US" b="1" dirty="0" smtClean="0">
                <a:solidFill>
                  <a:schemeClr val="tx1"/>
                </a:solidFill>
              </a:rPr>
              <a:t>U</a:t>
            </a:r>
            <a:r>
              <a:rPr lang="en-US" sz="4000" b="1" dirty="0" smtClean="0">
                <a:solidFill>
                  <a:schemeClr val="tx1"/>
                </a:solidFill>
              </a:rPr>
              <a:t>se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sz="4000" b="1" dirty="0" smtClean="0">
                <a:solidFill>
                  <a:schemeClr val="tx1"/>
                </a:solidFill>
              </a:rPr>
              <a:t>icrocontroller</a:t>
            </a:r>
            <a:r>
              <a:rPr lang="en-US" sz="4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2560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 In </a:t>
            </a:r>
            <a:r>
              <a:rPr lang="en-US" sz="3200" dirty="0">
                <a:solidFill>
                  <a:srgbClr val="C00000"/>
                </a:solidFill>
              </a:rPr>
              <a:t>many applications, the points of consideration are: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 Space</a:t>
            </a:r>
            <a:endParaRPr lang="en-US" sz="3200" dirty="0">
              <a:solidFill>
                <a:srgbClr val="C00000"/>
              </a:solidFill>
            </a:endParaRP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 Cost</a:t>
            </a:r>
            <a:endParaRPr lang="en-US" sz="3200" dirty="0">
              <a:solidFill>
                <a:srgbClr val="C00000"/>
              </a:solidFill>
            </a:endParaRP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 Power </a:t>
            </a:r>
            <a:r>
              <a:rPr lang="en-US" sz="3200" dirty="0">
                <a:solidFill>
                  <a:srgbClr val="C00000"/>
                </a:solidFill>
              </a:rPr>
              <a:t>consumption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 Price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 Computing </a:t>
            </a:r>
            <a:r>
              <a:rPr lang="en-US" sz="3200" dirty="0">
                <a:solidFill>
                  <a:srgbClr val="C00000"/>
                </a:solidFill>
              </a:rPr>
              <a:t>power gets less consideration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Choice </a:t>
            </a:r>
            <a:r>
              <a:rPr lang="en-US" sz="3200" dirty="0">
                <a:solidFill>
                  <a:srgbClr val="C00000"/>
                </a:solidFill>
              </a:rPr>
              <a:t>of microcontroller is obvious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4379"/>
            <a:ext cx="8915400" cy="76002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Atmel AVR</a:t>
            </a:r>
            <a:endParaRPr lang="ms-MY" b="1" dirty="0">
              <a:solidFill>
                <a:schemeClr val="tx1"/>
              </a:solidFill>
            </a:endParaRPr>
          </a:p>
        </p:txBody>
      </p:sp>
      <p:pic>
        <p:nvPicPr>
          <p:cNvPr id="7" name="Picture 5" descr="C:\Users\izzeldin\Desktop\659px-Atmel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399"/>
            <a:ext cx="1919288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1066800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  <a:latin typeface="+mn-lt"/>
              </a:rPr>
              <a:t>Atmel </a:t>
            </a:r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Corporation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is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a manufacturer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of semiconductors,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founded in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1984.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Atmel introduced the first 8-bit flash microcontroller in 1993, based on the 8051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core.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In 1996, a design office was started in Trondheim, Norway, to work on the AVR series of products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Its products include microcontrollers (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including 8051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derivatives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and AT91SAM and AT91CAP ARM-based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micros), and its </a:t>
            </a:r>
            <a:r>
              <a:rPr lang="en-US" sz="3200" dirty="0" smtClean="0">
                <a:solidFill>
                  <a:srgbClr val="C00000"/>
                </a:solidFill>
                <a:latin typeface="+mn-lt"/>
              </a:rPr>
              <a:t>own Atmel AVR and AVR32 architectures.</a:t>
            </a:r>
          </a:p>
          <a:p>
            <a:pPr algn="just"/>
            <a:endParaRPr lang="ms-MY" sz="2400" dirty="0">
              <a:latin typeface="+mn-lt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86400"/>
            <a:ext cx="437197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7724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AVR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534400" cy="5638800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2800" dirty="0" smtClean="0"/>
              <a:t>The AVR is an 8-bit RISC single-chip microcontroller with Harvard Architecture</a:t>
            </a:r>
          </a:p>
          <a:p>
            <a:pPr>
              <a:lnSpc>
                <a:spcPts val="2700"/>
              </a:lnSpc>
            </a:pPr>
            <a:r>
              <a:rPr lang="en-US" sz="2800" dirty="0" smtClean="0"/>
              <a:t>They come with some standard features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Program (code) ROM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Data RAM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Data EEPROM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Timers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I/O ports</a:t>
            </a:r>
          </a:p>
          <a:p>
            <a:pPr>
              <a:lnSpc>
                <a:spcPts val="2700"/>
              </a:lnSpc>
            </a:pPr>
            <a:r>
              <a:rPr lang="en-US" sz="2800" dirty="0" smtClean="0"/>
              <a:t>Most AVRs have some additional features like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ADC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PWM 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Different Serial Interface such as USART, SPI, I2C (TWI)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CAN</a:t>
            </a:r>
          </a:p>
          <a:p>
            <a:pPr lvl="1">
              <a:lnSpc>
                <a:spcPts val="2700"/>
              </a:lnSpc>
            </a:pPr>
            <a:r>
              <a:rPr lang="en-US" sz="2800" dirty="0" smtClean="0"/>
              <a:t>USB, etc</a:t>
            </a: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Simplified View of an AVR Microcontroller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600200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800" dirty="0" smtClean="0"/>
              <a:t>Program </a:t>
            </a:r>
          </a:p>
          <a:p>
            <a:pPr algn="ctr"/>
            <a:r>
              <a:rPr lang="en-US" sz="2800" dirty="0" smtClean="0"/>
              <a:t>ROM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248228"/>
            <a:ext cx="1600200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800" dirty="0" smtClean="0"/>
              <a:t>RAM</a:t>
            </a:r>
          </a:p>
          <a:p>
            <a:pPr algn="ctr"/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248228"/>
            <a:ext cx="1600200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800" dirty="0" smtClean="0"/>
              <a:t>EEPROM </a:t>
            </a:r>
          </a:p>
          <a:p>
            <a:pPr algn="ctr"/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1248228"/>
            <a:ext cx="1600200" cy="1815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800" dirty="0" smtClean="0"/>
              <a:t>Timers </a:t>
            </a:r>
          </a:p>
          <a:p>
            <a:pPr algn="ctr"/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4283748"/>
            <a:ext cx="1600200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Interrupt Unit</a:t>
            </a:r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48514" y="4299858"/>
            <a:ext cx="1600200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Ports</a:t>
            </a: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48286" y="4314372"/>
            <a:ext cx="1676400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Other Peripherals</a:t>
            </a:r>
          </a:p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556546"/>
            <a:ext cx="1219200" cy="22467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CPU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6428" y="5127379"/>
            <a:ext cx="1143000" cy="8002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dirty="0" smtClean="0"/>
          </a:p>
          <a:p>
            <a:pPr algn="ctr"/>
            <a:r>
              <a:rPr lang="en-US" sz="2800" dirty="0" smtClean="0"/>
              <a:t>OSC</a:t>
            </a:r>
          </a:p>
          <a:p>
            <a:endParaRPr lang="en-US" sz="900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3276600" y="3672114"/>
            <a:ext cx="5715000" cy="781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992222" y="3352006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5823858" y="3352006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649028" y="3352006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92222" y="3962400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821022" y="3976120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649822" y="3976120"/>
            <a:ext cx="608806" cy="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0600" y="3733800"/>
            <a:ext cx="1066800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48097" y="3390503"/>
            <a:ext cx="685800" cy="7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72656" y="60960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614386" y="6286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6750" y="62857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172494" y="611879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765992" y="611879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19400" y="631008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62200" y="631008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667000" y="496751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362994" y="496672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2544" y="3305628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</a:t>
            </a:r>
          </a:p>
          <a:p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14486" y="3286649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Bus</a:t>
            </a:r>
            <a:endParaRPr lang="en-US" sz="2400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Focus of the Course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teach the students the basics of implementing processor based control systems.</a:t>
            </a:r>
          </a:p>
          <a:p>
            <a:r>
              <a:rPr lang="en-US" dirty="0" smtClean="0"/>
              <a:t>AVR microcontroller will be used in the course.</a:t>
            </a:r>
          </a:p>
          <a:p>
            <a:r>
              <a:rPr lang="en-US" dirty="0" smtClean="0"/>
              <a:t>Both hardware implementation </a:t>
            </a:r>
            <a:r>
              <a:rPr lang="en-US" dirty="0"/>
              <a:t>and software </a:t>
            </a:r>
            <a:r>
              <a:rPr lang="en-US" dirty="0" smtClean="0"/>
              <a:t>simulation will be demonstrated in the class</a:t>
            </a:r>
          </a:p>
          <a:p>
            <a:r>
              <a:rPr lang="en-US" dirty="0" smtClean="0"/>
              <a:t>You should be conversant in programming</a:t>
            </a:r>
          </a:p>
          <a:p>
            <a:r>
              <a:rPr lang="en-US" dirty="0" smtClean="0"/>
              <a:t>Two books will be used as reference as the course materials</a:t>
            </a:r>
          </a:p>
          <a:p>
            <a:r>
              <a:rPr lang="en-US" dirty="0" smtClean="0"/>
              <a:t>Two software will be used in the course </a:t>
            </a:r>
          </a:p>
          <a:p>
            <a:r>
              <a:rPr lang="en-US" dirty="0" smtClean="0"/>
              <a:t>All presentation slides will be available in </a:t>
            </a:r>
            <a:r>
              <a:rPr lang="en-US" dirty="0" err="1" smtClean="0"/>
              <a:t>google</a:t>
            </a:r>
            <a:r>
              <a:rPr lang="en-US" dirty="0" smtClean="0"/>
              <a:t> group and so you should join the group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4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4379"/>
            <a:ext cx="8763000" cy="760021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AVR different groups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295400"/>
            <a:ext cx="8915400" cy="4525963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990099"/>
                </a:solidFill>
              </a:rPr>
              <a:t>Classic AVR</a:t>
            </a:r>
          </a:p>
          <a:p>
            <a:pPr lvl="1" algn="just" eaLnBrk="1" hangingPunct="1"/>
            <a:r>
              <a:rPr lang="en-US" sz="3200" dirty="0" smtClean="0">
                <a:solidFill>
                  <a:srgbClr val="0000FF"/>
                </a:solidFill>
              </a:rPr>
              <a:t>e.g. AT90S2313, AT90S4433</a:t>
            </a:r>
          </a:p>
          <a:p>
            <a:pPr algn="just" eaLnBrk="1" hangingPunct="1"/>
            <a:r>
              <a:rPr lang="en-US" b="1" dirty="0" smtClean="0">
                <a:solidFill>
                  <a:srgbClr val="990099"/>
                </a:solidFill>
              </a:rPr>
              <a:t>Mega</a:t>
            </a:r>
          </a:p>
          <a:p>
            <a:pPr lvl="1" algn="just" eaLnBrk="1" hangingPunct="1"/>
            <a:r>
              <a:rPr lang="en-US" sz="3200" dirty="0" smtClean="0">
                <a:solidFill>
                  <a:srgbClr val="0000FF"/>
                </a:solidFill>
              </a:rPr>
              <a:t>e.g. ATmega8, ATmega32, ATmega128</a:t>
            </a:r>
          </a:p>
          <a:p>
            <a:pPr algn="just" eaLnBrk="1" hangingPunct="1"/>
            <a:r>
              <a:rPr lang="en-US" b="1" dirty="0" smtClean="0">
                <a:solidFill>
                  <a:srgbClr val="990099"/>
                </a:solidFill>
              </a:rPr>
              <a:t>Tiny</a:t>
            </a:r>
          </a:p>
          <a:p>
            <a:pPr lvl="1" algn="just" eaLnBrk="1" hangingPunct="1"/>
            <a:r>
              <a:rPr lang="en-US" sz="3200" dirty="0" smtClean="0">
                <a:solidFill>
                  <a:srgbClr val="0000FF"/>
                </a:solidFill>
              </a:rPr>
              <a:t>e.g. ATtiny13, ATtiny25</a:t>
            </a:r>
          </a:p>
          <a:p>
            <a:pPr algn="just" eaLnBrk="1" hangingPunct="1"/>
            <a:r>
              <a:rPr lang="en-US" b="1" dirty="0" smtClean="0">
                <a:solidFill>
                  <a:srgbClr val="990099"/>
                </a:solidFill>
              </a:rPr>
              <a:t>Special Purpose AVR</a:t>
            </a:r>
          </a:p>
          <a:p>
            <a:pPr lvl="1" algn="just" eaLnBrk="1" hangingPunct="1"/>
            <a:r>
              <a:rPr lang="en-US" sz="3200" dirty="0" smtClean="0">
                <a:solidFill>
                  <a:srgbClr val="0000FF"/>
                </a:solidFill>
              </a:rPr>
              <a:t>e.g. AT90PWM216,AT90USB1287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47723" y="2057410"/>
            <a:ext cx="6696869" cy="2505075"/>
            <a:chOff x="888" y="1488"/>
            <a:chExt cx="3894" cy="157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88" y="1488"/>
              <a:ext cx="3894" cy="157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l"/>
              <a:endParaRPr lang="ms-MY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595"/>
              <a:ext cx="3739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835685" y="2949585"/>
            <a:ext cx="6696869" cy="2911475"/>
            <a:chOff x="916" y="2742"/>
            <a:chExt cx="3894" cy="1834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16" y="2742"/>
              <a:ext cx="3894" cy="1834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l"/>
              <a:endParaRPr lang="ms-MY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" y="2815"/>
              <a:ext cx="3739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1851155" y="3925885"/>
            <a:ext cx="6751902" cy="1758950"/>
            <a:chOff x="1031" y="2109"/>
            <a:chExt cx="3926" cy="110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031" y="2109"/>
              <a:ext cx="3926" cy="110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l"/>
              <a:endParaRPr lang="ms-MY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4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" y="2167"/>
              <a:ext cx="3781" cy="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828806" y="3070229"/>
            <a:ext cx="6696869" cy="1806575"/>
            <a:chOff x="1096" y="2861"/>
            <a:chExt cx="3894" cy="1138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96" y="2861"/>
              <a:ext cx="3894" cy="113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l"/>
              <a:endParaRPr lang="ms-MY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" y="2925"/>
              <a:ext cx="377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75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229600" cy="911352"/>
          </a:xfrm>
        </p:spPr>
        <p:txBody>
          <a:bodyPr/>
          <a:lstStyle/>
          <a:p>
            <a:r>
              <a:rPr lang="bn-BD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n-BD" sz="3200" dirty="0" smtClean="0">
                <a:solidFill>
                  <a:srgbClr val="C00000"/>
                </a:solidFill>
              </a:rPr>
              <a:t>Microprocessor </a:t>
            </a:r>
            <a:r>
              <a:rPr lang="en-US" sz="3200" dirty="0" smtClean="0">
                <a:solidFill>
                  <a:srgbClr val="C00000"/>
                </a:solidFill>
              </a:rPr>
              <a:t>and microcontroller </a:t>
            </a:r>
            <a:r>
              <a:rPr lang="bn-BD" sz="3200" dirty="0" smtClean="0">
                <a:solidFill>
                  <a:srgbClr val="C00000"/>
                </a:solidFill>
              </a:rPr>
              <a:t>ha</a:t>
            </a:r>
            <a:r>
              <a:rPr lang="en-US" sz="3200" dirty="0" err="1" smtClean="0">
                <a:solidFill>
                  <a:srgbClr val="C00000"/>
                </a:solidFill>
              </a:rPr>
              <a:t>ve</a:t>
            </a:r>
            <a:r>
              <a:rPr lang="bn-BD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revolutionized </a:t>
            </a:r>
            <a:r>
              <a:rPr lang="bn-BD" sz="3200" dirty="0" smtClean="0">
                <a:solidFill>
                  <a:srgbClr val="C00000"/>
                </a:solidFill>
              </a:rPr>
              <a:t>various industries and our day-to-day life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Their</a:t>
            </a:r>
            <a:r>
              <a:rPr lang="bn-BD" sz="3200" dirty="0" smtClean="0">
                <a:solidFill>
                  <a:srgbClr val="C00000"/>
                </a:solidFill>
              </a:rPr>
              <a:t> use in control, monitoring,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bn-BD" sz="3200" dirty="0" smtClean="0">
                <a:solidFill>
                  <a:srgbClr val="C00000"/>
                </a:solidFill>
              </a:rPr>
              <a:t>measurem</a:t>
            </a:r>
            <a:r>
              <a:rPr lang="en-US" sz="3200" dirty="0" smtClean="0">
                <a:solidFill>
                  <a:srgbClr val="C00000"/>
                </a:solidFill>
              </a:rPr>
              <a:t>e</a:t>
            </a:r>
            <a:r>
              <a:rPr lang="bn-BD" sz="3200" dirty="0" smtClean="0">
                <a:solidFill>
                  <a:srgbClr val="C00000"/>
                </a:solidFill>
              </a:rPr>
              <a:t>nt and signal processing has made a breakthrough in electronic industry</a:t>
            </a:r>
          </a:p>
          <a:p>
            <a:pPr>
              <a:spcBef>
                <a:spcPts val="0"/>
              </a:spcBef>
            </a:pPr>
            <a:r>
              <a:rPr lang="bn-BD" sz="3200" dirty="0" smtClean="0">
                <a:solidFill>
                  <a:srgbClr val="C00000"/>
                </a:solidFill>
              </a:rPr>
              <a:t>Now-a-days you won’t be able to name one electronic device in which microprocessor</a:t>
            </a:r>
            <a:r>
              <a:rPr lang="en-US" sz="3200" dirty="0" smtClean="0">
                <a:solidFill>
                  <a:srgbClr val="C00000"/>
                </a:solidFill>
              </a:rPr>
              <a:t>/ microcontroller</a:t>
            </a:r>
            <a:r>
              <a:rPr lang="bn-BD" sz="3200" dirty="0" smtClean="0">
                <a:solidFill>
                  <a:srgbClr val="C00000"/>
                </a:solidFill>
              </a:rPr>
              <a:t> or </a:t>
            </a:r>
            <a:r>
              <a:rPr lang="en-US" sz="3200" dirty="0" smtClean="0">
                <a:solidFill>
                  <a:srgbClr val="C00000"/>
                </a:solidFill>
              </a:rPr>
              <a:t>their</a:t>
            </a:r>
            <a:r>
              <a:rPr lang="bn-BD" sz="3200" dirty="0" smtClean="0">
                <a:solidFill>
                  <a:srgbClr val="C00000"/>
                </a:solidFill>
              </a:rPr>
              <a:t> derivative</a:t>
            </a:r>
            <a:r>
              <a:rPr lang="en-US" sz="3200" dirty="0" smtClean="0">
                <a:solidFill>
                  <a:srgbClr val="C00000"/>
                </a:solidFill>
              </a:rPr>
              <a:t>s</a:t>
            </a:r>
            <a:r>
              <a:rPr lang="bn-BD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have</a:t>
            </a:r>
            <a:r>
              <a:rPr lang="bn-BD" sz="3200" dirty="0" smtClean="0">
                <a:solidFill>
                  <a:srgbClr val="C00000"/>
                </a:solidFill>
              </a:rPr>
              <a:t> not been used</a:t>
            </a:r>
          </a:p>
          <a:p>
            <a:pPr>
              <a:spcBef>
                <a:spcPts val="0"/>
              </a:spcBef>
            </a:pPr>
            <a:r>
              <a:rPr lang="bn-BD" sz="3200" dirty="0" smtClean="0">
                <a:solidFill>
                  <a:srgbClr val="C00000"/>
                </a:solidFill>
              </a:rPr>
              <a:t>This course is designed to make you familiar with th</a:t>
            </a:r>
            <a:r>
              <a:rPr lang="en-US" sz="3200" dirty="0" err="1" smtClean="0">
                <a:solidFill>
                  <a:srgbClr val="C00000"/>
                </a:solidFill>
              </a:rPr>
              <a:t>ese</a:t>
            </a:r>
            <a:r>
              <a:rPr lang="bn-BD" sz="3200" dirty="0" smtClean="0">
                <a:solidFill>
                  <a:srgbClr val="C00000"/>
                </a:solidFill>
              </a:rPr>
              <a:t> remarkable piece</a:t>
            </a:r>
            <a:r>
              <a:rPr lang="en-US" sz="3200" dirty="0" smtClean="0">
                <a:solidFill>
                  <a:srgbClr val="C00000"/>
                </a:solidFill>
              </a:rPr>
              <a:t>s</a:t>
            </a:r>
            <a:r>
              <a:rPr lang="bn-BD" sz="3200" dirty="0" smtClean="0">
                <a:solidFill>
                  <a:srgbClr val="C00000"/>
                </a:solidFill>
              </a:rPr>
              <a:t> of wonder</a:t>
            </a:r>
          </a:p>
          <a:p>
            <a:pPr>
              <a:spcBef>
                <a:spcPts val="0"/>
              </a:spcBef>
              <a:buNone/>
            </a:pPr>
            <a:r>
              <a:rPr lang="bn-BD" sz="3200" dirty="0" smtClean="0"/>
              <a:t> 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75124" y="1268413"/>
            <a:ext cx="2235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AT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</a:rPr>
              <a:t>mega</a:t>
            </a:r>
            <a:r>
              <a:rPr lang="en-US" sz="2400" dirty="0">
                <a:latin typeface="Tahoma" pitchFamily="34" charset="0"/>
              </a:rPr>
              <a:t>128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55762" y="3500438"/>
            <a:ext cx="2235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AT</a:t>
            </a:r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tiny</a:t>
            </a:r>
            <a:r>
              <a:rPr lang="en-US" sz="2400">
                <a:solidFill>
                  <a:srgbClr val="0099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275141" y="173196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24400" y="1752600"/>
            <a:ext cx="506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6963" y="2182813"/>
            <a:ext cx="957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Atmel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22788" y="22113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group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37188" y="2343156"/>
            <a:ext cx="1566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Flash =128K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89030" y="43735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Atmel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116388" y="1733550"/>
            <a:ext cx="30480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4953000" y="1754191"/>
            <a:ext cx="444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715000" y="1689100"/>
            <a:ext cx="158750" cy="666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728210" y="3952000"/>
            <a:ext cx="506412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852742" y="4519613"/>
            <a:ext cx="156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Flash =4K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447800" y="3940175"/>
            <a:ext cx="450850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400674" y="3644900"/>
            <a:ext cx="2235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AT</a:t>
            </a:r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90S</a:t>
            </a:r>
            <a:r>
              <a:rPr lang="en-US" sz="2400">
                <a:solidFill>
                  <a:srgbClr val="0099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433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42315" y="4078220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791200" y="408432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62513" y="4559310"/>
            <a:ext cx="957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Atmel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48343" y="4587879"/>
            <a:ext cx="869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Classic group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662738" y="4719638"/>
            <a:ext cx="156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Flash =4K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5302770" y="4093460"/>
            <a:ext cx="30480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019800" y="4111635"/>
            <a:ext cx="444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415790" y="4105978"/>
            <a:ext cx="52070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324600" y="4089400"/>
            <a:ext cx="142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851030" y="4632325"/>
            <a:ext cx="1044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Tiny group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133600" y="40068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133600" y="4006860"/>
            <a:ext cx="219075" cy="650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Let’s get familiar with the AVR part numbers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2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Other Microcontrollers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4876800" cy="2209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Besides AVR chips there are other 8-bit microcontrollers</a:t>
            </a:r>
          </a:p>
          <a:p>
            <a:r>
              <a:rPr lang="en-US" sz="3200" dirty="0" smtClean="0"/>
              <a:t>A list containing some examples is provided below: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048000"/>
          <a:ext cx="762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Manufacturer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8051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Intel</a:t>
                      </a:r>
                      <a:r>
                        <a:rPr lang="en-US" sz="2800" baseline="0" dirty="0" smtClean="0"/>
                        <a:t> and a number of Companies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HCS08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Freescale</a:t>
                      </a:r>
                      <a:r>
                        <a:rPr lang="en-US" sz="2800" dirty="0" smtClean="0"/>
                        <a:t> (Formerly MOTOROLA)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Microchip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Zilog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791200"/>
            <a:ext cx="82296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 all microcontrollers, 8051, AVR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PIC are widely used.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481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pic>
        <p:nvPicPr>
          <p:cNvPr id="9" name="Picture 6" descr="https://encrypted-tbn0.gstatic.com/images?q=tbn:ANd9GcSWSHQqSe_4E1LzpyWAH0RQCBqaskj1a-OkYOmdU93l8MDfHMX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522" y="228600"/>
            <a:ext cx="3444478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92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Comparison between 8052, PIC and AVR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544" y="1828800"/>
          <a:ext cx="883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56"/>
                <a:gridCol w="1676400"/>
                <a:gridCol w="1939473"/>
                <a:gridCol w="1736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Features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8052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 18F452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ATmega32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Program ROM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 RAM (</a:t>
                      </a:r>
                      <a:r>
                        <a:rPr lang="en-US" sz="2800" dirty="0" err="1" smtClean="0"/>
                        <a:t>max</a:t>
                      </a:r>
                      <a:r>
                        <a:rPr lang="en-US" sz="2800" baseline="30000" dirty="0" err="1" smtClean="0"/>
                        <a:t>m</a:t>
                      </a:r>
                      <a:r>
                        <a:rPr lang="en-US" sz="2800" dirty="0" smtClean="0"/>
                        <a:t> space)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256 bytes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EEPROM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 bytes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256 bytes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Timers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I/O pins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7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8179"/>
            <a:ext cx="85344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</a:t>
            </a:r>
            <a:r>
              <a:rPr lang="en-US" b="1" dirty="0" smtClean="0">
                <a:solidFill>
                  <a:schemeClr val="tx1"/>
                </a:solidFill>
              </a:rPr>
              <a:t>Pin out &amp; Descriptions</a:t>
            </a:r>
            <a:endParaRPr lang="ms-MY" b="1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27350" y="6356371"/>
            <a:ext cx="3136900" cy="3651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20112012-I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0000" y="1640557"/>
            <a:ext cx="4788000" cy="47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28600" y="3231209"/>
            <a:ext cx="1600200" cy="2057400"/>
          </a:xfrm>
          <a:prstGeom prst="wedgeRoundRectCallout">
            <a:avLst>
              <a:gd name="adj1" fmla="val -22523"/>
              <a:gd name="adj2" fmla="val 972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These pins are used to connect external crystal or RC oscillator  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16200000">
            <a:off x="365760" y="2743529"/>
            <a:ext cx="1600200" cy="2057400"/>
          </a:xfrm>
          <a:prstGeom prst="wedgeRoundRectCallout">
            <a:avLst>
              <a:gd name="adj1" fmla="val -22523"/>
              <a:gd name="adj2" fmla="val 972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 dirty="0">
                <a:latin typeface="+mn-lt"/>
              </a:rPr>
              <a:t>Provides supply voltage to the chip. It should be connected to +5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16200000">
            <a:off x="7414260" y="3184537"/>
            <a:ext cx="1219200" cy="2057400"/>
          </a:xfrm>
          <a:prstGeom prst="wedgeRoundRectCallout">
            <a:avLst>
              <a:gd name="adj1" fmla="val -8204"/>
              <a:gd name="adj2" fmla="val -9089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Supply voltage for ADC and portA.  Connect it to VCC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16200000">
            <a:off x="243840" y="2613039"/>
            <a:ext cx="1600200" cy="1752600"/>
          </a:xfrm>
          <a:prstGeom prst="wedgeRoundRectCallout">
            <a:avLst>
              <a:gd name="adj1" fmla="val -25796"/>
              <a:gd name="adj2" fmla="val 1085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>
                <a:latin typeface="+mn-lt"/>
              </a:rPr>
              <a:t>Clears all the registers and restart the execution of program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6200000">
            <a:off x="7315201" y="2826397"/>
            <a:ext cx="1143000" cy="2057400"/>
          </a:xfrm>
          <a:prstGeom prst="wedgeRoundRectCallout">
            <a:avLst>
              <a:gd name="adj1" fmla="val -5139"/>
              <a:gd name="adj2" fmla="val -8310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/>
            <a:r>
              <a:rPr lang="en-US" dirty="0">
                <a:latin typeface="+mn-lt"/>
              </a:rPr>
              <a:t>Reference voltage for ADC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0"/>
            <a:ext cx="2286000" cy="194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ight Brace 13"/>
          <p:cNvSpPr/>
          <p:nvPr/>
        </p:nvSpPr>
        <p:spPr>
          <a:xfrm>
            <a:off x="6702552" y="227775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5" name="TextBox 14"/>
          <p:cNvSpPr txBox="1"/>
          <p:nvPr/>
        </p:nvSpPr>
        <p:spPr>
          <a:xfrm>
            <a:off x="7053221" y="2826407"/>
            <a:ext cx="9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A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981200" y="2277757"/>
            <a:ext cx="384048" cy="149447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7" name="TextBox 16"/>
          <p:cNvSpPr txBox="1"/>
          <p:nvPr/>
        </p:nvSpPr>
        <p:spPr>
          <a:xfrm>
            <a:off x="911989" y="2795927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B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155" y="5249567"/>
            <a:ext cx="98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D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2206753" y="4799025"/>
            <a:ext cx="384048" cy="1364932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Right Brace 19"/>
          <p:cNvSpPr/>
          <p:nvPr/>
        </p:nvSpPr>
        <p:spPr>
          <a:xfrm>
            <a:off x="6702552" y="4426597"/>
            <a:ext cx="384048" cy="1577340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TextBox 20"/>
          <p:cNvSpPr txBox="1"/>
          <p:nvPr/>
        </p:nvSpPr>
        <p:spPr>
          <a:xfrm>
            <a:off x="7189018" y="4975247"/>
            <a:ext cx="95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FF"/>
                </a:solidFill>
                <a:latin typeface="+mn-lt"/>
              </a:rPr>
              <a:t>Port C</a:t>
            </a:r>
            <a:endParaRPr lang="ms-MY" sz="24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1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8179"/>
            <a:ext cx="89154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</a:t>
            </a:r>
            <a:r>
              <a:rPr lang="en-US" b="1" dirty="0" smtClean="0">
                <a:solidFill>
                  <a:schemeClr val="tx1"/>
                </a:solidFill>
              </a:rPr>
              <a:t>Programmer Model: Memory</a:t>
            </a:r>
            <a:endParaRPr lang="ms-MY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76200" y="914400"/>
            <a:ext cx="9296400" cy="5943600"/>
          </a:xfrm>
          <a:prstGeom prst="rect">
            <a:avLst/>
          </a:prstGeom>
          <a:ln w="19050">
            <a:solidFill>
              <a:srgbClr val="9900CC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738" indent="-276225" eaLnBrk="1" hangingPunct="1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2KB SRAM 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For temporary data storage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Memory is lost when power is shut off (volatile)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Fast read and write</a:t>
            </a:r>
          </a:p>
          <a:p>
            <a:pPr marL="566738" indent="-276225" eaLnBrk="1" hangingPunct="1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1KB EEPROM 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For persistent data storage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Memory contents retain when power is off (non-volatile)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Fast read; slow write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Can write individual byte</a:t>
            </a:r>
            <a:endParaRPr lang="en-US" sz="3200" dirty="0" smtClean="0"/>
          </a:p>
          <a:p>
            <a:pPr marL="566738" indent="-276225" eaLnBrk="1" hangingPunct="1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32KB Flash Program Memory 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Used to store program code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Memory contents retain when power is off (non-volatile)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Fast to read; slow to write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rgbClr val="008000"/>
                </a:solidFill>
              </a:rPr>
              <a:t>Can only write entire “blocks” of memory at a time</a:t>
            </a:r>
          </a:p>
          <a:p>
            <a:pPr marL="566738" lvl="1" indent="-276225"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rgbClr val="008000"/>
                </a:solidFill>
              </a:rPr>
              <a:t>O</a:t>
            </a:r>
            <a:r>
              <a:rPr lang="en-US" sz="3200" dirty="0" smtClean="0">
                <a:solidFill>
                  <a:srgbClr val="008000"/>
                </a:solidFill>
              </a:rPr>
              <a:t>rganized in 16-bit words (16KWords) </a:t>
            </a:r>
          </a:p>
        </p:txBody>
      </p:sp>
    </p:spTree>
    <p:extLst>
      <p:ext uri="{BB962C8B-B14F-4D97-AF65-F5344CB8AC3E}">
        <p14:creationId xmlns:p14="http://schemas.microsoft.com/office/powerpoint/2010/main" xmlns="" val="16206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306779"/>
            <a:ext cx="9144000" cy="7600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ATMega32 Programmer Model: Memory</a:t>
            </a:r>
            <a:endParaRPr lang="ms-MY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4543673"/>
              </p:ext>
            </p:extLst>
          </p:nvPr>
        </p:nvGraphicFramePr>
        <p:xfrm>
          <a:off x="152402" y="1544320"/>
          <a:ext cx="8686797" cy="42468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52598"/>
                <a:gridCol w="1295400"/>
                <a:gridCol w="1219200"/>
                <a:gridCol w="1219200"/>
                <a:gridCol w="914400"/>
                <a:gridCol w="1219200"/>
                <a:gridCol w="1066799"/>
              </a:tblGrid>
              <a:tr h="660400">
                <a:tc rowSpan="2">
                  <a:txBody>
                    <a:bodyPr/>
                    <a:lstStyle/>
                    <a:p>
                      <a:pPr algn="ctr"/>
                      <a:endParaRPr lang="ms-MY" sz="2800" b="1" dirty="0" smtClean="0">
                        <a:solidFill>
                          <a:srgbClr val="006600"/>
                        </a:solidFill>
                      </a:endParaRPr>
                    </a:p>
                    <a:p>
                      <a:pPr algn="ctr"/>
                      <a:r>
                        <a:rPr lang="ms-MY" sz="2800" b="1" dirty="0" smtClean="0">
                          <a:solidFill>
                            <a:srgbClr val="006600"/>
                          </a:solidFill>
                        </a:rPr>
                        <a:t>Type</a:t>
                      </a:r>
                      <a:endParaRPr lang="ms-MY" sz="28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006600"/>
                          </a:solidFill>
                        </a:rPr>
                        <a:t>Flash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006600"/>
                          </a:solidFill>
                        </a:rPr>
                        <a:t>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006600"/>
                          </a:solidFill>
                        </a:rPr>
                        <a:t>EEPROM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660400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6600"/>
                          </a:solidFill>
                        </a:rPr>
                        <a:t>F_END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6600"/>
                          </a:solidFill>
                        </a:rPr>
                        <a:t>Size,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 smtClean="0">
                          <a:solidFill>
                            <a:srgbClr val="FF6600"/>
                          </a:solidFill>
                        </a:rPr>
                        <a:t>RAM-END</a:t>
                      </a:r>
                      <a:endParaRPr lang="ms-MY" sz="2800" b="1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6600"/>
                          </a:solidFill>
                        </a:rPr>
                        <a:t>Size,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6600"/>
                          </a:solidFill>
                        </a:rPr>
                        <a:t>E_END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6600"/>
                          </a:solidFill>
                        </a:rPr>
                        <a:t>Size, kB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ms-MY" sz="2800" dirty="0" smtClean="0">
                          <a:solidFill>
                            <a:srgbClr val="006600"/>
                          </a:solidFill>
                        </a:rPr>
                        <a:t>ATmega8</a:t>
                      </a:r>
                      <a:endParaRPr lang="ms-MY" sz="28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$0FFF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$045F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$1FF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0.5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ms-MY" sz="2800" b="1" dirty="0" smtClean="0">
                          <a:solidFill>
                            <a:srgbClr val="FF0066"/>
                          </a:solidFill>
                        </a:rPr>
                        <a:t>ATmega32</a:t>
                      </a:r>
                      <a:endParaRPr lang="ms-MY" sz="2800" b="1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$3FFF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$085F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$3FF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b="1" dirty="0">
                          <a:solidFill>
                            <a:srgbClr val="FF0066"/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ms-MY" sz="2800" dirty="0" smtClean="0">
                          <a:solidFill>
                            <a:srgbClr val="006600"/>
                          </a:solidFill>
                        </a:rPr>
                        <a:t>ATmega64</a:t>
                      </a:r>
                      <a:endParaRPr lang="ms-MY" sz="28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$7FFF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$10FF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$7FF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ms-MY" sz="2800" dirty="0" smtClean="0">
                          <a:solidFill>
                            <a:srgbClr val="006600"/>
                          </a:solidFill>
                        </a:rPr>
                        <a:t>ATmega128</a:t>
                      </a:r>
                      <a:endParaRPr lang="ms-MY" sz="28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$FFFF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$10FF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$FFF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83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7600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ATMega32 Programmer Model: </a:t>
            </a:r>
            <a:r>
              <a:rPr lang="en-US" sz="3600" b="1" dirty="0" smtClean="0">
                <a:solidFill>
                  <a:schemeClr val="tx1"/>
                </a:solidFill>
              </a:rPr>
              <a:t>Data </a:t>
            </a:r>
            <a:r>
              <a:rPr lang="en-US" sz="3600" b="1" dirty="0">
                <a:solidFill>
                  <a:schemeClr val="tx1"/>
                </a:solidFill>
              </a:rPr>
              <a:t>Memory</a:t>
            </a:r>
            <a:endParaRPr lang="ms-MY" sz="3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371600"/>
            <a:ext cx="9144000" cy="28956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ATmega32 contains 1024 bytes of data EEPROM memory.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It is organized as a separate data space, in which single bytes can be read and written.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The EEPROM has an endurance of at least 100,000 write/erase cycles.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Different chip have different size of EEPROM memory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1022397"/>
              </p:ext>
            </p:extLst>
          </p:nvPr>
        </p:nvGraphicFramePr>
        <p:xfrm>
          <a:off x="533400" y="4454544"/>
          <a:ext cx="8153400" cy="209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5"/>
                <a:gridCol w="919093"/>
                <a:gridCol w="2012365"/>
                <a:gridCol w="794315"/>
                <a:gridCol w="1905000"/>
                <a:gridCol w="838202"/>
              </a:tblGrid>
              <a:tr h="5921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Chip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Bytes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Chip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Bytes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Chip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Bytes</a:t>
                      </a:r>
                      <a:endParaRPr lang="en-US" sz="1800" dirty="0"/>
                    </a:p>
                  </a:txBody>
                  <a:tcPr marT="45698" marB="45698"/>
                </a:tc>
              </a:tr>
              <a:tr h="3523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ATmega8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ATmega16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ATmega32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1024</a:t>
                      </a:r>
                      <a:endParaRPr lang="en-US" sz="2400" dirty="0"/>
                    </a:p>
                  </a:txBody>
                  <a:tcPr marT="45698" marB="45698"/>
                </a:tc>
              </a:tr>
              <a:tr h="592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ATmega64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2048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ATmega128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ATmega256RZ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  <a:endParaRPr lang="en-US" sz="2400" dirty="0"/>
                    </a:p>
                  </a:txBody>
                  <a:tcPr marT="45698" marB="45698"/>
                </a:tc>
              </a:tr>
              <a:tr h="3523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ATmega640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ATmega1280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ATmega2560</a:t>
                      </a:r>
                      <a:endParaRPr lang="en-US" sz="2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4096</a:t>
                      </a:r>
                      <a:endParaRPr lang="en-US" sz="2400" dirty="0"/>
                    </a:p>
                  </a:txBody>
                  <a:tcPr marT="45698" marB="45698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914404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66"/>
                </a:solidFill>
                <a:latin typeface="+mn-lt"/>
              </a:rPr>
              <a:t>EEPROM</a:t>
            </a:r>
            <a:endParaRPr lang="ms-MY" sz="3200" b="1" dirty="0">
              <a:solidFill>
                <a:srgbClr val="FF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3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7413"/>
            <a:ext cx="8534400" cy="7600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ATMega32 Programmer Model: </a:t>
            </a:r>
            <a:r>
              <a:rPr lang="en-US" sz="3200" b="1" dirty="0" smtClean="0">
                <a:solidFill>
                  <a:schemeClr val="tx1"/>
                </a:solidFill>
              </a:rPr>
              <a:t>Data </a:t>
            </a:r>
            <a:r>
              <a:rPr lang="en-US" sz="3200" b="1" dirty="0">
                <a:solidFill>
                  <a:schemeClr val="tx1"/>
                </a:solidFill>
              </a:rPr>
              <a:t>Memory</a:t>
            </a:r>
            <a:endParaRPr lang="ms-MY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956" y="2275344"/>
            <a:ext cx="394464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GPRs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(general purpose registers), </a:t>
            </a:r>
            <a:endParaRPr lang="en-US" sz="2800" b="1" dirty="0" smtClean="0">
              <a:solidFill>
                <a:srgbClr val="C00000"/>
              </a:solidFill>
              <a:latin typeface="+mn-lt"/>
            </a:endParaRPr>
          </a:p>
          <a:p>
            <a:endParaRPr lang="en-US" sz="3600" b="1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Special Function Registers (SFRs), and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ms-MY" sz="2800" b="1" dirty="0">
                <a:solidFill>
                  <a:srgbClr val="C00000"/>
                </a:solidFill>
                <a:latin typeface="+mn-lt"/>
              </a:rPr>
              <a:t>I</a:t>
            </a:r>
            <a:r>
              <a:rPr lang="ms-MY" sz="2800" b="1" dirty="0" smtClean="0">
                <a:solidFill>
                  <a:srgbClr val="C00000"/>
                </a:solidFill>
                <a:latin typeface="+mn-lt"/>
              </a:rPr>
              <a:t>nternal </a:t>
            </a:r>
            <a:r>
              <a:rPr lang="ms-MY" sz="2800" b="1" dirty="0">
                <a:solidFill>
                  <a:srgbClr val="C00000"/>
                </a:solidFill>
                <a:latin typeface="+mn-lt"/>
              </a:rPr>
              <a:t>data SRAM.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79598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3958" y="939820"/>
            <a:ext cx="5316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C00000"/>
                </a:solidFill>
                <a:latin typeface="+mn-lt"/>
              </a:rPr>
              <a:t>The data memory is composed of three parts: </a:t>
            </a:r>
          </a:p>
        </p:txBody>
      </p:sp>
    </p:spTree>
    <p:extLst>
      <p:ext uri="{BB962C8B-B14F-4D97-AF65-F5344CB8AC3E}">
        <p14:creationId xmlns:p14="http://schemas.microsoft.com/office/powerpoint/2010/main" xmlns="" val="28083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58" y="197921"/>
            <a:ext cx="9144000" cy="7600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ATMega32 Programmer </a:t>
            </a:r>
            <a:r>
              <a:rPr lang="en-US" sz="3200" b="1" dirty="0" smtClean="0">
                <a:solidFill>
                  <a:schemeClr val="tx1"/>
                </a:solidFill>
              </a:rPr>
              <a:t>Model: I/O Registers (SFRs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endParaRPr lang="ms-MY" sz="32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1219200"/>
            <a:ext cx="8915400" cy="556260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6600"/>
                </a:solidFill>
              </a:rPr>
              <a:t>The I/O memory is dedicated to specific functions such as status register, timers, serial communication, I/O ports, ADC and etc.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6600"/>
                </a:solidFill>
              </a:rPr>
              <a:t>Function of each I/O memory location is fixed by the CPU designer at the time of design. (because it is used for control of the microcontroller and peripherals)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6600"/>
                </a:solidFill>
              </a:rPr>
              <a:t>AVR I/O memory is made of 8 bit registers.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6600"/>
                </a:solidFill>
              </a:rPr>
              <a:t>All of the AVRs have at least 64 bytes of I/O memory location. (This section is called standard I/O memory)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6600"/>
                </a:solidFill>
              </a:rPr>
              <a:t>In other microcontrollers, the I/O registers are called SFRs (Special Function Registers)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42" y="109983"/>
            <a:ext cx="9144000" cy="7600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ATMega32 Programmer </a:t>
            </a:r>
            <a:r>
              <a:rPr lang="en-US" sz="3200" b="1" dirty="0" smtClean="0">
                <a:solidFill>
                  <a:schemeClr val="tx1"/>
                </a:solidFill>
              </a:rPr>
              <a:t>Model: I/O Registers (SFRs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endParaRPr lang="ms-MY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5959060"/>
              </p:ext>
            </p:extLst>
          </p:nvPr>
        </p:nvGraphicFramePr>
        <p:xfrm>
          <a:off x="1447800" y="890788"/>
          <a:ext cx="6553200" cy="5814812"/>
        </p:xfrm>
        <a:graphic>
          <a:graphicData uri="http://schemas.openxmlformats.org/presentationml/2006/ole">
            <p:oleObj spid="_x0000_s1027" name="Visio" r:id="rId3" imgW="6815823" imgH="499377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99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2752"/>
          </a:xfrm>
        </p:spPr>
        <p:txBody>
          <a:bodyPr>
            <a:normAutofit fontScale="90000"/>
          </a:bodyPr>
          <a:lstStyle/>
          <a:p>
            <a:r>
              <a:rPr lang="bn-BD" b="1" dirty="0" smtClean="0">
                <a:solidFill>
                  <a:schemeClr val="tx1"/>
                </a:solidFill>
              </a:rPr>
              <a:t>Microprocessor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6096000" cy="2365248"/>
          </a:xfrm>
        </p:spPr>
        <p:txBody>
          <a:bodyPr>
            <a:noAutofit/>
          </a:bodyPr>
          <a:lstStyle/>
          <a:p>
            <a:r>
              <a:rPr lang="bn-BD" sz="2400" dirty="0" smtClean="0">
                <a:solidFill>
                  <a:schemeClr val="accent1"/>
                </a:solidFill>
              </a:rPr>
              <a:t>By microprocessor we mean that all the component</a:t>
            </a:r>
            <a:r>
              <a:rPr lang="en-US" sz="2400" dirty="0" smtClean="0">
                <a:solidFill>
                  <a:schemeClr val="accent1"/>
                </a:solidFill>
              </a:rPr>
              <a:t>s </a:t>
            </a:r>
            <a:r>
              <a:rPr lang="bn-BD" sz="2400" dirty="0" smtClean="0">
                <a:solidFill>
                  <a:schemeClr val="accent1"/>
                </a:solidFill>
              </a:rPr>
              <a:t>one finds in a CPU (ALU, Register, Timing &amp; Control Unit and the Interfacing circuits) are put together in a single chip</a:t>
            </a:r>
          </a:p>
          <a:p>
            <a:r>
              <a:rPr lang="bn-BD" sz="2400" dirty="0" smtClean="0">
                <a:solidFill>
                  <a:schemeClr val="accent1"/>
                </a:solidFill>
              </a:rPr>
              <a:t>That is a uP can be considered as “CPU in a Chip”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6262688" y="375274"/>
            <a:ext cx="2043112" cy="2723079"/>
            <a:chOff x="6429388" y="1928802"/>
            <a:chExt cx="2286016" cy="3365306"/>
          </a:xfrm>
        </p:grpSpPr>
        <p:sp>
          <p:nvSpPr>
            <p:cNvPr id="7" name="Rectangle 6"/>
            <p:cNvSpPr/>
            <p:nvPr/>
          </p:nvSpPr>
          <p:spPr>
            <a:xfrm>
              <a:off x="6429388" y="1928802"/>
              <a:ext cx="2286016" cy="3286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bg2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6429388" y="3571876"/>
              <a:ext cx="3286148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29388" y="3000372"/>
              <a:ext cx="1643074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29388" y="4071942"/>
              <a:ext cx="1643074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17" y="2252954"/>
              <a:ext cx="857256" cy="49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ALU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72265" y="3253087"/>
              <a:ext cx="1357322" cy="49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Registers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65" y="4038905"/>
              <a:ext cx="1357322" cy="12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Timing &amp; Control Circuit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2462" y="2631039"/>
              <a:ext cx="550989" cy="158377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bn-BD" sz="2000" b="1" dirty="0" smtClean="0">
                  <a:solidFill>
                    <a:schemeClr val="bg2"/>
                  </a:solidFill>
                </a:rPr>
                <a:t>Interfaces</a:t>
              </a:r>
              <a:endParaRPr lang="en-US" sz="20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640596" y="6540138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1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39624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dirty="0">
                <a:solidFill>
                  <a:schemeClr val="accent1"/>
                </a:solidFill>
              </a:rPr>
              <a:t>Microcontroller is somewhat different from microprocessor in a sense that not only the CPU but also RAM, ROM, I/O Ports, Timer &amp; Counter, Serial Port all put together in a single chip</a:t>
            </a:r>
          </a:p>
          <a:p>
            <a:r>
              <a:rPr lang="bn-BD" sz="2400" dirty="0">
                <a:solidFill>
                  <a:schemeClr val="accent1"/>
                </a:solidFill>
              </a:rPr>
              <a:t>So, it is </a:t>
            </a:r>
            <a:r>
              <a:rPr lang="en-US" sz="2400" dirty="0" smtClean="0">
                <a:solidFill>
                  <a:schemeClr val="accent1"/>
                </a:solidFill>
              </a:rPr>
              <a:t>called</a:t>
            </a:r>
            <a:r>
              <a:rPr lang="bn-BD" sz="2400" dirty="0" smtClean="0">
                <a:solidFill>
                  <a:schemeClr val="accent1"/>
                </a:solidFill>
              </a:rPr>
              <a:t> </a:t>
            </a:r>
            <a:r>
              <a:rPr lang="bn-BD" sz="2400" dirty="0">
                <a:solidFill>
                  <a:schemeClr val="accent1"/>
                </a:solidFill>
              </a:rPr>
              <a:t>“Computer on a chip</a:t>
            </a:r>
            <a:r>
              <a:rPr lang="bn-BD" sz="2400" dirty="0" smtClean="0">
                <a:solidFill>
                  <a:schemeClr val="accent1"/>
                </a:solidFill>
              </a:rPr>
              <a:t>”</a:t>
            </a:r>
            <a:endParaRPr lang="bn-BD" sz="2400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279648"/>
            <a:ext cx="8229600" cy="682752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BD" b="1" dirty="0" smtClean="0">
                <a:solidFill>
                  <a:schemeClr val="tx1"/>
                </a:solidFill>
              </a:rPr>
              <a:t>Micro</a:t>
            </a:r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6248400" y="3505200"/>
            <a:ext cx="2315996" cy="2800006"/>
            <a:chOff x="6429388" y="1928802"/>
            <a:chExt cx="2530310" cy="3286942"/>
          </a:xfrm>
        </p:grpSpPr>
        <p:sp>
          <p:nvSpPr>
            <p:cNvPr id="19" name="Rectangle 18"/>
            <p:cNvSpPr/>
            <p:nvPr/>
          </p:nvSpPr>
          <p:spPr>
            <a:xfrm>
              <a:off x="6429388" y="1928802"/>
              <a:ext cx="2286016" cy="3286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6001554" y="3571876"/>
              <a:ext cx="3286148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29388" y="3000372"/>
              <a:ext cx="1214446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43702" y="2252955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CPU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02244" y="3253087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RAM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58824" y="3883887"/>
              <a:ext cx="10565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Serial Port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29388" y="3998916"/>
              <a:ext cx="1214446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43834" y="3786190"/>
              <a:ext cx="1071570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643834" y="2857496"/>
              <a:ext cx="1071570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786710" y="2000240"/>
              <a:ext cx="857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I/O Port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3814" y="3018665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dirty="0" smtClean="0">
                  <a:solidFill>
                    <a:schemeClr val="bg2"/>
                  </a:solidFill>
                </a:rPr>
                <a:t>Timer Counter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28711" y="4249302"/>
              <a:ext cx="1071884" cy="541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solidFill>
                    <a:schemeClr val="bg2"/>
                  </a:solidFill>
                </a:rPr>
                <a:t>ROM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8164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build="allAtOnce"/>
      <p:bldP spid="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Hardware Implementation :</a:t>
            </a:r>
            <a:br>
              <a:rPr lang="en-US" b="1" dirty="0" smtClean="0"/>
            </a:br>
            <a:r>
              <a:rPr lang="en-US" b="1" dirty="0" smtClean="0"/>
              <a:t>AVR Trainer Board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752600"/>
            <a:ext cx="64674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80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Software Simulation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 of a Circuit in the software called Proteus.</a:t>
            </a:r>
          </a:p>
          <a:p>
            <a:r>
              <a:rPr lang="en-US" dirty="0"/>
              <a:t>Development of the Program in </a:t>
            </a:r>
            <a:r>
              <a:rPr lang="en-US" dirty="0" err="1"/>
              <a:t>CodeVisionAVR</a:t>
            </a:r>
            <a:r>
              <a:rPr lang="en-US" dirty="0"/>
              <a:t>.</a:t>
            </a:r>
          </a:p>
          <a:p>
            <a:r>
              <a:rPr lang="en-US" dirty="0"/>
              <a:t>The compiled code (the .hex file) can be linked from the Proteus.</a:t>
            </a:r>
          </a:p>
          <a:p>
            <a:r>
              <a:rPr lang="en-US" dirty="0"/>
              <a:t>The program may be run in Proteus.</a:t>
            </a:r>
          </a:p>
          <a:p>
            <a:r>
              <a:rPr lang="en-US" dirty="0"/>
              <a:t>Although there may be some problem in actual practical implementation but as an initial development we get a first hand feedback from the output of the simulation.</a:t>
            </a:r>
          </a:p>
          <a:p>
            <a:r>
              <a:rPr lang="en-US" dirty="0"/>
              <a:t>Therefore all students must be able to use the two software and there project should be implemented at least in Proteus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13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sz="4400" b="1" dirty="0" smtClean="0">
                <a:solidFill>
                  <a:schemeClr val="tx1"/>
                </a:solidFill>
              </a:rPr>
              <a:t>Distribution of Marks for Assessment of this course</a:t>
            </a:r>
            <a:r>
              <a:rPr lang="bn-BD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0153"/>
          </a:xfrm>
        </p:spPr>
        <p:txBody>
          <a:bodyPr>
            <a:noAutofit/>
          </a:bodyPr>
          <a:lstStyle/>
          <a:p>
            <a:pPr lvl="1"/>
            <a:r>
              <a:rPr lang="bn-BD" sz="3200" i="1" dirty="0" smtClean="0">
                <a:solidFill>
                  <a:srgbClr val="C00000"/>
                </a:solidFill>
              </a:rPr>
              <a:t>Attend</a:t>
            </a:r>
            <a:r>
              <a:rPr lang="en-US" sz="3200" i="1" dirty="0" smtClean="0">
                <a:solidFill>
                  <a:srgbClr val="C00000"/>
                </a:solidFill>
              </a:rPr>
              <a:t>a</a:t>
            </a:r>
            <a:r>
              <a:rPr lang="bn-BD" sz="3200" i="1" dirty="0" smtClean="0">
                <a:solidFill>
                  <a:srgbClr val="C00000"/>
                </a:solidFill>
              </a:rPr>
              <a:t>nce – 5%</a:t>
            </a:r>
          </a:p>
          <a:p>
            <a:pPr lvl="1"/>
            <a:r>
              <a:rPr lang="bn-BD" sz="3200" i="1" dirty="0" smtClean="0">
                <a:solidFill>
                  <a:srgbClr val="C00000"/>
                </a:solidFill>
              </a:rPr>
              <a:t>Class </a:t>
            </a:r>
            <a:r>
              <a:rPr lang="en-US" sz="3200" i="1" dirty="0" smtClean="0">
                <a:solidFill>
                  <a:srgbClr val="C00000"/>
                </a:solidFill>
              </a:rPr>
              <a:t>Test</a:t>
            </a:r>
            <a:r>
              <a:rPr lang="bn-BD" sz="3200" i="1" dirty="0" smtClean="0">
                <a:solidFill>
                  <a:srgbClr val="C00000"/>
                </a:solidFill>
              </a:rPr>
              <a:t>s </a:t>
            </a:r>
            <a:r>
              <a:rPr lang="en-US" sz="3200" i="1" dirty="0" smtClean="0">
                <a:solidFill>
                  <a:srgbClr val="C00000"/>
                </a:solidFill>
              </a:rPr>
              <a:t>(best 3 out of 4) </a:t>
            </a:r>
            <a:r>
              <a:rPr lang="bn-BD" sz="3200" i="1" dirty="0" smtClean="0">
                <a:solidFill>
                  <a:srgbClr val="C00000"/>
                </a:solidFill>
              </a:rPr>
              <a:t>– </a:t>
            </a:r>
            <a:r>
              <a:rPr lang="en-US" sz="3200" i="1" dirty="0" smtClean="0">
                <a:solidFill>
                  <a:srgbClr val="C00000"/>
                </a:solidFill>
              </a:rPr>
              <a:t>20%</a:t>
            </a:r>
            <a:endParaRPr lang="bn-BD" sz="3200" i="1" dirty="0" smtClean="0">
              <a:solidFill>
                <a:srgbClr val="C00000"/>
              </a:solidFill>
            </a:endParaRPr>
          </a:p>
          <a:p>
            <a:pPr lvl="1"/>
            <a:r>
              <a:rPr lang="bn-BD" sz="3200" i="1" dirty="0" smtClean="0">
                <a:solidFill>
                  <a:srgbClr val="C00000"/>
                </a:solidFill>
              </a:rPr>
              <a:t>Mid Term – </a:t>
            </a:r>
            <a:r>
              <a:rPr lang="en-US" sz="3200" i="1" dirty="0" smtClean="0">
                <a:solidFill>
                  <a:srgbClr val="C00000"/>
                </a:solidFill>
              </a:rPr>
              <a:t>20%</a:t>
            </a:r>
          </a:p>
          <a:p>
            <a:pPr lvl="1"/>
            <a:r>
              <a:rPr lang="en-US" sz="3200" i="1" dirty="0" smtClean="0">
                <a:solidFill>
                  <a:srgbClr val="C00000"/>
                </a:solidFill>
              </a:rPr>
              <a:t>Mini Project – 25%</a:t>
            </a:r>
            <a:endParaRPr lang="bn-BD" sz="3200" i="1" dirty="0" smtClean="0">
              <a:solidFill>
                <a:srgbClr val="C00000"/>
              </a:solidFill>
            </a:endParaRPr>
          </a:p>
          <a:p>
            <a:pPr lvl="1"/>
            <a:r>
              <a:rPr lang="bn-BD" sz="3200" i="1" dirty="0" smtClean="0">
                <a:solidFill>
                  <a:srgbClr val="C00000"/>
                </a:solidFill>
              </a:rPr>
              <a:t>Final –  </a:t>
            </a:r>
            <a:r>
              <a:rPr lang="en-US" sz="3200" i="1" dirty="0" smtClean="0">
                <a:solidFill>
                  <a:srgbClr val="C00000"/>
                </a:solidFill>
              </a:rPr>
              <a:t>30%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07751" y="6405584"/>
            <a:ext cx="4007521" cy="381002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020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Special NOTES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Course materials 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In the </a:t>
            </a:r>
            <a:r>
              <a:rPr lang="en-US" sz="2800" dirty="0" err="1" smtClean="0">
                <a:solidFill>
                  <a:srgbClr val="C00000"/>
                </a:solidFill>
              </a:rPr>
              <a:t>google</a:t>
            </a:r>
            <a:r>
              <a:rPr lang="en-US" sz="2800" dirty="0" smtClean="0">
                <a:solidFill>
                  <a:srgbClr val="C00000"/>
                </a:solidFill>
              </a:rPr>
              <a:t>  group “</a:t>
            </a:r>
            <a:r>
              <a:rPr lang="en-US" sz="2800" i="1" dirty="0" smtClean="0">
                <a:solidFill>
                  <a:srgbClr val="C00000"/>
                </a:solidFill>
              </a:rPr>
              <a:t>IICT_April2018_ESD</a:t>
            </a:r>
            <a:r>
              <a:rPr lang="en-US" sz="2800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Book Reference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Richard H. Barnett, Sarah Cox, Larry </a:t>
            </a:r>
            <a:r>
              <a:rPr lang="en-US" sz="2800" dirty="0" err="1" smtClean="0">
                <a:solidFill>
                  <a:srgbClr val="C00000"/>
                </a:solidFill>
              </a:rPr>
              <a:t>O'Cull</a:t>
            </a:r>
            <a:r>
              <a:rPr lang="en-US" sz="2800" dirty="0" smtClean="0">
                <a:solidFill>
                  <a:srgbClr val="C00000"/>
                </a:solidFill>
              </a:rPr>
              <a:t>-”Embedded </a:t>
            </a:r>
            <a:r>
              <a:rPr lang="en-US" sz="2800" dirty="0">
                <a:solidFill>
                  <a:srgbClr val="C00000"/>
                </a:solidFill>
              </a:rPr>
              <a:t>C Programming and the Atmel </a:t>
            </a:r>
            <a:r>
              <a:rPr lang="en-US" sz="2800" dirty="0" smtClean="0">
                <a:solidFill>
                  <a:srgbClr val="C00000"/>
                </a:solidFill>
              </a:rPr>
              <a:t>AVR” – 2</a:t>
            </a:r>
            <a:r>
              <a:rPr lang="en-US" sz="2800" baseline="30000" dirty="0" smtClean="0">
                <a:solidFill>
                  <a:srgbClr val="C00000"/>
                </a:solidFill>
              </a:rPr>
              <a:t>nd</a:t>
            </a:r>
            <a:r>
              <a:rPr lang="en-US" sz="2800" dirty="0" smtClean="0">
                <a:solidFill>
                  <a:srgbClr val="C00000"/>
                </a:solidFill>
              </a:rPr>
              <a:t> Edition, Delmar </a:t>
            </a:r>
            <a:r>
              <a:rPr lang="en-US" sz="2800" dirty="0" err="1" smtClean="0">
                <a:solidFill>
                  <a:srgbClr val="C00000"/>
                </a:solidFill>
              </a:rPr>
              <a:t>Cengage</a:t>
            </a:r>
            <a:r>
              <a:rPr lang="en-US" sz="2800" dirty="0" smtClean="0">
                <a:solidFill>
                  <a:srgbClr val="C00000"/>
                </a:solidFill>
              </a:rPr>
              <a:t> Learning, 2007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M. A. </a:t>
            </a:r>
            <a:r>
              <a:rPr lang="en-US" sz="2800" dirty="0" err="1" smtClean="0">
                <a:solidFill>
                  <a:srgbClr val="C00000"/>
                </a:solidFill>
              </a:rPr>
              <a:t>Mazidi</a:t>
            </a:r>
            <a:r>
              <a:rPr lang="en-US" sz="2800" dirty="0" smtClean="0">
                <a:solidFill>
                  <a:srgbClr val="C00000"/>
                </a:solidFill>
              </a:rPr>
              <a:t>, S. </a:t>
            </a:r>
            <a:r>
              <a:rPr lang="en-US" sz="2800" dirty="0" err="1" smtClean="0">
                <a:solidFill>
                  <a:srgbClr val="C00000"/>
                </a:solidFill>
              </a:rPr>
              <a:t>Naimi</a:t>
            </a:r>
            <a:r>
              <a:rPr lang="en-US" sz="2800" dirty="0" smtClean="0">
                <a:solidFill>
                  <a:srgbClr val="C00000"/>
                </a:solidFill>
              </a:rPr>
              <a:t> and S. </a:t>
            </a:r>
            <a:r>
              <a:rPr lang="en-US" sz="2800" dirty="0" err="1" smtClean="0">
                <a:solidFill>
                  <a:srgbClr val="C00000"/>
                </a:solidFill>
              </a:rPr>
              <a:t>Naimi</a:t>
            </a:r>
            <a:r>
              <a:rPr lang="en-US" sz="2800" dirty="0" smtClean="0">
                <a:solidFill>
                  <a:srgbClr val="C00000"/>
                </a:solidFill>
              </a:rPr>
              <a:t> : “</a:t>
            </a:r>
            <a:r>
              <a:rPr lang="en-US" sz="2800" i="1" dirty="0" smtClean="0">
                <a:solidFill>
                  <a:srgbClr val="C00000"/>
                </a:solidFill>
              </a:rPr>
              <a:t>The AVR microcontroller and embedded System – Using Assembly and C</a:t>
            </a:r>
            <a:r>
              <a:rPr lang="en-US" sz="2800" dirty="0" smtClean="0">
                <a:solidFill>
                  <a:srgbClr val="C00000"/>
                </a:solidFill>
              </a:rPr>
              <a:t>”, Prentice Hall (PEARSON), 2011.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How to join the Google 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3542" y="990600"/>
            <a:ext cx="8719458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In a browser type </a:t>
            </a: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</a:rPr>
              <a:t>mail.google.com </a:t>
            </a:r>
            <a:r>
              <a:rPr lang="en-US" sz="3200" dirty="0" smtClean="0"/>
              <a:t>or</a:t>
            </a: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www.gmail.com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Log in with a </a:t>
            </a:r>
            <a:r>
              <a:rPr lang="en-US" sz="3200" dirty="0" err="1" smtClean="0"/>
              <a:t>gmail</a:t>
            </a:r>
            <a:r>
              <a:rPr lang="en-US" sz="3200" dirty="0" smtClean="0"/>
              <a:t> account (if you don’ have a </a:t>
            </a:r>
            <a:r>
              <a:rPr lang="en-US" sz="3200" dirty="0" err="1" smtClean="0"/>
              <a:t>gmail</a:t>
            </a:r>
            <a:r>
              <a:rPr lang="en-US" sz="3200" dirty="0" smtClean="0"/>
              <a:t> account, create one)</a:t>
            </a:r>
          </a:p>
          <a:p>
            <a:pPr>
              <a:spcBef>
                <a:spcPts val="0"/>
              </a:spcBef>
            </a:pPr>
            <a:r>
              <a:rPr lang="en-US" sz="3200" dirty="0" smtClean="0"/>
              <a:t>Now type the following </a:t>
            </a:r>
            <a:r>
              <a:rPr lang="en-US" sz="3200" dirty="0" err="1" smtClean="0"/>
              <a:t>url</a:t>
            </a:r>
            <a:r>
              <a:rPr lang="en-US" sz="3200" dirty="0" smtClean="0"/>
              <a:t> in the browser</a:t>
            </a:r>
          </a:p>
          <a:p>
            <a:pPr>
              <a:spcBef>
                <a:spcPts val="0"/>
              </a:spcBef>
              <a:buNone/>
            </a:pPr>
            <a:r>
              <a:rPr lang="en-US" sz="2900" b="1" i="1" dirty="0" smtClean="0">
                <a:solidFill>
                  <a:schemeClr val="accent1">
                    <a:lumMod val="75000"/>
                  </a:schemeClr>
                </a:solidFill>
              </a:rPr>
              <a:t>	groups.google.com/group/IICT_April2018_ESD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Now </a:t>
            </a:r>
            <a:r>
              <a:rPr lang="en-US" sz="3200" dirty="0" smtClean="0"/>
              <a:t>click</a:t>
            </a:r>
            <a:endParaRPr lang="en-US" sz="3200" dirty="0"/>
          </a:p>
          <a:p>
            <a:pPr>
              <a:spcBef>
                <a:spcPts val="0"/>
              </a:spcBef>
              <a:buNone/>
            </a:pPr>
            <a:r>
              <a:rPr lang="en-US" sz="2900" b="1" i="1" dirty="0">
                <a:solidFill>
                  <a:schemeClr val="accent1">
                    <a:lumMod val="75000"/>
                  </a:schemeClr>
                </a:solidFill>
              </a:rPr>
              <a:t>	J</a:t>
            </a:r>
            <a:r>
              <a:rPr lang="en-US" sz="2900" b="1" i="1" dirty="0" smtClean="0">
                <a:solidFill>
                  <a:schemeClr val="accent1">
                    <a:lumMod val="75000"/>
                  </a:schemeClr>
                </a:solidFill>
              </a:rPr>
              <a:t>oin the group</a:t>
            </a:r>
            <a:endParaRPr lang="en-US" sz="29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29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to download the software and books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logging on to the </a:t>
            </a:r>
            <a:r>
              <a:rPr lang="en-US" dirty="0" err="1" smtClean="0"/>
              <a:t>google</a:t>
            </a:r>
            <a:r>
              <a:rPr lang="en-US" dirty="0" smtClean="0"/>
              <a:t> group in </a:t>
            </a:r>
            <a:r>
              <a:rPr lang="en-US" dirty="0"/>
              <a:t>a different tab open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/>
              <a:t>M</a:t>
            </a:r>
            <a:r>
              <a:rPr lang="en-US" dirty="0" smtClean="0"/>
              <a:t>anu there is a option called “</a:t>
            </a:r>
            <a:r>
              <a:rPr lang="en-US" dirty="0"/>
              <a:t>S</a:t>
            </a:r>
            <a:r>
              <a:rPr lang="en-US" dirty="0" smtClean="0"/>
              <a:t>hared with me” </a:t>
            </a:r>
          </a:p>
          <a:p>
            <a:r>
              <a:rPr lang="en-US" dirty="0" smtClean="0"/>
              <a:t>The folder called “</a:t>
            </a:r>
            <a:r>
              <a:rPr lang="en-US" dirty="0" err="1" smtClean="0"/>
              <a:t>Books_AVR</a:t>
            </a:r>
            <a:r>
              <a:rPr lang="en-US" dirty="0" smtClean="0"/>
              <a:t>” and “</a:t>
            </a:r>
            <a:r>
              <a:rPr lang="en-US" dirty="0" err="1" smtClean="0"/>
              <a:t>Software_AVR</a:t>
            </a:r>
            <a:r>
              <a:rPr lang="en-US" dirty="0" smtClean="0"/>
              <a:t>” are shared folder for that group members.</a:t>
            </a:r>
          </a:p>
          <a:p>
            <a:r>
              <a:rPr lang="en-US" dirty="0" smtClean="0"/>
              <a:t>So you should be able to download the books and the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8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Installation Guideline for </a:t>
            </a:r>
            <a:r>
              <a:rPr lang="en-US" b="1" dirty="0" err="1" smtClean="0">
                <a:solidFill>
                  <a:schemeClr val="tx1"/>
                </a:solidFill>
              </a:rPr>
              <a:t>CodeVisionAVR</a:t>
            </a:r>
            <a:r>
              <a:rPr lang="en-US" b="1" dirty="0" smtClean="0">
                <a:solidFill>
                  <a:schemeClr val="tx1"/>
                </a:solidFill>
              </a:rPr>
              <a:t> software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b="1" dirty="0"/>
              <a:t>Unzip</a:t>
            </a:r>
            <a:r>
              <a:rPr lang="en-US" dirty="0"/>
              <a:t> the Files.</a:t>
            </a:r>
            <a:br>
              <a:rPr lang="en-US" dirty="0"/>
            </a:br>
            <a:r>
              <a:rPr lang="en-US" dirty="0"/>
              <a:t>2) Run </a:t>
            </a:r>
            <a:r>
              <a:rPr lang="en-US" b="1" dirty="0" smtClean="0"/>
              <a:t>setup.exe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3) </a:t>
            </a:r>
            <a:r>
              <a:rPr lang="en-US" dirty="0" smtClean="0"/>
              <a:t>Complete the recommended installation process. After 80% completion of the installation a dialog box will appear “Atmel Studio couldn’t find…”, click </a:t>
            </a:r>
            <a:r>
              <a:rPr lang="en-US" b="1" dirty="0" smtClean="0"/>
              <a:t>OK </a:t>
            </a:r>
            <a:r>
              <a:rPr lang="en-US" dirty="0" smtClean="0"/>
              <a:t>then </a:t>
            </a:r>
            <a:r>
              <a:rPr lang="en-US" b="1" dirty="0" smtClean="0"/>
              <a:t>NEXT</a:t>
            </a:r>
            <a:r>
              <a:rPr lang="en-US" dirty="0" smtClean="0"/>
              <a:t> then </a:t>
            </a:r>
            <a:r>
              <a:rPr lang="en-US" b="1" dirty="0" smtClean="0"/>
              <a:t>Finish</a:t>
            </a:r>
            <a:r>
              <a:rPr lang="en-US" dirty="0" smtClean="0"/>
              <a:t> button</a:t>
            </a:r>
            <a:r>
              <a:rPr lang="en-US" b="1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4)</a:t>
            </a:r>
            <a:r>
              <a:rPr lang="en-US" dirty="0" smtClean="0"/>
              <a:t>Before clicking the final “finish” button uncheck the “launch now” option.</a:t>
            </a:r>
          </a:p>
          <a:p>
            <a:pPr marL="0" indent="0">
              <a:buNone/>
            </a:pPr>
            <a:r>
              <a:rPr lang="en-US" dirty="0" smtClean="0"/>
              <a:t>5) Copy and replace </a:t>
            </a:r>
            <a:r>
              <a:rPr lang="en-US" dirty="0"/>
              <a:t>Cracked </a:t>
            </a:r>
            <a:r>
              <a:rPr lang="en-US" b="1" dirty="0" smtClean="0"/>
              <a:t>cvavr.exe</a:t>
            </a:r>
            <a:r>
              <a:rPr lang="en-US" dirty="0" smtClean="0"/>
              <a:t> file from </a:t>
            </a:r>
            <a:r>
              <a:rPr lang="en-US" dirty="0"/>
              <a:t>Crack Directory to </a:t>
            </a:r>
            <a:r>
              <a:rPr lang="en-US" dirty="0" smtClean="0"/>
              <a:t>BIN directory </a:t>
            </a:r>
            <a:r>
              <a:rPr lang="en-US" dirty="0"/>
              <a:t>of </a:t>
            </a:r>
            <a:r>
              <a:rPr lang="en-US" dirty="0" smtClean="0"/>
              <a:t>installation (Usually </a:t>
            </a:r>
            <a:r>
              <a:rPr lang="en-US" dirty="0"/>
              <a:t>C:\</a:t>
            </a:r>
            <a:r>
              <a:rPr lang="en-US" dirty="0" smtClean="0"/>
              <a:t>cvavr\BIN).</a:t>
            </a:r>
          </a:p>
          <a:p>
            <a:pPr marL="0" indent="0">
              <a:buNone/>
            </a:pPr>
            <a:r>
              <a:rPr lang="en-US" dirty="0" smtClean="0"/>
              <a:t>6) Double click on the </a:t>
            </a:r>
            <a:r>
              <a:rPr lang="en-US" b="1" dirty="0" err="1" smtClean="0"/>
              <a:t>cvavr</a:t>
            </a:r>
            <a:r>
              <a:rPr lang="en-US" b="1" dirty="0" smtClean="0"/>
              <a:t> </a:t>
            </a:r>
            <a:r>
              <a:rPr lang="en-US" dirty="0" smtClean="0"/>
              <a:t>icon</a:t>
            </a:r>
            <a:r>
              <a:rPr lang="en-US" b="1" dirty="0" smtClean="0"/>
              <a:t> </a:t>
            </a:r>
            <a:r>
              <a:rPr lang="en-US" dirty="0" smtClean="0"/>
              <a:t>on desktop to run the software.</a:t>
            </a:r>
          </a:p>
        </p:txBody>
      </p:sp>
    </p:spTree>
    <p:extLst>
      <p:ext uri="{BB962C8B-B14F-4D97-AF65-F5344CB8AC3E}">
        <p14:creationId xmlns:p14="http://schemas.microsoft.com/office/powerpoint/2010/main" xmlns="" val="38212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Installation Guideline for </a:t>
            </a:r>
            <a:r>
              <a:rPr lang="en-US" b="1" dirty="0" smtClean="0">
                <a:solidFill>
                  <a:schemeClr val="tx1"/>
                </a:solidFill>
              </a:rPr>
              <a:t>Proteus </a:t>
            </a:r>
            <a:r>
              <a:rPr lang="en-US" b="1" dirty="0">
                <a:solidFill>
                  <a:schemeClr val="tx1"/>
                </a:solidFill>
              </a:rPr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smtClean="0"/>
              <a:t>1) </a:t>
            </a:r>
            <a:r>
              <a:rPr lang="en-US" sz="11200" dirty="0"/>
              <a:t>If you have any previous versions of Proteus then you need </a:t>
            </a:r>
            <a:r>
              <a:rPr lang="en-US" sz="11200" dirty="0" smtClean="0"/>
              <a:t>to uninstall </a:t>
            </a:r>
            <a:r>
              <a:rPr lang="en-US" sz="11200" dirty="0"/>
              <a:t>it </a:t>
            </a:r>
            <a:r>
              <a:rPr lang="en-US" sz="11200" dirty="0" smtClean="0"/>
              <a:t>first.</a:t>
            </a:r>
            <a:r>
              <a:rPr lang="en-US" sz="11200" dirty="0"/>
              <a:t/>
            </a:r>
            <a:br>
              <a:rPr lang="en-US" sz="11200" dirty="0"/>
            </a:br>
            <a:r>
              <a:rPr lang="en-US" sz="11200" dirty="0" smtClean="0"/>
              <a:t>2) Then run </a:t>
            </a:r>
            <a:r>
              <a:rPr lang="en-US" sz="11200" dirty="0"/>
              <a:t>the </a:t>
            </a:r>
            <a:r>
              <a:rPr lang="en-US" sz="11200" dirty="0" smtClean="0"/>
              <a:t>Setup</a:t>
            </a:r>
            <a:r>
              <a:rPr lang="en-US" sz="11200" dirty="0"/>
              <a:t>.exe</a:t>
            </a:r>
            <a:r>
              <a:rPr lang="en-US" sz="11200" dirty="0" smtClean="0"/>
              <a:t> </a:t>
            </a:r>
            <a:r>
              <a:rPr lang="en-US" sz="11200" dirty="0"/>
              <a:t>file from the package and </a:t>
            </a:r>
            <a:r>
              <a:rPr lang="en-US" sz="11200" dirty="0" smtClean="0"/>
              <a:t>the installation </a:t>
            </a:r>
            <a:r>
              <a:rPr lang="en-US" sz="11200" dirty="0"/>
              <a:t>will </a:t>
            </a:r>
            <a:r>
              <a:rPr lang="en-US" sz="11200" dirty="0" smtClean="0"/>
              <a:t>start.</a:t>
            </a:r>
          </a:p>
          <a:p>
            <a:pPr marL="0" indent="0">
              <a:buNone/>
            </a:pPr>
            <a:r>
              <a:rPr lang="en-US" sz="11200" dirty="0" smtClean="0"/>
              <a:t>3)Use </a:t>
            </a:r>
            <a:r>
              <a:rPr lang="en-US" sz="11200" dirty="0"/>
              <a:t>the </a:t>
            </a:r>
            <a:r>
              <a:rPr lang="en-US" sz="11200" dirty="0" smtClean="0"/>
              <a:t>suggested </a:t>
            </a:r>
            <a:r>
              <a:rPr lang="en-US" sz="11200" dirty="0"/>
              <a:t>settings and once </a:t>
            </a:r>
            <a:r>
              <a:rPr lang="en-US" sz="11200" dirty="0" smtClean="0"/>
              <a:t>it is done, it </a:t>
            </a:r>
            <a:r>
              <a:rPr lang="en-US" sz="11200" dirty="0"/>
              <a:t>will ask about the key. The default key is given in </a:t>
            </a:r>
            <a:r>
              <a:rPr lang="en-US" sz="11200" dirty="0" smtClean="0"/>
              <a:t>the package. </a:t>
            </a:r>
            <a:r>
              <a:rPr lang="en-US" sz="11200" dirty="0"/>
              <a:t>S</a:t>
            </a:r>
            <a:r>
              <a:rPr lang="en-US" sz="11200" dirty="0" smtClean="0"/>
              <a:t>o </a:t>
            </a:r>
            <a:r>
              <a:rPr lang="en-US" sz="11200" dirty="0"/>
              <a:t>browse the </a:t>
            </a:r>
            <a:r>
              <a:rPr lang="en-US" sz="11200" b="1" dirty="0" err="1"/>
              <a:t>Grassington</a:t>
            </a:r>
            <a:r>
              <a:rPr lang="en-US" sz="11200" b="1" dirty="0"/>
              <a:t> </a:t>
            </a:r>
            <a:r>
              <a:rPr lang="en-US" sz="11200" b="1" dirty="0" smtClean="0"/>
              <a:t>North </a:t>
            </a:r>
            <a:r>
              <a:rPr lang="en-US" sz="11200" b="1" dirty="0" err="1" smtClean="0"/>
              <a:t>Yorkshire.lxk</a:t>
            </a:r>
            <a:r>
              <a:rPr lang="en-US" sz="11200" b="1" dirty="0" smtClean="0"/>
              <a:t> </a:t>
            </a:r>
            <a:r>
              <a:rPr lang="en-US" sz="11200" dirty="0" smtClean="0"/>
              <a:t>file and upload </a:t>
            </a:r>
            <a:r>
              <a:rPr lang="en-US" sz="11200" dirty="0"/>
              <a:t>it in the software</a:t>
            </a:r>
            <a:r>
              <a:rPr lang="en-US" sz="11200" dirty="0" smtClean="0"/>
              <a:t>. </a:t>
            </a:r>
          </a:p>
          <a:p>
            <a:pPr marL="0" indent="0">
              <a:buNone/>
            </a:pPr>
            <a:r>
              <a:rPr lang="en-US" sz="11200" dirty="0" smtClean="0"/>
              <a:t>4)Once </a:t>
            </a:r>
            <a:r>
              <a:rPr lang="en-US" sz="11200" dirty="0"/>
              <a:t>the key is uploaded, now complete the </a:t>
            </a:r>
            <a:r>
              <a:rPr lang="en-US" sz="11200" dirty="0" smtClean="0"/>
              <a:t>setup.</a:t>
            </a:r>
            <a:r>
              <a:rPr lang="en-US" sz="9600" dirty="0"/>
              <a:t/>
            </a:r>
            <a:br>
              <a:rPr lang="en-US" sz="9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3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Installation Guideline </a:t>
            </a:r>
            <a:r>
              <a:rPr lang="en-US" b="1" dirty="0" smtClean="0">
                <a:solidFill>
                  <a:schemeClr val="tx1"/>
                </a:solidFill>
              </a:rPr>
              <a:t>……..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5) After the completion, </a:t>
            </a:r>
            <a:r>
              <a:rPr lang="en-US" dirty="0" smtClean="0"/>
              <a:t>one </a:t>
            </a:r>
            <a:r>
              <a:rPr lang="en-US" dirty="0"/>
              <a:t>more thing you need to do is to copy the </a:t>
            </a:r>
            <a:r>
              <a:rPr lang="en-US" sz="2400" b="1" dirty="0"/>
              <a:t>LXK Proteus 7.10 SP0 ENG </a:t>
            </a:r>
            <a:r>
              <a:rPr lang="en-US" sz="2400" b="1" dirty="0" smtClean="0"/>
              <a:t>v1.0.1.exe </a:t>
            </a:r>
            <a:r>
              <a:rPr lang="en-US" sz="2800" dirty="0" smtClean="0"/>
              <a:t>file</a:t>
            </a:r>
            <a:r>
              <a:rPr lang="en-US" sz="2400" b="1" dirty="0" smtClean="0"/>
              <a:t> </a:t>
            </a:r>
            <a:r>
              <a:rPr lang="en-US" dirty="0" smtClean="0"/>
              <a:t>from the package folder and paste it to installation directory (Usually -C</a:t>
            </a:r>
            <a:r>
              <a:rPr lang="en-US" dirty="0"/>
              <a:t>:\Program Files\</a:t>
            </a:r>
            <a:r>
              <a:rPr lang="en-US" dirty="0" err="1"/>
              <a:t>Labcenter</a:t>
            </a:r>
            <a:r>
              <a:rPr lang="en-US" dirty="0"/>
              <a:t> Electronics\Proteus </a:t>
            </a:r>
            <a:r>
              <a:rPr lang="en-US" dirty="0" smtClean="0"/>
              <a:t>7 Professional)</a:t>
            </a:r>
            <a:r>
              <a:rPr lang="en-US" sz="2800" dirty="0" smtClean="0"/>
              <a:t>. After pasting right </a:t>
            </a:r>
            <a:r>
              <a:rPr lang="en-US" sz="2800" dirty="0"/>
              <a:t>click on the </a:t>
            </a:r>
            <a:r>
              <a:rPr lang="en-US" sz="2400" b="1" dirty="0"/>
              <a:t>LXK Proteus 7.10 SP0 ENG v1.0.1.exe</a:t>
            </a:r>
            <a:r>
              <a:rPr lang="en-US" sz="2400" dirty="0" smtClean="0"/>
              <a:t> </a:t>
            </a:r>
            <a:r>
              <a:rPr lang="en-US" sz="2800" dirty="0" smtClean="0"/>
              <a:t>file and run as administrator.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6) </a:t>
            </a:r>
            <a:r>
              <a:rPr lang="en-US" sz="2800" dirty="0"/>
              <a:t>Remember that the antivirus program should be </a:t>
            </a:r>
            <a:r>
              <a:rPr lang="en-US" sz="2800" dirty="0" smtClean="0"/>
              <a:t>disabled </a:t>
            </a:r>
            <a:r>
              <a:rPr lang="en-US" sz="2800" dirty="0"/>
              <a:t>during </a:t>
            </a:r>
            <a:r>
              <a:rPr lang="en-US" sz="2800" dirty="0" smtClean="0"/>
              <a:t>the installation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 smtClean="0"/>
              <a:t>7) Following </a:t>
            </a:r>
            <a:r>
              <a:rPr lang="en-US" sz="2800" dirty="0"/>
              <a:t>the above steps, you can easily install the Proteus on your windows 7</a:t>
            </a:r>
            <a:r>
              <a:rPr lang="en-US" sz="28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0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Screenshot of </a:t>
            </a:r>
            <a:r>
              <a:rPr lang="en-US" b="1" dirty="0" err="1" smtClean="0"/>
              <a:t>CodeVisionAVR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0963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312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bn-BD" b="1" dirty="0" smtClean="0">
                <a:solidFill>
                  <a:schemeClr val="tx1"/>
                </a:solidFill>
              </a:rPr>
              <a:t>Why uP and uC are so popular?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05400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Small Size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Lower Cost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Higher Reliability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Lower Power Consumption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Higher Vers</a:t>
            </a:r>
            <a:r>
              <a:rPr lang="en-US" sz="3200" dirty="0" smtClean="0">
                <a:solidFill>
                  <a:srgbClr val="C00000"/>
                </a:solidFill>
              </a:rPr>
              <a:t>at</a:t>
            </a:r>
            <a:r>
              <a:rPr lang="bn-BD" sz="3200" dirty="0" smtClean="0">
                <a:solidFill>
                  <a:srgbClr val="C00000"/>
                </a:solidFill>
              </a:rPr>
              <a:t>ility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More Powerful</a:t>
            </a:r>
          </a:p>
          <a:p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of Proteus for Simulating </a:t>
            </a:r>
            <a:r>
              <a:rPr lang="en-US" dirty="0" err="1" smtClean="0">
                <a:solidFill>
                  <a:schemeClr val="tx1"/>
                </a:solidFill>
              </a:rPr>
              <a:t>uC</a:t>
            </a:r>
            <a:r>
              <a:rPr lang="en-US" dirty="0" smtClean="0">
                <a:solidFill>
                  <a:schemeClr val="tx1"/>
                </a:solidFill>
              </a:rPr>
              <a:t> based Projects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71600"/>
            <a:ext cx="7600950" cy="427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3672" y="5715000"/>
            <a:ext cx="760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vertical left and horizontal upper menu you will find different symbols indicating some options for drawing your circuit.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667000"/>
            <a:ext cx="8312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Area to be used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83672" y="2895600"/>
            <a:ext cx="1988128" cy="371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97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758952"/>
          </a:xfrm>
        </p:spPr>
        <p:txBody>
          <a:bodyPr/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Smaller Size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257800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A tiny chip can contain hundreds of thousands of transistors and components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The size of present day microprocessor has now reduced to less than an inch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With the advent of VLSI technology the microprocessors now come with a large numbers of pins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8" descr="https://encrypted-tbn3.gstatic.com/images?q=tbn:ANd9GcQYGb6Nv7p_njXKMmZkJb0ZTwHl0wIssOW_Skazp99vF3IkDYEY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524375"/>
            <a:ext cx="2647950" cy="1724025"/>
          </a:xfrm>
          <a:prstGeom prst="rect">
            <a:avLst/>
          </a:prstGeom>
          <a:noFill/>
        </p:spPr>
      </p:pic>
      <p:pic>
        <p:nvPicPr>
          <p:cNvPr id="9" name="Picture 2" descr="https://encrypted-tbn3.gstatic.com/images?q=tbn:ANd9GcQ4dasdhJaQIpfYSEDVn03BVNzF3UFFYw_bIuhgnukAddtudQ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419600"/>
            <a:ext cx="2552700" cy="1790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Lower Cost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257800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With the advent of complex technology, microprocessor cost does not increase proporti</a:t>
            </a:r>
            <a:r>
              <a:rPr lang="en-US" sz="3200" dirty="0" smtClean="0">
                <a:solidFill>
                  <a:srgbClr val="C00000"/>
                </a:solidFill>
              </a:rPr>
              <a:t>o</a:t>
            </a:r>
            <a:r>
              <a:rPr lang="bn-BD" sz="3200" dirty="0" smtClean="0">
                <a:solidFill>
                  <a:srgbClr val="C00000"/>
                </a:solidFill>
              </a:rPr>
              <a:t>nally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Rather its cost per function has decreased gradually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As the material cost is </a:t>
            </a:r>
            <a:r>
              <a:rPr lang="en-US" sz="3200" dirty="0" smtClean="0">
                <a:solidFill>
                  <a:srgbClr val="C00000"/>
                </a:solidFill>
              </a:rPr>
              <a:t>negligible </a:t>
            </a:r>
            <a:r>
              <a:rPr lang="bn-BD" sz="3200" dirty="0" smtClean="0">
                <a:solidFill>
                  <a:srgbClr val="C00000"/>
                </a:solidFill>
              </a:rPr>
              <a:t>in comparison with the initial masking cost, per unit cost decreases as the volume of production increases</a:t>
            </a:r>
          </a:p>
          <a:p>
            <a:pPr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Higher Reliability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10200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With the advent of more sophisticated fabrication technology and testing system microprocessor manufacturing process is now very reliable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Moreover, the microprocessor based system now-a-days requires less number of chips and so wiring requirement is less making the overall system more reliable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Power consumption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Present day </a:t>
            </a:r>
            <a:r>
              <a:rPr lang="bn-BD" sz="3200" smtClean="0">
                <a:solidFill>
                  <a:srgbClr val="C00000"/>
                </a:solidFill>
              </a:rPr>
              <a:t>microprocessors consume </a:t>
            </a:r>
            <a:r>
              <a:rPr lang="bn-BD" sz="3200" dirty="0" smtClean="0">
                <a:solidFill>
                  <a:srgbClr val="C00000"/>
                </a:solidFill>
              </a:rPr>
              <a:t>very low power in the order of milliwatt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This is because of the fact that the</a:t>
            </a:r>
            <a:r>
              <a:rPr lang="en-US" sz="3200" dirty="0" smtClean="0">
                <a:solidFill>
                  <a:srgbClr val="C00000"/>
                </a:solidFill>
              </a:rPr>
              <a:t>y </a:t>
            </a:r>
            <a:r>
              <a:rPr lang="bn-BD" sz="3200" dirty="0" smtClean="0">
                <a:solidFill>
                  <a:srgbClr val="C00000"/>
                </a:solidFill>
              </a:rPr>
              <a:t>are manufactured by transistors using CMOS technology which requires very low power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758952"/>
          </a:xfrm>
        </p:spPr>
        <p:txBody>
          <a:bodyPr>
            <a:normAutofit/>
          </a:bodyPr>
          <a:lstStyle/>
          <a:p>
            <a:r>
              <a:rPr lang="bn-BD" sz="4000" b="1" dirty="0" smtClean="0">
                <a:solidFill>
                  <a:schemeClr val="tx1"/>
                </a:solidFill>
              </a:rPr>
              <a:t>Versatility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5609"/>
          </a:xfrm>
        </p:spPr>
        <p:txBody>
          <a:bodyPr>
            <a:normAutofit/>
          </a:bodyPr>
          <a:lstStyle/>
          <a:p>
            <a:r>
              <a:rPr lang="bn-BD" sz="3200" dirty="0" smtClean="0">
                <a:solidFill>
                  <a:srgbClr val="C00000"/>
                </a:solidFill>
              </a:rPr>
              <a:t>Since the program stored in a microprocessor system is rewritable hence one system can be reused by loading a new program</a:t>
            </a:r>
          </a:p>
          <a:p>
            <a:r>
              <a:rPr lang="bn-BD" sz="3200" dirty="0" smtClean="0">
                <a:solidFill>
                  <a:srgbClr val="C00000"/>
                </a:solidFill>
              </a:rPr>
              <a:t>This is especially useful when a new system is being developed. Frequent change in programming is necessary to fix bugs if any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r>
              <a:rPr lang="en-US" dirty="0" smtClean="0"/>
              <a:t>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875</TotalTime>
  <Words>2191</Words>
  <Application>Microsoft Office PowerPoint</Application>
  <PresentationFormat>On-screen Show (4:3)</PresentationFormat>
  <Paragraphs>395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Equity</vt:lpstr>
      <vt:lpstr>Clip</vt:lpstr>
      <vt:lpstr>Document</vt:lpstr>
      <vt:lpstr>Visio</vt:lpstr>
      <vt:lpstr>April 2018 ICT 5307 : Embedded System Design</vt:lpstr>
      <vt:lpstr>Introduction</vt:lpstr>
      <vt:lpstr>Microprocessor</vt:lpstr>
      <vt:lpstr>Why uP and uC are so popular?</vt:lpstr>
      <vt:lpstr>Smaller Size</vt:lpstr>
      <vt:lpstr>Lower Cost</vt:lpstr>
      <vt:lpstr>Higher Reliability</vt:lpstr>
      <vt:lpstr>Power consumption</vt:lpstr>
      <vt:lpstr>Versatility</vt:lpstr>
      <vt:lpstr>More powerful</vt:lpstr>
      <vt:lpstr>Microprocessor/Microcontroller and some of their applications</vt:lpstr>
      <vt:lpstr>Typical Applications of uP</vt:lpstr>
      <vt:lpstr>Typical Application of uC</vt:lpstr>
      <vt:lpstr>Under What Circumstances We Should Use Microcontroller?</vt:lpstr>
      <vt:lpstr>Introduction to Atmel AVR</vt:lpstr>
      <vt:lpstr>AVR features</vt:lpstr>
      <vt:lpstr>Simplified View of an AVR Microcontroller</vt:lpstr>
      <vt:lpstr>Focus of the Course</vt:lpstr>
      <vt:lpstr>AVR different groups</vt:lpstr>
      <vt:lpstr>Let’s get familiar with the AVR part numbers</vt:lpstr>
      <vt:lpstr>Other Microcontrollers</vt:lpstr>
      <vt:lpstr>A Comparison between 8052, PIC and AVR</vt:lpstr>
      <vt:lpstr>ATMega32 Pin out &amp; Descriptions</vt:lpstr>
      <vt:lpstr>ATMega32 Programmer Model: Memory</vt:lpstr>
      <vt:lpstr>ATMega32 Programmer Model: Memory</vt:lpstr>
      <vt:lpstr>ATMega32 Programmer Model: Data Memory</vt:lpstr>
      <vt:lpstr>ATMega32 Programmer Model: Data Memory</vt:lpstr>
      <vt:lpstr>ATMega32 Programmer Model: I/O Registers (SFRs)</vt:lpstr>
      <vt:lpstr>ATMega32 Programmer Model: I/O Registers (SFRs)</vt:lpstr>
      <vt:lpstr>Hardware Implementation : AVR Trainer Board</vt:lpstr>
      <vt:lpstr>Software Simulation</vt:lpstr>
      <vt:lpstr>Distribution of Marks for Assessment of this course </vt:lpstr>
      <vt:lpstr>Special NOTES</vt:lpstr>
      <vt:lpstr>How to join the Google group</vt:lpstr>
      <vt:lpstr>How to download the software and books</vt:lpstr>
      <vt:lpstr>Installation Guideline for CodeVisionAVR software </vt:lpstr>
      <vt:lpstr>Installation Guideline for Proteus software </vt:lpstr>
      <vt:lpstr>Installation Guideline …….. </vt:lpstr>
      <vt:lpstr>Screenshot of CodeVisionAVR</vt:lpstr>
      <vt:lpstr>Use of Proteus for Simulating uC based Projects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92</cp:revision>
  <dcterms:created xsi:type="dcterms:W3CDTF">2014-05-09T08:36:58Z</dcterms:created>
  <dcterms:modified xsi:type="dcterms:W3CDTF">2018-05-05T08:27:09Z</dcterms:modified>
</cp:coreProperties>
</file>