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1"/>
  </p:notesMasterIdLst>
  <p:sldIdLst>
    <p:sldId id="256" r:id="rId2"/>
    <p:sldId id="364" r:id="rId3"/>
    <p:sldId id="365" r:id="rId4"/>
    <p:sldId id="366" r:id="rId5"/>
    <p:sldId id="367" r:id="rId6"/>
    <p:sldId id="368" r:id="rId7"/>
    <p:sldId id="276" r:id="rId8"/>
    <p:sldId id="267" r:id="rId9"/>
    <p:sldId id="277" r:id="rId10"/>
    <p:sldId id="278" r:id="rId11"/>
    <p:sldId id="279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25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0585-510D-429A-97AA-7915F239CA48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1FE52-0354-43F2-88B7-E897043393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907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5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673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33800"/>
            <a:ext cx="8305800" cy="13716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en-US" sz="3600" b="1" dirty="0" smtClean="0">
                <a:solidFill>
                  <a:schemeClr val="tx1"/>
                </a:solidFill>
              </a:rPr>
              <a:t>10 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tx1"/>
                </a:solidFill>
              </a:rPr>
              <a:t>Serial </a:t>
            </a:r>
            <a:r>
              <a:rPr lang="en-US" sz="4000" b="1" dirty="0" smtClean="0">
                <a:solidFill>
                  <a:schemeClr val="tx1"/>
                </a:solidFill>
              </a:rPr>
              <a:t>Communication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4864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600200"/>
            <a:ext cx="8229600" cy="1470025"/>
          </a:xfrm>
          <a:prstGeom prst="rect">
            <a:avLst/>
          </a:prstGeom>
        </p:spPr>
        <p:txBody>
          <a:bodyPr bIns="91440" anchor="ctr" anchorCtr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April</a:t>
            </a:r>
            <a:r>
              <a:rPr lang="en-US" sz="4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-2018</a:t>
            </a:r>
            <a:endParaRPr lang="en-US" sz="46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4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ICT</a:t>
            </a:r>
            <a:r>
              <a:rPr lang="en-US" sz="4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5307</a:t>
            </a:r>
            <a:r>
              <a:rPr lang="en-US" sz="4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600" b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4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Embedded System Design</a:t>
            </a:r>
            <a:endParaRPr lang="en-US" sz="4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Parity Bit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 some systems, the parity bit of the data byte is included in the data frame in order to maintain data integrity.</a:t>
            </a:r>
          </a:p>
          <a:p>
            <a:r>
              <a:rPr lang="en-US" sz="3200" dirty="0" smtClean="0"/>
              <a:t>This parity bit is odd or even.</a:t>
            </a:r>
          </a:p>
          <a:p>
            <a:r>
              <a:rPr lang="en-US" sz="3200" dirty="0" smtClean="0"/>
              <a:t>In the case of odd parity number of 1s in the data byte including the parity bit is odd. </a:t>
            </a:r>
          </a:p>
          <a:p>
            <a:r>
              <a:rPr lang="en-US" sz="3200" dirty="0" smtClean="0"/>
              <a:t>Similarly for even parity, number of 1s in the data byte including the parity bit is even.</a:t>
            </a:r>
          </a:p>
          <a:p>
            <a:r>
              <a:rPr lang="en-US" sz="3200" dirty="0" smtClean="0"/>
              <a:t>UART/USART chips can be programmed for odd, even or no-parity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Transfer Rate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rate of data transfer in serial communication is called bits per second (bps).</a:t>
            </a:r>
          </a:p>
          <a:p>
            <a:r>
              <a:rPr lang="en-US" sz="3000" dirty="0" smtClean="0"/>
              <a:t>Another widely used terminology is called baud rate.</a:t>
            </a:r>
          </a:p>
          <a:p>
            <a:r>
              <a:rPr lang="en-US" sz="3000" dirty="0" smtClean="0"/>
              <a:t>As far as conductor wire is concerned, the baud rate and bps are the same and for this reason we shall use them interchangeably.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RS232 Standard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 order to allow compatibility among data communication equipment made by various manufacturer, an interfacing standard called RS232 was set by Electronic Industries Association (EIA) in 1960.</a:t>
            </a:r>
          </a:p>
          <a:p>
            <a:r>
              <a:rPr lang="en-US" sz="3200" dirty="0" smtClean="0"/>
              <a:t>RS232 is one of the most widely used serial I/O interfacing standards.</a:t>
            </a:r>
          </a:p>
          <a:p>
            <a:r>
              <a:rPr lang="en-US" sz="3200" dirty="0" smtClean="0"/>
              <a:t> This standard is used by PCs and numerous types of equipment.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4421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229600" cy="9875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RS 232 Standard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smtClean="0"/>
              <a:t>Prof. S. M. Lutful Kabir, BUET</a:t>
            </a:r>
            <a:endParaRPr lang="en-US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467600" y="1447800"/>
            <a:ext cx="792163" cy="2087562"/>
            <a:chOff x="4513" y="1842"/>
            <a:chExt cx="499" cy="1315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16200000">
              <a:off x="4105" y="2250"/>
              <a:ext cx="1315" cy="499"/>
            </a:xfrm>
            <a:custGeom>
              <a:avLst/>
              <a:gdLst>
                <a:gd name="G0" fmla="+- 1971 0 0"/>
                <a:gd name="G1" fmla="+- 21600 0 1971"/>
                <a:gd name="G2" fmla="*/ 1971 1 2"/>
                <a:gd name="G3" fmla="+- 21600 0 G2"/>
                <a:gd name="G4" fmla="+/ 1971 21600 2"/>
                <a:gd name="G5" fmla="+/ G1 0 2"/>
                <a:gd name="G6" fmla="*/ 21600 21600 1971"/>
                <a:gd name="G7" fmla="*/ G6 1 2"/>
                <a:gd name="G8" fmla="+- 21600 0 G7"/>
                <a:gd name="G9" fmla="*/ 21600 1 2"/>
                <a:gd name="G10" fmla="+- 1971 0 G9"/>
                <a:gd name="G11" fmla="?: G10 G8 0"/>
                <a:gd name="G12" fmla="?: G10 G7 21600"/>
                <a:gd name="T0" fmla="*/ 20614 w 21600"/>
                <a:gd name="T1" fmla="*/ 10800 h 21600"/>
                <a:gd name="T2" fmla="*/ 10800 w 21600"/>
                <a:gd name="T3" fmla="*/ 21600 h 21600"/>
                <a:gd name="T4" fmla="*/ 986 w 21600"/>
                <a:gd name="T5" fmla="*/ 10800 h 21600"/>
                <a:gd name="T6" fmla="*/ 10800 w 21600"/>
                <a:gd name="T7" fmla="*/ 0 h 21600"/>
                <a:gd name="T8" fmla="*/ 2786 w 21600"/>
                <a:gd name="T9" fmla="*/ 2786 h 21600"/>
                <a:gd name="T10" fmla="*/ 18814 w 21600"/>
                <a:gd name="T11" fmla="*/ 188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971" y="21600"/>
                  </a:lnTo>
                  <a:lnTo>
                    <a:pt x="19629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694" y="2840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694" y="2659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694" y="2478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694" y="229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694" y="211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830" y="2749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4830" y="2568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4830" y="238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830" y="220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" name="Group 58"/>
          <p:cNvGraphicFramePr>
            <a:graphicFrameLocks/>
          </p:cNvGraphicFramePr>
          <p:nvPr/>
        </p:nvGraphicFramePr>
        <p:xfrm>
          <a:off x="7010400" y="3810000"/>
          <a:ext cx="1655763" cy="2736850"/>
        </p:xfrm>
        <a:graphic>
          <a:graphicData uri="http://schemas.openxmlformats.org/drawingml/2006/table">
            <a:tbl>
              <a:tblPr/>
              <a:tblGrid>
                <a:gridCol w="438150"/>
                <a:gridCol w="121761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DCD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DTR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GND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DSR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RTS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CTS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-10884" y="1295400"/>
            <a:ext cx="6945084" cy="507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40000"/>
              </a:spcBef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zh-TW" sz="2800" dirty="0" smtClean="0">
                <a:ea typeface="PMingLiU" pitchFamily="18" charset="-120"/>
              </a:rPr>
              <a:t>Logic </a:t>
            </a:r>
            <a:r>
              <a:rPr lang="en-US" altLang="zh-TW" sz="2800" dirty="0">
                <a:ea typeface="PMingLiU" pitchFamily="18" charset="-120"/>
              </a:rPr>
              <a:t>1 : -3 to -25 volt</a:t>
            </a:r>
          </a:p>
          <a:p>
            <a:pPr marL="457200" indent="-457200">
              <a:spcBef>
                <a:spcPct val="40000"/>
              </a:spcBef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zh-TW" sz="2800" dirty="0">
                <a:ea typeface="PMingLiU" pitchFamily="18" charset="-120"/>
              </a:rPr>
              <a:t>Logic 0 : 3  to  25 volt </a:t>
            </a:r>
          </a:p>
          <a:p>
            <a:pPr marL="457200" indent="-457200">
              <a:spcBef>
                <a:spcPct val="40000"/>
              </a:spcBef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zh-TW" sz="2800" dirty="0">
                <a:ea typeface="PMingLiU" pitchFamily="18" charset="-120"/>
              </a:rPr>
              <a:t>To Connect TXD to RXD and RXD to TXD from pc to </a:t>
            </a:r>
            <a:r>
              <a:rPr lang="en-US" altLang="zh-TW" sz="2800" dirty="0" smtClean="0">
                <a:ea typeface="PMingLiU" pitchFamily="18" charset="-120"/>
              </a:rPr>
              <a:t>AVR </a:t>
            </a:r>
            <a:r>
              <a:rPr lang="en-US" altLang="zh-TW" sz="2800" dirty="0">
                <a:ea typeface="PMingLiU" pitchFamily="18" charset="-120"/>
              </a:rPr>
              <a:t>you must use  </a:t>
            </a:r>
            <a:r>
              <a:rPr lang="en-US" altLang="zh-TW" sz="2800" dirty="0" smtClean="0">
                <a:ea typeface="PMingLiU" pitchFamily="18" charset="-120"/>
              </a:rPr>
              <a:t>MAX232 IC (or equivalent IC) </a:t>
            </a:r>
            <a:r>
              <a:rPr lang="en-US" altLang="zh-TW" sz="2800" dirty="0">
                <a:ea typeface="PMingLiU" pitchFamily="18" charset="-120"/>
              </a:rPr>
              <a:t>to convert  signal from TTL level to RS232 level</a:t>
            </a:r>
            <a:endParaRPr lang="en-US" sz="2400" dirty="0"/>
          </a:p>
          <a:p>
            <a:pPr marL="457200" indent="-457200">
              <a:spcBef>
                <a:spcPct val="40000"/>
              </a:spcBef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zh-TW" sz="2800" dirty="0">
                <a:ea typeface="PMingLiU" pitchFamily="18" charset="-120"/>
              </a:rPr>
              <a:t>The baud rate of the </a:t>
            </a:r>
            <a:r>
              <a:rPr lang="en-US" altLang="zh-TW" sz="2800" dirty="0" smtClean="0">
                <a:ea typeface="PMingLiU" pitchFamily="18" charset="-120"/>
              </a:rPr>
              <a:t>AVR </a:t>
            </a:r>
            <a:r>
              <a:rPr lang="en-US" altLang="zh-TW" sz="2800" dirty="0">
                <a:ea typeface="PMingLiU" pitchFamily="18" charset="-120"/>
              </a:rPr>
              <a:t>must </a:t>
            </a:r>
            <a:r>
              <a:rPr lang="en-US" altLang="zh-TW" sz="2800" dirty="0" smtClean="0">
                <a:ea typeface="PMingLiU" pitchFamily="18" charset="-120"/>
              </a:rPr>
              <a:t>match </a:t>
            </a:r>
            <a:r>
              <a:rPr lang="en-US" altLang="zh-TW" sz="2800" dirty="0">
                <a:ea typeface="PMingLiU" pitchFamily="18" charset="-120"/>
              </a:rPr>
              <a:t>the baud rate of the pc</a:t>
            </a:r>
            <a:endParaRPr lang="en-US" sz="2400" dirty="0"/>
          </a:p>
          <a:p>
            <a:pPr marL="457200" indent="-457200">
              <a:spcBef>
                <a:spcPct val="40000"/>
              </a:spcBef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zh-TW" sz="2800" dirty="0" smtClean="0">
                <a:ea typeface="PMingLiU" pitchFamily="18" charset="-120"/>
              </a:rPr>
              <a:t>Standard </a:t>
            </a:r>
            <a:r>
              <a:rPr lang="en-US" altLang="zh-TW" sz="2800" dirty="0">
                <a:ea typeface="PMingLiU" pitchFamily="18" charset="-120"/>
              </a:rPr>
              <a:t>baud </a:t>
            </a:r>
            <a:r>
              <a:rPr lang="en-US" altLang="zh-TW" sz="2800" dirty="0" smtClean="0">
                <a:ea typeface="PMingLiU" pitchFamily="18" charset="-120"/>
              </a:rPr>
              <a:t>rates are</a:t>
            </a:r>
            <a:endParaRPr lang="en-US" altLang="zh-TW" sz="2800" dirty="0">
              <a:ea typeface="PMingLiU" pitchFamily="18" charset="-120"/>
            </a:endParaRPr>
          </a:p>
          <a:p>
            <a:pPr marL="838200" lvl="1" indent="-381000">
              <a:spcBef>
                <a:spcPct val="40000"/>
              </a:spcBef>
              <a:buClr>
                <a:srgbClr val="6600FF"/>
              </a:buClr>
              <a:buFont typeface="Wingdings" pitchFamily="2" charset="2"/>
              <a:buChar char="v"/>
            </a:pPr>
            <a:r>
              <a:rPr lang="en-US" altLang="zh-TW" sz="2400" dirty="0">
                <a:ea typeface="PMingLiU" pitchFamily="18" charset="-120"/>
              </a:rPr>
              <a:t>2400-4800-9600-14400-19200-28800-33600-57600</a:t>
            </a:r>
          </a:p>
          <a:p>
            <a:pPr marL="457200" indent="-457200">
              <a:spcBef>
                <a:spcPct val="40000"/>
              </a:spcBef>
              <a:buClr>
                <a:srgbClr val="CC3300"/>
              </a:buClr>
              <a:buFont typeface="Wingdings" pitchFamily="2" charset="2"/>
              <a:buChar char="q"/>
            </a:pPr>
            <a:endParaRPr lang="en-US" altLang="zh-TW" sz="2400" dirty="0">
              <a:solidFill>
                <a:schemeClr val="tx2"/>
              </a:solidFill>
              <a:ea typeface="PMingLiU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18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08038"/>
          </a:xfrm>
        </p:spPr>
        <p:txBody>
          <a:bodyPr/>
          <a:lstStyle/>
          <a:p>
            <a:r>
              <a:rPr lang="en-US" b="1" dirty="0" smtClean="0"/>
              <a:t>DB-9 Port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600200"/>
            <a:ext cx="58197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662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Rx and </a:t>
            </a:r>
            <a:r>
              <a:rPr lang="en-US" b="1" dirty="0" err="1" smtClean="0">
                <a:solidFill>
                  <a:schemeClr val="tx1"/>
                </a:solidFill>
              </a:rPr>
              <a:t>Tx</a:t>
            </a:r>
            <a:r>
              <a:rPr lang="en-US" b="1" dirty="0" smtClean="0">
                <a:solidFill>
                  <a:schemeClr val="tx1"/>
                </a:solidFill>
              </a:rPr>
              <a:t> Pins in ATmega32 </a:t>
            </a:r>
            <a:r>
              <a:rPr lang="en-US" b="1" dirty="0" err="1" smtClean="0">
                <a:solidFill>
                  <a:schemeClr val="tx1"/>
                </a:solidFill>
              </a:rPr>
              <a:t>uC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The ATmega32 has 2 pins that are used specially for transferring and receiving data. </a:t>
            </a:r>
          </a:p>
          <a:p>
            <a:r>
              <a:rPr lang="en-US" sz="3200" dirty="0" smtClean="0"/>
              <a:t>These pins are called Rx and </a:t>
            </a:r>
            <a:r>
              <a:rPr lang="en-US" sz="3200" dirty="0" err="1" smtClean="0"/>
              <a:t>Tx</a:t>
            </a:r>
            <a:r>
              <a:rPr lang="en-US" sz="3200" dirty="0" smtClean="0"/>
              <a:t> pins and part of group </a:t>
            </a:r>
            <a:r>
              <a:rPr lang="en-US" sz="3200" dirty="0" err="1" smtClean="0"/>
              <a:t>portD</a:t>
            </a:r>
            <a:r>
              <a:rPr lang="en-US" sz="3200" dirty="0" smtClean="0"/>
              <a:t> (PD0 and PD1) of the 40-pin package.</a:t>
            </a:r>
          </a:p>
          <a:p>
            <a:r>
              <a:rPr lang="en-US" sz="3200" dirty="0" smtClean="0"/>
              <a:t>Pin 15 is assigned to </a:t>
            </a:r>
            <a:r>
              <a:rPr lang="en-US" sz="3200" dirty="0" err="1" smtClean="0"/>
              <a:t>Tx</a:t>
            </a:r>
            <a:r>
              <a:rPr lang="en-US" sz="3200" dirty="0" smtClean="0"/>
              <a:t> and Pin 14 as Rx.</a:t>
            </a:r>
          </a:p>
          <a:p>
            <a:r>
              <a:rPr lang="en-US" sz="3200" dirty="0" smtClean="0"/>
              <a:t>These Pins are TTL compatible that is why they require a line driver to make them RS232 compatible.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6553200" cy="651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6482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Rx and </a:t>
            </a:r>
            <a:r>
              <a:rPr lang="en-US" b="1" dirty="0" err="1" smtClean="0">
                <a:solidFill>
                  <a:schemeClr val="tx1"/>
                </a:solidFill>
              </a:rPr>
              <a:t>Tx</a:t>
            </a:r>
            <a:r>
              <a:rPr lang="en-US" b="1" dirty="0" smtClean="0">
                <a:solidFill>
                  <a:schemeClr val="tx1"/>
                </a:solidFill>
              </a:rPr>
              <a:t> pins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8175" y="4542972"/>
            <a:ext cx="28568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800" y="4691952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66572" y="4826925"/>
            <a:ext cx="28568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46944" y="500842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MAX 232 or 233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smtClean="0"/>
              <a:t>Prof. S. M. Lutful Kabir, BUET</a:t>
            </a:r>
            <a:endParaRPr lang="en-US"/>
          </a:p>
        </p:txBody>
      </p:sp>
      <p:pic>
        <p:nvPicPr>
          <p:cNvPr id="6" name="Picture 3" descr="f10-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40000" contrast="-100000"/>
          </a:blip>
          <a:srcRect/>
          <a:stretch>
            <a:fillRect/>
          </a:stretch>
        </p:blipFill>
        <p:spPr>
          <a:xfrm>
            <a:off x="609600" y="1800225"/>
            <a:ext cx="7986713" cy="4371975"/>
          </a:xfr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4303488" y="2709576"/>
            <a:ext cx="13099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ATmega32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10314" y="4201180"/>
            <a:ext cx="990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PD0 (RX)</a:t>
            </a:r>
          </a:p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510314" y="3505200"/>
            <a:ext cx="990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PD1 (TX)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3381828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401761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81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USART modes in AVR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 four mode:</a:t>
            </a:r>
          </a:p>
          <a:p>
            <a:pPr lvl="1"/>
            <a:r>
              <a:rPr lang="en-US" sz="3000" dirty="0" smtClean="0"/>
              <a:t>Normal asynchronous</a:t>
            </a:r>
          </a:p>
          <a:p>
            <a:pPr lvl="1"/>
            <a:r>
              <a:rPr lang="en-US" sz="3000" dirty="0" smtClean="0"/>
              <a:t>Double-speed asynchronous</a:t>
            </a:r>
          </a:p>
          <a:p>
            <a:pPr lvl="1"/>
            <a:r>
              <a:rPr lang="en-US" sz="3000" dirty="0" smtClean="0"/>
              <a:t>Master synchronous</a:t>
            </a:r>
          </a:p>
          <a:p>
            <a:pPr lvl="1"/>
            <a:r>
              <a:rPr lang="en-US" sz="3000" dirty="0" smtClean="0"/>
              <a:t>Slave synchronous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763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Registers used for Serial Communication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UDR (USART Data Register)</a:t>
            </a:r>
          </a:p>
          <a:p>
            <a:r>
              <a:rPr lang="en-US" sz="3200" dirty="0" err="1" smtClean="0"/>
              <a:t>UCSRx</a:t>
            </a:r>
            <a:r>
              <a:rPr lang="en-US" sz="3200" dirty="0" smtClean="0"/>
              <a:t> (USART Control and Status Register); </a:t>
            </a:r>
          </a:p>
          <a:p>
            <a:pPr>
              <a:buNone/>
            </a:pPr>
            <a:r>
              <a:rPr lang="en-US" sz="3200" dirty="0" smtClean="0"/>
              <a:t>             [x=A, B or C]</a:t>
            </a:r>
          </a:p>
          <a:p>
            <a:r>
              <a:rPr lang="en-US" sz="3200" dirty="0" smtClean="0"/>
              <a:t>UBRR (USART Baud Rate Register)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5604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Need for Serial Communication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610600" cy="5257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Computer transfers data in two ways: Parallel &amp; Serial</a:t>
            </a:r>
          </a:p>
          <a:p>
            <a:r>
              <a:rPr lang="en-US" sz="3200" dirty="0" smtClean="0"/>
              <a:t>In parallel data transfer, eight or more lines (wire conductors) are used to transfer data to a device.</a:t>
            </a:r>
          </a:p>
          <a:p>
            <a:r>
              <a:rPr lang="en-US" sz="3200" dirty="0" smtClean="0"/>
              <a:t>Devices that uses parallel data transfer include printers, IDE Hard disk etc.</a:t>
            </a:r>
          </a:p>
          <a:p>
            <a:r>
              <a:rPr lang="en-US" sz="3200" dirty="0" smtClean="0"/>
              <a:t>Although a lot of data can be transferred in a short amount of time, by using many wires in parallel.</a:t>
            </a:r>
          </a:p>
          <a:p>
            <a:r>
              <a:rPr lang="en-US" sz="3200" dirty="0" smtClean="0"/>
              <a:t>To transfer many meters away, parallel method is costly, so serial method is used.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UBRR Register and Baud Rate in AVR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Some of the baud rates supported by PC are 1200, 2400, 4800, 9600, 19200, 38400, 57600, and 115200</a:t>
            </a:r>
          </a:p>
          <a:p>
            <a:r>
              <a:rPr lang="en-US" sz="3200" dirty="0" smtClean="0"/>
              <a:t> AVR transfers and receives data in different baud rate and its baud rate is programmable.</a:t>
            </a:r>
          </a:p>
          <a:p>
            <a:r>
              <a:rPr lang="en-US" sz="3200" dirty="0" smtClean="0"/>
              <a:t>This is done by </a:t>
            </a:r>
            <a:r>
              <a:rPr lang="en-US" sz="3200" b="1" dirty="0" smtClean="0"/>
              <a:t>U</a:t>
            </a:r>
            <a:r>
              <a:rPr lang="en-US" sz="3200" dirty="0" smtClean="0"/>
              <a:t>SART </a:t>
            </a:r>
            <a:r>
              <a:rPr lang="en-US" sz="3200" b="1" dirty="0" smtClean="0"/>
              <a:t>B</a:t>
            </a:r>
            <a:r>
              <a:rPr lang="en-US" sz="3200" dirty="0" smtClean="0"/>
              <a:t>aud </a:t>
            </a:r>
            <a:r>
              <a:rPr lang="en-US" sz="3200" b="1" dirty="0" smtClean="0"/>
              <a:t>R</a:t>
            </a:r>
            <a:r>
              <a:rPr lang="en-US" sz="3200" dirty="0" smtClean="0"/>
              <a:t>ate </a:t>
            </a:r>
            <a:r>
              <a:rPr lang="en-US" sz="3200" b="1" dirty="0" smtClean="0"/>
              <a:t>R</a:t>
            </a:r>
            <a:r>
              <a:rPr lang="en-US" sz="3200" dirty="0" smtClean="0"/>
              <a:t>egister (UBRR).</a:t>
            </a:r>
          </a:p>
          <a:p>
            <a:r>
              <a:rPr lang="en-US" sz="3200" dirty="0" smtClean="0"/>
              <a:t>For a given crystal frequency, the value of UBRR decides the baud rate.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7663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The Relationship Between Baud Rate and the Value in UBRR register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relationship between the baud rate and the UBRR register value is given by: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62200" y="2514600"/>
          <a:ext cx="3856079" cy="838200"/>
        </p:xfrm>
        <a:graphic>
          <a:graphicData uri="http://schemas.openxmlformats.org/presentationml/2006/ole">
            <p:oleObj spid="_x0000_s1028" name="Equation" r:id="rId3" imgW="2044700" imgH="444500" progId="Equation.3">
              <p:embed/>
            </p:oleObj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3352800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=Value in UBRR Register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886200"/>
            <a:ext cx="77724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to get the values of ‘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for different baud rate we can solve the above equation, it gives,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725738" y="5105400"/>
          <a:ext cx="3952875" cy="838200"/>
        </p:xfrm>
        <a:graphic>
          <a:graphicData uri="http://schemas.openxmlformats.org/presentationml/2006/ole">
            <p:oleObj spid="_x0000_s1029" name="Equation" r:id="rId4" imgW="2094591" imgH="444307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327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UBRR Values corresponding to Baud Rate (</a:t>
            </a:r>
            <a:r>
              <a:rPr lang="en-US" b="1" dirty="0" err="1" smtClean="0">
                <a:solidFill>
                  <a:schemeClr val="tx1"/>
                </a:solidFill>
              </a:rPr>
              <a:t>F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osc</a:t>
            </a:r>
            <a:r>
              <a:rPr lang="en-US" b="1" dirty="0" smtClean="0">
                <a:solidFill>
                  <a:schemeClr val="tx1"/>
                </a:solidFill>
              </a:rPr>
              <a:t>=16MHz)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533923296"/>
              </p:ext>
            </p:extLst>
          </p:nvPr>
        </p:nvGraphicFramePr>
        <p:xfrm>
          <a:off x="914400" y="1447800"/>
          <a:ext cx="77724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Baud Rate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UBRR (Decimal</a:t>
                      </a:r>
                      <a:r>
                        <a:rPr lang="en-US" sz="2800" baseline="0" dirty="0" smtClean="0"/>
                        <a:t> Value)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UBRR (Hex Value)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38000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19200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9600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4800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CF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19F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831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33F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526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UBRR Register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438400"/>
            <a:ext cx="2133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UBRR</a:t>
            </a:r>
            <a:r>
              <a:rPr lang="en-US" dirty="0" smtClean="0"/>
              <a:t> </a:t>
            </a:r>
            <a:r>
              <a:rPr lang="en-US" sz="2400" dirty="0" smtClean="0"/>
              <a:t>(X)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207603"/>
            <a:ext cx="2133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Prescaling</a:t>
            </a:r>
            <a:r>
              <a:rPr lang="en-US" sz="2400" dirty="0" smtClean="0"/>
              <a:t> Down Counter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3657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3410021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/2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3429000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/4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86714" y="3424535"/>
            <a:ext cx="838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/2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rapezoid 18"/>
          <p:cNvSpPr/>
          <p:nvPr/>
        </p:nvSpPr>
        <p:spPr>
          <a:xfrm rot="5400000">
            <a:off x="7044870" y="3238500"/>
            <a:ext cx="1676400" cy="838200"/>
          </a:xfrm>
          <a:prstGeom prst="trapezoi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677694" y="3924300"/>
            <a:ext cx="532606" cy="7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4191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573622" y="2619034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3800" y="1992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U2X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05800" y="3657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0"/>
          </p:cNvCxnSpPr>
          <p:nvPr/>
        </p:nvCxnSpPr>
        <p:spPr>
          <a:xfrm rot="5400000">
            <a:off x="2130793" y="3050807"/>
            <a:ext cx="3120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1443037" y="1447800"/>
          <a:ext cx="1604963" cy="692150"/>
        </p:xfrm>
        <a:graphic>
          <a:graphicData uri="http://schemas.openxmlformats.org/presentationml/2006/ole">
            <p:oleObj spid="_x0000_s2054" name="Equation" r:id="rId3" imgW="1028254" imgH="444307" progId="Equation.3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467600" y="34842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67600" y="40030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10000" y="1447800"/>
          <a:ext cx="1604963" cy="692150"/>
        </p:xfrm>
        <a:graphic>
          <a:graphicData uri="http://schemas.openxmlformats.org/presentationml/2006/ole">
            <p:oleObj spid="_x0000_s2055" name="Equation" r:id="rId4" imgW="1028254" imgH="444307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7200" y="4884003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 the selection of U2X bit (of  UCSRA register - will be discussed later) the last block can be bypassed. That means the baud rate can be doubled.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72000" y="3657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91200" y="3657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2"/>
          </p:cNvCxnSpPr>
          <p:nvPr/>
        </p:nvCxnSpPr>
        <p:spPr>
          <a:xfrm>
            <a:off x="7024914" y="3657600"/>
            <a:ext cx="439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38200" y="3657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11814554"/>
              </p:ext>
            </p:extLst>
          </p:nvPr>
        </p:nvGraphicFramePr>
        <p:xfrm>
          <a:off x="3921125" y="2374900"/>
          <a:ext cx="771525" cy="652463"/>
        </p:xfrm>
        <a:graphic>
          <a:graphicData uri="http://schemas.openxmlformats.org/presentationml/2006/ole">
            <p:oleObj spid="_x0000_s2056" name="Equation" r:id="rId5" imgW="495000" imgH="419040" progId="Equation.3">
              <p:embed/>
            </p:oleObj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rot="5400000">
            <a:off x="3352800" y="3200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19314" y="3422650"/>
          <a:ext cx="476250" cy="692150"/>
        </p:xfrm>
        <a:graphic>
          <a:graphicData uri="http://schemas.openxmlformats.org/presentationml/2006/ole">
            <p:oleObj spid="_x0000_s2057" name="Equation" r:id="rId6" imgW="304536" imgH="444114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100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UBRR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3810000"/>
            <a:ext cx="7772400" cy="24384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UBRR is a 16-bit register but only 12 bits are used to set baud rate of USART of AVR</a:t>
            </a:r>
          </a:p>
          <a:p>
            <a:r>
              <a:rPr lang="en-US" sz="3200" dirty="0" smtClean="0"/>
              <a:t>Bit 15 is URSEL used for selection between UBRRH and UCSRC; </a:t>
            </a:r>
          </a:p>
          <a:p>
            <a:pPr>
              <a:buNone/>
            </a:pPr>
            <a:r>
              <a:rPr lang="en-US" sz="3200" dirty="0" smtClean="0"/>
              <a:t>   0-UBRRH &amp; 1-UCSRC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670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 rot="16200000" flipH="1">
            <a:off x="4572000" y="205740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6171406" y="2056606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971006" y="2056607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3794692" y="20711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2071120" y="2071121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5344090" y="20711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7043852" y="20711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0370" y="1885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URSEL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370" y="1905000"/>
            <a:ext cx="46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--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1570" y="1905000"/>
            <a:ext cx="46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--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2598" y="1905000"/>
            <a:ext cx="46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--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1484" y="1741716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1540" y="1752600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UBRR10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7884" y="1767114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7770" y="1752600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7630" y="2819400"/>
            <a:ext cx="670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  <a:endCxn id="22" idx="2"/>
          </p:cNvCxnSpPr>
          <p:nvPr/>
        </p:nvCxnSpPr>
        <p:spPr>
          <a:xfrm rot="16200000" flipH="1">
            <a:off x="4575630" y="312420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6175036" y="3086806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2974636" y="3086807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798322" y="31013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074750" y="3101321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5347720" y="31013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7047482" y="31013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15114" y="2771916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35170" y="2782800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1514" y="2797314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91400" y="2782800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11284" y="2804886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2783118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4858" y="2790372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3116" y="2794002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79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UCSRx</a:t>
            </a:r>
            <a:r>
              <a:rPr lang="en-US" b="1" dirty="0" smtClean="0">
                <a:solidFill>
                  <a:schemeClr val="tx1"/>
                </a:solidFill>
              </a:rPr>
              <a:t> Registers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5814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UCSRx</a:t>
            </a:r>
            <a:r>
              <a:rPr lang="en-US" sz="3200" dirty="0" smtClean="0"/>
              <a:t> are 8-bit Control registers used for controlling serial communication in the AVR.</a:t>
            </a:r>
          </a:p>
          <a:p>
            <a:r>
              <a:rPr lang="en-US" sz="3200" dirty="0" smtClean="0"/>
              <a:t>There are three USART Control registers in the AVR.</a:t>
            </a:r>
          </a:p>
          <a:p>
            <a:r>
              <a:rPr lang="en-US" sz="3200" dirty="0" smtClean="0"/>
              <a:t>They are UCSRA, UCSRB and UCSRC.</a:t>
            </a:r>
          </a:p>
          <a:p>
            <a:pPr>
              <a:buNone/>
            </a:pPr>
            <a:r>
              <a:rPr lang="en-US" sz="3200" b="1" dirty="0" smtClean="0"/>
              <a:t>UCSRA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4724400"/>
            <a:ext cx="7620000" cy="551544"/>
            <a:chOff x="1066800" y="4724400"/>
            <a:chExt cx="7620000" cy="551544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4724400"/>
              <a:ext cx="76200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RXC      TXC  UDRE     FE     DOR   PE     U2X   MPCM</a:t>
              </a:r>
              <a:endParaRPr lang="en-US" sz="28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1714500" y="499110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4609306" y="500845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633446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7043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76747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589022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261791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0244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UCSRA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UCSRA Register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066800" y="2133600"/>
            <a:ext cx="7620000" cy="551544"/>
            <a:chOff x="1066800" y="4724400"/>
            <a:chExt cx="7620000" cy="551544"/>
          </a:xfrm>
        </p:grpSpPr>
        <p:sp>
          <p:nvSpPr>
            <p:cNvPr id="5" name="TextBox 4"/>
            <p:cNvSpPr txBox="1"/>
            <p:nvPr/>
          </p:nvSpPr>
          <p:spPr>
            <a:xfrm>
              <a:off x="1066800" y="4724400"/>
              <a:ext cx="76200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RXC      TXC  UDRE     FE     DOR   PE     U2X   MPCM</a:t>
              </a:r>
              <a:endParaRPr lang="en-US" sz="28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1714500" y="499110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4609306" y="500845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633446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7043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76747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589022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261791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914400" y="27432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RXC – USART receive complete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TXC – USART transfer complete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UDRE :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USART data register is empty.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baseline="0" dirty="0" smtClean="0"/>
              <a:t>FE</a:t>
            </a:r>
            <a:r>
              <a:rPr lang="en-US" sz="2600" dirty="0" smtClean="0"/>
              <a:t> – Frame Error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DOR – Data Overrun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 – Parity Error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U2X – Double the USART transmission speed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MPCM – Multi- Process Communication  Mode</a:t>
            </a:r>
          </a:p>
        </p:txBody>
      </p:sp>
    </p:spTree>
    <p:extLst>
      <p:ext uri="{BB962C8B-B14F-4D97-AF65-F5344CB8AC3E}">
        <p14:creationId xmlns="" xmlns:p14="http://schemas.microsoft.com/office/powerpoint/2010/main" val="41532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RXC and TXC bits in USCRA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92500"/>
          </a:bodyPr>
          <a:lstStyle/>
          <a:p>
            <a:r>
              <a:rPr lang="en-US" sz="3200" b="1" dirty="0" smtClean="0"/>
              <a:t>RXC</a:t>
            </a:r>
            <a:r>
              <a:rPr lang="en-US" sz="3200" dirty="0" smtClean="0"/>
              <a:t> </a:t>
            </a:r>
            <a:r>
              <a:rPr lang="en-US" sz="3200" b="1" dirty="0" smtClean="0"/>
              <a:t>– USART Receive Complete</a:t>
            </a:r>
          </a:p>
          <a:p>
            <a:pPr lvl="1"/>
            <a:r>
              <a:rPr lang="en-US" sz="3000" dirty="0" smtClean="0"/>
              <a:t>This flag is set when there are new data in the receive buffer that are not read yet. </a:t>
            </a:r>
          </a:p>
          <a:p>
            <a:pPr lvl="1"/>
            <a:r>
              <a:rPr lang="en-US" sz="3000" dirty="0" smtClean="0"/>
              <a:t>It is cleared when the receive buffer is empty.</a:t>
            </a:r>
          </a:p>
          <a:p>
            <a:r>
              <a:rPr lang="en-US" sz="3200" b="1" dirty="0" smtClean="0"/>
              <a:t>TXC – USART Transmit Complete</a:t>
            </a:r>
          </a:p>
          <a:p>
            <a:pPr lvl="1"/>
            <a:r>
              <a:rPr lang="en-US" sz="3000" dirty="0" smtClean="0"/>
              <a:t>This flag is set when entire frame in the transmit shift register has been transmitted and there are no new data available in the transmit data buffer register. </a:t>
            </a:r>
          </a:p>
          <a:p>
            <a:pPr lvl="1"/>
            <a:r>
              <a:rPr lang="en-US" sz="3000" dirty="0" smtClean="0"/>
              <a:t>It can be cleared by writing a 1 in its bit location. </a:t>
            </a:r>
          </a:p>
          <a:p>
            <a:pPr lvl="1"/>
            <a:r>
              <a:rPr lang="en-US" sz="3000" dirty="0" smtClean="0"/>
              <a:t>Also it is automatically cleared when a transmit complete interrupt is executed.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91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UDRE and FE bits in USCRA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USRE – USART Data register empty</a:t>
            </a:r>
          </a:p>
          <a:p>
            <a:pPr lvl="1"/>
            <a:r>
              <a:rPr lang="en-US" sz="3000" dirty="0" smtClean="0"/>
              <a:t>This flag is set when the transmit data buffer is empty and it is ready to receive new data.</a:t>
            </a:r>
          </a:p>
          <a:p>
            <a:pPr lvl="1"/>
            <a:r>
              <a:rPr lang="en-US" sz="3000" dirty="0" smtClean="0"/>
              <a:t>If this bit is cleared, you should not write to UDR because it overrides your last data.</a:t>
            </a:r>
          </a:p>
          <a:p>
            <a:pPr lvl="1"/>
            <a:r>
              <a:rPr lang="en-US" sz="3000" dirty="0" smtClean="0"/>
              <a:t>This flag can generate a data register empty interrupt.</a:t>
            </a:r>
          </a:p>
          <a:p>
            <a:r>
              <a:rPr lang="en-US" sz="3200" b="1" dirty="0" smtClean="0"/>
              <a:t>FE – Frame Error</a:t>
            </a:r>
          </a:p>
          <a:p>
            <a:pPr lvl="1"/>
            <a:r>
              <a:rPr lang="en-US" sz="3000" dirty="0" smtClean="0"/>
              <a:t>This bit is set if a frame error has occurred in receiving next character in the receive buffer.</a:t>
            </a:r>
          </a:p>
          <a:p>
            <a:pPr lvl="1"/>
            <a:r>
              <a:rPr lang="en-US" sz="3000" dirty="0" smtClean="0"/>
              <a:t>A frame error is detected when the first stop bit of the next character in the receive buffer is zero.</a:t>
            </a:r>
          </a:p>
        </p:txBody>
      </p:sp>
    </p:spTree>
    <p:extLst>
      <p:ext uri="{BB962C8B-B14F-4D97-AF65-F5344CB8AC3E}">
        <p14:creationId xmlns="" xmlns:p14="http://schemas.microsoft.com/office/powerpoint/2010/main" val="2108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DOR and PE bits of USCRA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/>
              <a:t>DOR – Data Overrun</a:t>
            </a:r>
          </a:p>
          <a:p>
            <a:pPr lvl="1"/>
            <a:r>
              <a:rPr lang="en-US" sz="3000" dirty="0" smtClean="0"/>
              <a:t>This bit is set if data overrun is detected.</a:t>
            </a:r>
          </a:p>
          <a:p>
            <a:pPr lvl="1"/>
            <a:r>
              <a:rPr lang="en-US" sz="3000" dirty="0" smtClean="0"/>
              <a:t>A data overrun occurs when the receive data buffer and receive shift register are full and a new start bit is detected.</a:t>
            </a:r>
          </a:p>
          <a:p>
            <a:r>
              <a:rPr lang="en-US" sz="3200" b="1" dirty="0" smtClean="0"/>
              <a:t>PE – Parity Error</a:t>
            </a:r>
          </a:p>
          <a:p>
            <a:pPr lvl="1"/>
            <a:r>
              <a:rPr lang="en-US" sz="3000" dirty="0" smtClean="0"/>
              <a:t>This bit sets if the parity checking was enabled (UPM1=1 in USCRC register) and the character in the receive buffer had a parity error when received</a:t>
            </a:r>
          </a:p>
        </p:txBody>
      </p:sp>
    </p:spTree>
    <p:extLst>
      <p:ext uri="{BB962C8B-B14F-4D97-AF65-F5344CB8AC3E}">
        <p14:creationId xmlns="" xmlns:p14="http://schemas.microsoft.com/office/powerpoint/2010/main" val="41688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Serial Versus Parallel Data Transfer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4586514" y="2895600"/>
            <a:ext cx="4343400" cy="3429000"/>
            <a:chOff x="4586514" y="2286000"/>
            <a:chExt cx="4343400" cy="3429000"/>
          </a:xfrm>
        </p:grpSpPr>
        <p:grpSp>
          <p:nvGrpSpPr>
            <p:cNvPr id="6" name="Group 20"/>
            <p:cNvGrpSpPr/>
            <p:nvPr/>
          </p:nvGrpSpPr>
          <p:grpSpPr>
            <a:xfrm>
              <a:off x="4724400" y="2286000"/>
              <a:ext cx="4191000" cy="3276600"/>
              <a:chOff x="4419600" y="2286000"/>
              <a:chExt cx="4191000" cy="3276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419600" y="2971800"/>
                <a:ext cx="1752600" cy="25908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705600" y="2971800"/>
                <a:ext cx="1752600" cy="2590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6172200" y="3810000"/>
                <a:ext cx="5334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172200" y="350235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D0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72200" y="481226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D7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58000" y="3957935"/>
                <a:ext cx="152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</a:rPr>
                  <a:t>Receiver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48200" y="3962400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</a:rPr>
                  <a:t>Sender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876800" y="2286000"/>
                <a:ext cx="3733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Parallel Data Transfer</a:t>
                </a:r>
                <a:endParaRPr lang="en-US" sz="3200" dirty="0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477000" y="3962400"/>
              <a:ext cx="533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477000" y="4114800"/>
              <a:ext cx="533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477000" y="4267200"/>
              <a:ext cx="533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477000" y="4419600"/>
              <a:ext cx="533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477000" y="4572000"/>
              <a:ext cx="533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477000" y="4724400"/>
              <a:ext cx="533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477000" y="4876800"/>
              <a:ext cx="533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586514" y="2286000"/>
              <a:ext cx="43434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152400" y="2895600"/>
            <a:ext cx="4343400" cy="3429000"/>
            <a:chOff x="152400" y="2286000"/>
            <a:chExt cx="4343400" cy="3429000"/>
          </a:xfrm>
        </p:grpSpPr>
        <p:sp>
          <p:nvSpPr>
            <p:cNvPr id="23" name="Rectangle 22"/>
            <p:cNvSpPr/>
            <p:nvPr/>
          </p:nvSpPr>
          <p:spPr>
            <a:xfrm>
              <a:off x="333828" y="3918466"/>
              <a:ext cx="1752600" cy="70070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14600" y="3889438"/>
              <a:ext cx="1752600" cy="729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086428" y="4223266"/>
              <a:ext cx="4191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67000" y="3965638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Receiver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2428" y="3918466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Sender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" y="2286000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Serial Data Transfer</a:t>
              </a:r>
              <a:endParaRPr lang="en-US" sz="3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400" y="2315028"/>
              <a:ext cx="4343400" cy="3399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04800" y="1295400"/>
            <a:ext cx="8359775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0000"/>
              </a:buClr>
              <a:buFont typeface="Arial" pitchFamily="34" charset="0"/>
              <a:buChar char="•"/>
            </a:pPr>
            <a:r>
              <a:rPr lang="en-US" sz="2800" dirty="0" smtClean="0"/>
              <a:t>   In serial communication, the data is sent one bit at a time. 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rgbClr val="FF3300"/>
                </a:solidFill>
                <a:ea typeface="PMingLiU" pitchFamily="18" charset="-120"/>
              </a:rPr>
              <a:t>	Parallel</a:t>
            </a:r>
            <a:r>
              <a:rPr lang="en-US" altLang="zh-TW" sz="2800" dirty="0">
                <a:solidFill>
                  <a:srgbClr val="FF3300"/>
                </a:solidFill>
                <a:ea typeface="PMingLiU" pitchFamily="18" charset="-120"/>
              </a:rPr>
              <a:t>:</a:t>
            </a:r>
            <a:r>
              <a:rPr lang="en-US" altLang="zh-TW" sz="2800" dirty="0">
                <a:solidFill>
                  <a:schemeClr val="tx2"/>
                </a:solidFill>
                <a:ea typeface="PMingLiU" pitchFamily="18" charset="-120"/>
              </a:rPr>
              <a:t> </a:t>
            </a:r>
            <a:r>
              <a:rPr lang="en-US" altLang="zh-TW" sz="2800" dirty="0">
                <a:ea typeface="PMingLiU" pitchFamily="18" charset="-120"/>
              </a:rPr>
              <a:t>expensive - short distance – </a:t>
            </a:r>
            <a:r>
              <a:rPr lang="en-US" altLang="zh-TW" sz="2800" dirty="0" smtClean="0">
                <a:ea typeface="PMingLiU" pitchFamily="18" charset="-120"/>
              </a:rPr>
              <a:t>fast</a:t>
            </a:r>
            <a:r>
              <a:rPr lang="en-US" altLang="zh-TW" sz="2800" dirty="0">
                <a:solidFill>
                  <a:schemeClr val="tx2"/>
                </a:solidFill>
                <a:ea typeface="PMingLiU" pitchFamily="18" charset="-120"/>
              </a:rPr>
              <a:t/>
            </a:r>
            <a:br>
              <a:rPr lang="en-US" altLang="zh-TW" sz="2800" dirty="0">
                <a:solidFill>
                  <a:schemeClr val="tx2"/>
                </a:solidFill>
                <a:ea typeface="PMingLiU" pitchFamily="18" charset="-120"/>
              </a:rPr>
            </a:br>
            <a:r>
              <a:rPr lang="en-US" altLang="zh-TW" sz="2800" dirty="0" smtClean="0">
                <a:solidFill>
                  <a:schemeClr val="tx2"/>
                </a:solidFill>
                <a:ea typeface="PMingLiU" pitchFamily="18" charset="-120"/>
              </a:rPr>
              <a:t>	</a:t>
            </a:r>
            <a:r>
              <a:rPr lang="en-US" altLang="zh-TW" sz="2800" dirty="0" smtClean="0">
                <a:solidFill>
                  <a:srgbClr val="FF3300"/>
                </a:solidFill>
                <a:ea typeface="PMingLiU" pitchFamily="18" charset="-120"/>
              </a:rPr>
              <a:t>Serial </a:t>
            </a:r>
            <a:r>
              <a:rPr lang="en-US" altLang="zh-TW" sz="2800" dirty="0">
                <a:solidFill>
                  <a:srgbClr val="FF3300"/>
                </a:solidFill>
                <a:ea typeface="PMingLiU" pitchFamily="18" charset="-120"/>
              </a:rPr>
              <a:t>:</a:t>
            </a:r>
            <a:r>
              <a:rPr lang="en-US" altLang="zh-TW" sz="2800" dirty="0">
                <a:ea typeface="PMingLiU" pitchFamily="18" charset="-120"/>
              </a:rPr>
              <a:t>cheaper– long </a:t>
            </a:r>
            <a:r>
              <a:rPr lang="en-US" altLang="zh-TW" sz="2800" dirty="0" smtClean="0">
                <a:ea typeface="PMingLiU" pitchFamily="18" charset="-120"/>
              </a:rPr>
              <a:t>distance-slow </a:t>
            </a:r>
            <a:endParaRPr lang="en-US" altLang="zh-TW" sz="2800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35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U2X and MPCM bits in USCRA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/>
              <a:t>U2X – Double the USART transmission speed</a:t>
            </a:r>
          </a:p>
          <a:p>
            <a:pPr lvl="1"/>
            <a:r>
              <a:rPr lang="en-US" sz="3000" dirty="0" smtClean="0"/>
              <a:t>Setting this bit will double the transfer rate in asynchronous communication.</a:t>
            </a:r>
          </a:p>
          <a:p>
            <a:r>
              <a:rPr lang="en-US" sz="3200" b="1" dirty="0" smtClean="0"/>
              <a:t>MPCM – Multi-processor Communication mode</a:t>
            </a:r>
          </a:p>
          <a:p>
            <a:pPr lvl="1"/>
            <a:r>
              <a:rPr lang="en-US" sz="3000" dirty="0" smtClean="0"/>
              <a:t>This bit enables the multi-processor communication mode.</a:t>
            </a:r>
          </a:p>
          <a:p>
            <a:pPr lvl="1"/>
            <a:r>
              <a:rPr lang="en-US" sz="3000" dirty="0" smtClean="0"/>
              <a:t>To understand this feature you may consult the data sheet.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2395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UCSRB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UCSRB Register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073546"/>
            <a:ext cx="762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RXCIE  TXCIE  UDRIE RXEN  TXEN  UCSZ2  RXB8   TXB8</a:t>
            </a:r>
            <a:endParaRPr lang="en-US" sz="26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743199" y="231502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914400" y="27432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RXCIE – Receive </a:t>
            </a:r>
            <a:r>
              <a:rPr lang="en-US" sz="2600" dirty="0" smtClean="0"/>
              <a:t>C</a:t>
            </a:r>
            <a:r>
              <a:rPr kumimoji="0" lang="en-US" sz="2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omplete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Interrupt Enable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TXCIE – Transfer Complete Interrupt Enable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UDRIE :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USART </a:t>
            </a:r>
            <a:r>
              <a:rPr lang="en-US" sz="2600" dirty="0" smtClean="0"/>
              <a:t>D</a:t>
            </a:r>
            <a:r>
              <a:rPr kumimoji="0" lang="en-US" sz="2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 </a:t>
            </a:r>
            <a:r>
              <a:rPr lang="en-US" sz="2600" dirty="0" smtClean="0"/>
              <a:t>E</a:t>
            </a:r>
            <a:r>
              <a:rPr kumimoji="0" lang="en-US" sz="2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mpty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interrupt.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baseline="0" dirty="0" smtClean="0"/>
              <a:t>RXEN</a:t>
            </a:r>
            <a:r>
              <a:rPr lang="en-US" sz="2600" dirty="0" smtClean="0"/>
              <a:t> – Receive Enable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TXEN – Transfer Enable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UCSZ2 – Character Size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RXB8 – Receive Data bit 8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TXB8 –  Transmit Data bit 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753393" y="2343263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733004" y="2317865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618377" y="233237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503749" y="2317865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545151" y="232874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445031" y="232874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867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RXCIE and TXCIE bits of USCRB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RXCIE – Receive Complete Interrupt Enable</a:t>
            </a:r>
          </a:p>
          <a:p>
            <a:pPr lvl="1"/>
            <a:r>
              <a:rPr lang="en-US" sz="3000" dirty="0" smtClean="0"/>
              <a:t>To enable the interrupt on the RXC flag in USCRA register you should set this bit to one.</a:t>
            </a:r>
          </a:p>
          <a:p>
            <a:r>
              <a:rPr lang="en-US" sz="3200" b="1" dirty="0" smtClean="0"/>
              <a:t>TXCIE – Transmit complete Interrupt Enable</a:t>
            </a:r>
          </a:p>
          <a:p>
            <a:pPr lvl="1"/>
            <a:r>
              <a:rPr lang="en-US" sz="3000" dirty="0" smtClean="0"/>
              <a:t>To enable the interrupt on the TXC flag in USCRA register you should set this bit to one.</a:t>
            </a:r>
          </a:p>
        </p:txBody>
      </p:sp>
    </p:spTree>
    <p:extLst>
      <p:ext uri="{BB962C8B-B14F-4D97-AF65-F5344CB8AC3E}">
        <p14:creationId xmlns="" xmlns:p14="http://schemas.microsoft.com/office/powerpoint/2010/main" val="15914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UDRIE, REN and TEN bits in USCRB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UDRIE – USART Data Register Empty Interrupt Enable</a:t>
            </a:r>
          </a:p>
          <a:p>
            <a:pPr lvl="1"/>
            <a:r>
              <a:rPr lang="en-US" sz="3000" dirty="0" smtClean="0"/>
              <a:t>To enable the interrupt on UDRE flag in USCRA register you should set bit to one.</a:t>
            </a:r>
          </a:p>
          <a:p>
            <a:r>
              <a:rPr lang="en-US" sz="3200" b="1" dirty="0" smtClean="0"/>
              <a:t>RXEN – Receive Enable</a:t>
            </a:r>
          </a:p>
          <a:p>
            <a:pPr lvl="1"/>
            <a:r>
              <a:rPr lang="en-US" sz="3000" dirty="0" smtClean="0"/>
              <a:t>To enable USART Receiver enable you should set this bit to one.</a:t>
            </a:r>
          </a:p>
          <a:p>
            <a:r>
              <a:rPr lang="en-US" sz="3200" b="1" dirty="0" smtClean="0"/>
              <a:t>TXEN – Transmit Enable</a:t>
            </a:r>
          </a:p>
          <a:p>
            <a:pPr lvl="1"/>
            <a:r>
              <a:rPr lang="en-US" sz="3000" dirty="0" smtClean="0"/>
              <a:t>To enable USART transmitter enable you should set this bit to one.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6483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868362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</a:rPr>
              <a:t>UCSZ2, RXB8 and TXB8 bits in USCRB Register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763000" cy="5486400"/>
          </a:xfrm>
        </p:spPr>
        <p:txBody>
          <a:bodyPr>
            <a:normAutofit fontScale="92500"/>
          </a:bodyPr>
          <a:lstStyle/>
          <a:p>
            <a:r>
              <a:rPr lang="en-US" sz="3200" b="1" dirty="0" smtClean="0"/>
              <a:t>UCSZ2 – Character Size</a:t>
            </a:r>
          </a:p>
          <a:p>
            <a:pPr lvl="1"/>
            <a:r>
              <a:rPr lang="en-US" sz="3200" dirty="0" smtClean="0"/>
              <a:t>This bit combined with UCSZ0:1 bits in USCRC register sets the number of data bits (character size) in a frame.</a:t>
            </a:r>
          </a:p>
          <a:p>
            <a:r>
              <a:rPr lang="en-US" sz="3400" b="1" dirty="0" smtClean="0"/>
              <a:t>RXB8 – Receive data bit 8</a:t>
            </a:r>
          </a:p>
          <a:p>
            <a:pPr lvl="1"/>
            <a:r>
              <a:rPr lang="en-US" sz="3200" dirty="0" smtClean="0"/>
              <a:t>This is the 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bit of received character when using serial frame with 9 data bits. This case will not be discussed in our course.</a:t>
            </a:r>
          </a:p>
          <a:p>
            <a:r>
              <a:rPr lang="en-US" sz="3400" b="1" dirty="0" smtClean="0"/>
              <a:t>TXB8 – Transmit data bit 8</a:t>
            </a:r>
          </a:p>
          <a:p>
            <a:pPr lvl="1"/>
            <a:r>
              <a:rPr lang="en-US" sz="3200" dirty="0" smtClean="0"/>
              <a:t>This is the 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bit of the transmitted character when using serial frame with 9 data bits. This case will not be discussed in our course. 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222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UCSRC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UCSRC Register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898785"/>
            <a:ext cx="762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URSEL  UMSEL UPM1 UPM0 USBS UCSZ1UCSZ0 UCPOL</a:t>
            </a:r>
            <a:endParaRPr lang="en-US" sz="26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14400" y="25908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URSEL – Register Select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UMSEL – USART mode Select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UPM1:0 – Parity Mode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USBS – Stop bit select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UCSZ1:0– Character Size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UCPOL – Clock Polarity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956491" y="2147321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794690" y="2147321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665549" y="2147321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409405" y="2147321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334689" y="2147321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297849" y="2161835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891279" y="2147321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65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URSEL and UMSEL bits of USCRC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URSEL – Register Select</a:t>
            </a:r>
          </a:p>
          <a:p>
            <a:pPr lvl="1"/>
            <a:r>
              <a:rPr lang="en-US" sz="3200" dirty="0" smtClean="0"/>
              <a:t>This bit used to access either the USCRC register or UBRRH register. </a:t>
            </a:r>
            <a:endParaRPr lang="en-US" dirty="0" smtClean="0"/>
          </a:p>
          <a:p>
            <a:r>
              <a:rPr lang="en-US" sz="3200" b="1" dirty="0" smtClean="0"/>
              <a:t>UMSEL – USART Mode Select</a:t>
            </a:r>
          </a:p>
          <a:p>
            <a:pPr lvl="1"/>
            <a:r>
              <a:rPr lang="en-US" sz="3200" dirty="0" smtClean="0"/>
              <a:t>This bit selects either to operate in Asynchronous or in Synchronous mode.</a:t>
            </a:r>
          </a:p>
          <a:p>
            <a:pPr lvl="1">
              <a:buNone/>
            </a:pPr>
            <a:r>
              <a:rPr lang="en-US" sz="3200" dirty="0" smtClean="0"/>
              <a:t>		0 = Asynchronous and</a:t>
            </a:r>
          </a:p>
          <a:p>
            <a:pPr lvl="1">
              <a:buNone/>
            </a:pPr>
            <a:r>
              <a:rPr lang="en-US" sz="3200" dirty="0" smtClean="0"/>
              <a:t>		1 = Synchronous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7501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UPM1:0 and USBS bits in USCRC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UPM 1:0 – Parity Mode</a:t>
            </a:r>
          </a:p>
          <a:p>
            <a:pPr>
              <a:buNone/>
            </a:pPr>
            <a:r>
              <a:rPr lang="en-US" sz="3200" dirty="0" smtClean="0"/>
              <a:t>		</a:t>
            </a:r>
            <a:r>
              <a:rPr lang="en-US" sz="3000" dirty="0" smtClean="0"/>
              <a:t>00 = Disabled</a:t>
            </a:r>
          </a:p>
          <a:p>
            <a:pPr lvl="1">
              <a:buNone/>
            </a:pPr>
            <a:r>
              <a:rPr lang="en-US" sz="3000" dirty="0" smtClean="0"/>
              <a:t>		01 = Reserved</a:t>
            </a:r>
          </a:p>
          <a:p>
            <a:pPr lvl="1">
              <a:buNone/>
            </a:pPr>
            <a:r>
              <a:rPr lang="en-US" sz="3000" dirty="0" smtClean="0"/>
              <a:t>		10 = Even parity</a:t>
            </a:r>
          </a:p>
          <a:p>
            <a:pPr lvl="1">
              <a:buNone/>
            </a:pPr>
            <a:r>
              <a:rPr lang="en-US" sz="3000" dirty="0" smtClean="0"/>
              <a:t>		11 = Odd parity</a:t>
            </a:r>
          </a:p>
          <a:p>
            <a:r>
              <a:rPr lang="en-US" sz="3200" b="1" dirty="0" smtClean="0"/>
              <a:t>USBS –  Stop bit select</a:t>
            </a:r>
          </a:p>
          <a:p>
            <a:pPr lvl="1">
              <a:buNone/>
            </a:pPr>
            <a:r>
              <a:rPr lang="en-US" sz="3200" dirty="0" smtClean="0"/>
              <a:t>		</a:t>
            </a:r>
            <a:r>
              <a:rPr lang="en-US" sz="3000" dirty="0" smtClean="0"/>
              <a:t>0 = 1 bit</a:t>
            </a:r>
          </a:p>
          <a:p>
            <a:pPr lvl="1">
              <a:buNone/>
            </a:pPr>
            <a:r>
              <a:rPr lang="en-US" sz="3000" dirty="0" smtClean="0"/>
              <a:t>		1 = 2 bits</a:t>
            </a:r>
          </a:p>
        </p:txBody>
      </p:sp>
    </p:spTree>
    <p:extLst>
      <p:ext uri="{BB962C8B-B14F-4D97-AF65-F5344CB8AC3E}">
        <p14:creationId xmlns="" xmlns:p14="http://schemas.microsoft.com/office/powerpoint/2010/main" val="10328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UCSZ1:0 and UCPOL bits in USCRC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991600" cy="1600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UCSZ1:0 – Character Size</a:t>
            </a:r>
          </a:p>
          <a:p>
            <a:pPr lvl="1"/>
            <a:r>
              <a:rPr lang="en-US" sz="3000" dirty="0" smtClean="0"/>
              <a:t>These two bits along with UCSZ2 in USCRB register are used for setting the character size.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667000"/>
          <a:ext cx="5715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UCSZ2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UCSZ1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UCSZ0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SIZE</a:t>
                      </a:r>
                      <a:endParaRPr lang="en-US" sz="2000" dirty="0"/>
                    </a:p>
                  </a:txBody>
                  <a:tcPr/>
                </a:tc>
              </a:tr>
              <a:tr h="4404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4404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4404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4404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4404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486400"/>
            <a:ext cx="89916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UCPOL – Clock Polarity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for Synchronous mode only, will not be covered.</a:t>
            </a:r>
          </a:p>
        </p:txBody>
      </p:sp>
    </p:spTree>
    <p:extLst>
      <p:ext uri="{BB962C8B-B14F-4D97-AF65-F5344CB8AC3E}">
        <p14:creationId xmlns="" xmlns:p14="http://schemas.microsoft.com/office/powerpoint/2010/main" val="41258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Summary of the Registers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5591628"/>
            <a:ext cx="77724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b="1" dirty="0" smtClean="0"/>
              <a:t>UCSRC Register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6042613"/>
            <a:ext cx="762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URSEL  UMSEL UPM1 UPM0 USBS UCSZ1UCSZ0 UCPOL</a:t>
            </a:r>
            <a:endParaRPr lang="en-US" sz="26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880291" y="629114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718490" y="629114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589349" y="629114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333205" y="629114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258489" y="629114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7221649" y="6305663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815079" y="6291149"/>
            <a:ext cx="4572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5128213"/>
            <a:ext cx="762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RXCIE  TXCIE  UDRIE RXEN  TXEN  UCSZ2 RXB8   TXB8</a:t>
            </a:r>
            <a:endParaRPr 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753428"/>
            <a:ext cx="502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UCSRB Register</a:t>
            </a:r>
            <a:endParaRPr lang="en-US" sz="2600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1767114" y="537754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742406" y="539126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733006" y="539126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618378" y="539126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561806" y="539126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537892" y="537311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453880" y="539126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928914" y="3911598"/>
            <a:ext cx="77724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b="1" dirty="0" smtClean="0"/>
              <a:t>USCRA Register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990600" y="4296228"/>
            <a:ext cx="7620000" cy="537030"/>
            <a:chOff x="1066800" y="4724400"/>
            <a:chExt cx="7620000" cy="537030"/>
          </a:xfrm>
        </p:grpSpPr>
        <p:sp>
          <p:nvSpPr>
            <p:cNvPr id="24" name="TextBox 23"/>
            <p:cNvSpPr txBox="1"/>
            <p:nvPr/>
          </p:nvSpPr>
          <p:spPr>
            <a:xfrm>
              <a:off x="1066800" y="4724400"/>
              <a:ext cx="7620000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RXC      TXC  UDRE     FE     DOR      PE      U2X     MPCM</a:t>
              </a:r>
              <a:endParaRPr lang="en-US" sz="26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1714500" y="499110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382294" y="499393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62095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586152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6949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53713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72763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Left Brace 32"/>
          <p:cNvSpPr/>
          <p:nvPr/>
        </p:nvSpPr>
        <p:spPr>
          <a:xfrm>
            <a:off x="533400" y="3915228"/>
            <a:ext cx="457200" cy="27468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61" y="3846493"/>
            <a:ext cx="615553" cy="30115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b="1" dirty="0" smtClean="0"/>
              <a:t>Control</a:t>
            </a:r>
            <a:endParaRPr lang="en-US" sz="2800" b="1" dirty="0"/>
          </a:p>
        </p:txBody>
      </p:sp>
      <p:sp>
        <p:nvSpPr>
          <p:cNvPr id="36" name="Rectangle 35"/>
          <p:cNvSpPr/>
          <p:nvPr/>
        </p:nvSpPr>
        <p:spPr>
          <a:xfrm>
            <a:off x="758370" y="2249400"/>
            <a:ext cx="670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 rot="16200000" flipH="1">
            <a:off x="3806370" y="255420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5405776" y="2553406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205376" y="2553407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029062" y="25679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1305490" y="2567921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4578460" y="25679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6278222" y="25679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4740" y="23826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URSEL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7740" y="2401800"/>
            <a:ext cx="46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--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35940" y="2401800"/>
            <a:ext cx="46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--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6968" y="2401800"/>
            <a:ext cx="46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--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45854" y="2238516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65910" y="2249400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UBRR10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22254" y="2263914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2140" y="2249400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0" y="2964228"/>
            <a:ext cx="670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52" idx="0"/>
            <a:endCxn id="52" idx="2"/>
          </p:cNvCxnSpPr>
          <p:nvPr/>
        </p:nvCxnSpPr>
        <p:spPr>
          <a:xfrm rot="16200000" flipH="1">
            <a:off x="3810000" y="3269028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5409406" y="3231634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2209006" y="3231635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H="1">
            <a:off x="3032692" y="3246148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1309120" y="3246149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582090" y="3246148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6281852" y="3246148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9484" y="2916744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69540" y="2927628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25884" y="2942142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25770" y="2927628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UBR08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5654" y="2949714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72970" y="2927946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29228" y="2935200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7486" y="2938830"/>
            <a:ext cx="918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UBRR7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247" y="1981200"/>
            <a:ext cx="615553" cy="19447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b="1" dirty="0" smtClean="0"/>
              <a:t>Baud Rate</a:t>
            </a:r>
            <a:endParaRPr lang="en-US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765630" y="1335000"/>
            <a:ext cx="6705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stCxn id="69" idx="0"/>
            <a:endCxn id="69" idx="2"/>
          </p:cNvCxnSpPr>
          <p:nvPr/>
        </p:nvCxnSpPr>
        <p:spPr>
          <a:xfrm rot="16200000" flipH="1">
            <a:off x="3813630" y="163980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5413036" y="1639006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2212636" y="1639007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H="1">
            <a:off x="3036322" y="16535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1312750" y="1653521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4585720" y="16535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H="1">
            <a:off x="6285482" y="165352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2000" y="1482804"/>
            <a:ext cx="86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UDR7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47372" y="1509486"/>
            <a:ext cx="86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UDR6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14600" y="1509486"/>
            <a:ext cx="86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UDR5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20142" y="1509486"/>
            <a:ext cx="86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UDR4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85772" y="1509486"/>
            <a:ext cx="86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UDR3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47772" y="1524000"/>
            <a:ext cx="86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UDR2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62172" y="1524000"/>
            <a:ext cx="86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UDR1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00372" y="1524000"/>
            <a:ext cx="86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UDR0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686" y="1023258"/>
            <a:ext cx="615553" cy="11827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b="1" dirty="0" smtClean="0"/>
              <a:t>Data</a:t>
            </a:r>
            <a:endParaRPr lang="en-US" sz="2800" b="1" dirty="0"/>
          </a:p>
        </p:txBody>
      </p:sp>
      <p:sp>
        <p:nvSpPr>
          <p:cNvPr id="93" name="Oval 92"/>
          <p:cNvSpPr/>
          <p:nvPr/>
        </p:nvSpPr>
        <p:spPr>
          <a:xfrm>
            <a:off x="576942" y="2148114"/>
            <a:ext cx="1295400" cy="7658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56344" y="5863565"/>
            <a:ext cx="1295400" cy="7658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Serial Data Transfer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7772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For serial communication to work, the bytes of data must be converted to serial bits using a parallel-in-serial-out shift register.</a:t>
            </a:r>
          </a:p>
          <a:p>
            <a:r>
              <a:rPr lang="en-US" sz="3200" dirty="0" smtClean="0"/>
              <a:t>This also means that at the receiving end there must be a serial-in-parallel-out shift register in order to receive the serial data and pack them into a byte.</a:t>
            </a:r>
          </a:p>
          <a:p>
            <a:r>
              <a:rPr lang="en-US" sz="3200" dirty="0" smtClean="0"/>
              <a:t>For serial transfer, if the distance is short, the 1s and 0s are transferred directly from one device to other.</a:t>
            </a:r>
          </a:p>
          <a:p>
            <a:r>
              <a:rPr lang="en-US" sz="3200" dirty="0" smtClean="0"/>
              <a:t>For long distance the signal is modulated so that signal does not attenuate. </a:t>
            </a:r>
          </a:p>
          <a:p>
            <a:r>
              <a:rPr lang="en-US" sz="3200" dirty="0" smtClean="0"/>
              <a:t>This is done by a peripheral device called MODEM (stands for modulation/demodulation).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458200" cy="3429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Step #1: The UCSRB register is loaded with 08H, enabling the USART transmitter. The transmitter will override normal port operation of  the TXD pin when enabled.</a:t>
            </a:r>
          </a:p>
          <a:p>
            <a:r>
              <a:rPr lang="en-US" sz="3000" dirty="0" smtClean="0"/>
              <a:t>Step #2: The UCSRC register is loaded with 86H, indicating asynchronous mode with 8-bit data frame, no parity and one stop bit.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917757"/>
            <a:ext cx="762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RXCIE  TXCIE  UDRIE RXEN  TXEN  UCSZ2  RXB8   TXB8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867228" y="454297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UCSRB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6343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UCSRC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14714" y="516708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590006" y="51808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580606" y="51808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465978" y="51808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409406" y="51808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385492" y="516266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301480" y="51808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38200" y="6002701"/>
            <a:ext cx="7620000" cy="496073"/>
            <a:chOff x="838200" y="6002701"/>
            <a:chExt cx="7620000" cy="496073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6002701"/>
              <a:ext cx="7620000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URSEL  UMSEL UPM1 UPM0 USBS UCSZ1UCSZ0 UCPOL</a:t>
              </a:r>
              <a:endParaRPr lang="en-US" sz="26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7054736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6096794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182394" y="626938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438538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564050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711336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662680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Programming for transmitting data 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14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458200" cy="5334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Step #3: The UBRR register should be loaded with one of values required to set a desired baud rate.</a:t>
            </a:r>
          </a:p>
          <a:p>
            <a:r>
              <a:rPr lang="en-US" sz="3000" dirty="0" smtClean="0"/>
              <a:t>Step #4: Monitor the UDRE bit of UCSRA register to make sure that UDR is ready for sending a byte.</a:t>
            </a:r>
          </a:p>
          <a:p>
            <a:r>
              <a:rPr lang="en-US" sz="3000" dirty="0" smtClean="0"/>
              <a:t>Step #5: The character byte to be transmitted serially should be written in UDR register </a:t>
            </a:r>
          </a:p>
          <a:p>
            <a:r>
              <a:rPr lang="en-US" sz="3000" dirty="0" smtClean="0"/>
              <a:t>Step#6: To transmit next character go to step #4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2000" y="5638800"/>
            <a:ext cx="7620000" cy="551544"/>
            <a:chOff x="1066800" y="4724400"/>
            <a:chExt cx="7620000" cy="551544"/>
          </a:xfrm>
        </p:grpSpPr>
        <p:sp>
          <p:nvSpPr>
            <p:cNvPr id="8" name="TextBox 7"/>
            <p:cNvSpPr txBox="1"/>
            <p:nvPr/>
          </p:nvSpPr>
          <p:spPr>
            <a:xfrm>
              <a:off x="1066800" y="4724400"/>
              <a:ext cx="76200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RXC      TXC  UDRE     FE     DOR   PE     U2X   MPCM</a:t>
              </a:r>
              <a:endParaRPr lang="en-US" sz="28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1714500" y="499110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609306" y="500845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33446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7043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6949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589022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261791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62000" y="516708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UCSRA</a:t>
            </a:r>
            <a:endParaRPr lang="en-US" b="1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Programming for transmitting data 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24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Programming for receiving data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7772400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Step#1: The UCSRB register is loaded with 10H, enabling USART receiver. The receiver will override normal port operation for the RXD pin when enabled.</a:t>
            </a:r>
          </a:p>
          <a:p>
            <a:r>
              <a:rPr lang="en-US" sz="2800" dirty="0" smtClean="0"/>
              <a:t>Step#2: The UCSRC register is loaded with 86H, indicating asynchronous mode with 8-bit frame, no parity and one stop bit.</a:t>
            </a:r>
          </a:p>
          <a:p>
            <a:r>
              <a:rPr lang="en-US" sz="2800" dirty="0" smtClean="0"/>
              <a:t>Step #3: The UBRR is loaded with appropriate value for setting the baud rate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222557"/>
            <a:ext cx="762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RXCIE  TXCIE  UDRIE RXEN  TXEN  UCSZ2  RXB8   TXB8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867228" y="484777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UCSRB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76496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UCSRC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614714" y="547188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590006" y="5485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580606" y="5485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65978" y="5485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409406" y="5485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385492" y="546746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301480" y="5485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38200" y="6133327"/>
            <a:ext cx="7620000" cy="496073"/>
            <a:chOff x="838200" y="6002701"/>
            <a:chExt cx="7620000" cy="496073"/>
          </a:xfrm>
        </p:grpSpPr>
        <p:sp>
          <p:nvSpPr>
            <p:cNvPr id="15" name="TextBox 14"/>
            <p:cNvSpPr txBox="1"/>
            <p:nvPr/>
          </p:nvSpPr>
          <p:spPr>
            <a:xfrm>
              <a:off x="838200" y="6002701"/>
              <a:ext cx="7620000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URSEL  UMSEL UPM1 UPM0 USBS UCSZ1UCSZ0 UCPOL</a:t>
              </a:r>
              <a:endParaRPr lang="en-US" sz="26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7054736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096794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5182394" y="626938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438538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564050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711336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662680" y="62476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9809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Step#4: The RXC flag bit of UCSRC register is monitored for a HIGH to see if an entire character has been received yet.</a:t>
            </a:r>
          </a:p>
          <a:p>
            <a:r>
              <a:rPr lang="en-US" sz="3200" dirty="0" smtClean="0"/>
              <a:t>Step#5: When RXC is raised, the UDR register has the byte. Its content is read and saved.</a:t>
            </a:r>
          </a:p>
          <a:p>
            <a:r>
              <a:rPr lang="en-US" sz="3200" dirty="0" smtClean="0"/>
              <a:t> Step#6: To receive the next data go to step 4.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Programming for receiving data  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0600" y="5272314"/>
            <a:ext cx="7620000" cy="551544"/>
            <a:chOff x="1066800" y="4724400"/>
            <a:chExt cx="7620000" cy="551544"/>
          </a:xfrm>
        </p:grpSpPr>
        <p:sp>
          <p:nvSpPr>
            <p:cNvPr id="7" name="TextBox 6"/>
            <p:cNvSpPr txBox="1"/>
            <p:nvPr/>
          </p:nvSpPr>
          <p:spPr>
            <a:xfrm>
              <a:off x="1066800" y="4724400"/>
              <a:ext cx="76200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RXC      TXC  UDRE     FE     DOR   PE     U2X   MPCM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1714500" y="499110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4609306" y="500845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633446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7043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94906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589022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261791" y="4990306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90600" y="48006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UCSRA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411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An Example Program for Receiving data  (</a:t>
            </a:r>
            <a:r>
              <a:rPr lang="en-US" b="1" i="1" dirty="0" smtClean="0">
                <a:solidFill>
                  <a:schemeClr val="tx1"/>
                </a:solidFill>
              </a:rPr>
              <a:t>using USART’s Receive Interrupt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i="1" dirty="0" smtClean="0"/>
              <a:t>Write a C program for the AVR to receive data at baud rate of 9600 baud, continuously. Use 8-bit data, 1 stop bit and no parity. Assume XTAL=16 </a:t>
            </a:r>
            <a:r>
              <a:rPr lang="en-US" sz="3200" i="1" dirty="0" err="1" smtClean="0"/>
              <a:t>MHz.</a:t>
            </a:r>
            <a:endParaRPr lang="en-US" sz="3200" i="1" dirty="0" smtClean="0"/>
          </a:p>
          <a:p>
            <a:r>
              <a:rPr lang="en-US" sz="3200" dirty="0" smtClean="0"/>
              <a:t>8-bit data so, UCSZ2:0=011</a:t>
            </a:r>
          </a:p>
          <a:p>
            <a:r>
              <a:rPr lang="en-US" sz="3200" dirty="0" smtClean="0"/>
              <a:t>1 stop bit, so</a:t>
            </a:r>
            <a:r>
              <a:rPr lang="en-US" sz="3200" smtClean="0"/>
              <a:t>, USBS=0</a:t>
            </a:r>
            <a:endParaRPr lang="en-US" sz="3200" dirty="0" smtClean="0"/>
          </a:p>
          <a:p>
            <a:r>
              <a:rPr lang="en-US" sz="3200" dirty="0" smtClean="0"/>
              <a:t>No parity. So, UPM1:0=00;</a:t>
            </a:r>
          </a:p>
          <a:p>
            <a:r>
              <a:rPr lang="en-US" sz="3200" dirty="0" smtClean="0"/>
              <a:t>Baud rate=9600, so, for </a:t>
            </a:r>
            <a:r>
              <a:rPr lang="en-US" sz="3200" i="1" dirty="0" err="1" smtClean="0"/>
              <a:t>f</a:t>
            </a:r>
            <a:r>
              <a:rPr lang="en-US" sz="3200" i="1" baseline="-25000" dirty="0" err="1" smtClean="0"/>
              <a:t>osc</a:t>
            </a:r>
            <a:r>
              <a:rPr lang="en-US" sz="3200" dirty="0" smtClean="0"/>
              <a:t>=16MHz,  X=0x0067; So, UBRRH=0x00 and UBRRL=0x67</a:t>
            </a:r>
          </a:p>
          <a:p>
            <a:r>
              <a:rPr lang="en-US" sz="3200" dirty="0" smtClean="0"/>
              <a:t>We have to enable Receive, so, RXE=1 </a:t>
            </a:r>
          </a:p>
          <a:p>
            <a:r>
              <a:rPr lang="en-US" sz="3200" dirty="0" smtClean="0"/>
              <a:t>We have to enable Receive Interrupt, so, RXCIE=1</a:t>
            </a:r>
          </a:p>
        </p:txBody>
      </p:sp>
    </p:spTree>
    <p:extLst>
      <p:ext uri="{BB962C8B-B14F-4D97-AF65-F5344CB8AC3E}">
        <p14:creationId xmlns="" xmlns:p14="http://schemas.microsoft.com/office/powerpoint/2010/main" val="1483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Proteus Drawing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504950"/>
            <a:ext cx="67722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47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56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Settings in the Virtual Terminal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89205"/>
            <a:ext cx="5795962" cy="559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72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The Code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4800600" cy="54102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#include &lt;mega32.h&gt;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alcd.h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char </a:t>
            </a:r>
            <a:r>
              <a:rPr lang="en-US" dirty="0" err="1"/>
              <a:t>mychar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bit i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r>
              <a:rPr lang="en-US" dirty="0"/>
              <a:t>// Interrupt </a:t>
            </a:r>
            <a:r>
              <a:rPr lang="en-US" dirty="0" smtClean="0"/>
              <a:t>Serial </a:t>
            </a:r>
            <a:r>
              <a:rPr lang="en-US" dirty="0"/>
              <a:t>R</a:t>
            </a:r>
            <a:r>
              <a:rPr lang="en-US" dirty="0" smtClean="0"/>
              <a:t>eceive </a:t>
            </a:r>
            <a:endParaRPr lang="en-US" dirty="0"/>
          </a:p>
          <a:p>
            <a:pPr>
              <a:buNone/>
            </a:pPr>
            <a:r>
              <a:rPr lang="en-US" dirty="0"/>
              <a:t>interrupt [USART_RXC] void </a:t>
            </a:r>
            <a:r>
              <a:rPr lang="en-US" dirty="0" err="1"/>
              <a:t>usart_rxc_isr</a:t>
            </a:r>
            <a:r>
              <a:rPr lang="en-US" dirty="0"/>
              <a:t>(void)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mychar</a:t>
            </a:r>
            <a:r>
              <a:rPr lang="en-US" dirty="0"/>
              <a:t>=</a:t>
            </a:r>
            <a:r>
              <a:rPr lang="en-US" dirty="0" err="1"/>
              <a:t>getchar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    i=1;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9914" y="1295400"/>
            <a:ext cx="3886200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void main(void)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{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DDRC=0xFF</a:t>
            </a:r>
            <a:r>
              <a:rPr lang="en-US" sz="2600" dirty="0" smtClean="0"/>
              <a:t>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UCSRA=(0&lt;&lt;RXC) | (0&lt;&lt;TXC) | (0&lt;&lt;UDRE) | (0&lt;&lt;FE) | (0&lt;&lt;DOR) | (0&lt;&lt;UPE) | (0&lt;&lt;U2X) | (0&lt;&lt;MPCM);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UCSRB=(</a:t>
            </a:r>
            <a:r>
              <a:rPr lang="en-US" sz="2600" b="1" dirty="0"/>
              <a:t>1&lt;&lt;RXCIE</a:t>
            </a:r>
            <a:r>
              <a:rPr lang="en-US" sz="2600" dirty="0"/>
              <a:t>) | (0&lt;&lt;TXCIE) | (0&lt;&lt;UDRIE) | (</a:t>
            </a:r>
            <a:r>
              <a:rPr lang="en-US" sz="2600" b="1" dirty="0"/>
              <a:t>1&lt;&lt;RXEN</a:t>
            </a:r>
            <a:r>
              <a:rPr lang="en-US" sz="2600" dirty="0"/>
              <a:t>) | (0&lt;&lt;TXEN) | (</a:t>
            </a:r>
            <a:r>
              <a:rPr lang="en-US" sz="2600" b="1" dirty="0"/>
              <a:t>0&lt;&lt;UCSZ2</a:t>
            </a:r>
            <a:r>
              <a:rPr lang="en-US" sz="2600" dirty="0"/>
              <a:t>) | (0&lt;&lt;RXB8) | (0&lt;&lt;TXB8);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UCSRC=(1&lt;&lt;URSEL) | (0&lt;&lt;UMSEL) | (</a:t>
            </a:r>
            <a:r>
              <a:rPr lang="en-US" sz="2600" b="1" dirty="0"/>
              <a:t>0&lt;&lt;UPM1</a:t>
            </a:r>
            <a:r>
              <a:rPr lang="en-US" sz="2600" dirty="0"/>
              <a:t>) | (</a:t>
            </a:r>
            <a:r>
              <a:rPr lang="en-US" sz="2600" b="1" dirty="0"/>
              <a:t>0&lt;&lt;UPM0</a:t>
            </a:r>
            <a:r>
              <a:rPr lang="en-US" sz="2600" dirty="0"/>
              <a:t>) | (</a:t>
            </a:r>
            <a:r>
              <a:rPr lang="en-US" sz="2600" b="1" dirty="0"/>
              <a:t>0&lt;&lt;USBS)</a:t>
            </a:r>
            <a:r>
              <a:rPr lang="en-US" sz="2600" dirty="0"/>
              <a:t> | (</a:t>
            </a:r>
            <a:r>
              <a:rPr lang="en-US" sz="2600" b="1" dirty="0"/>
              <a:t>1&lt;&lt;UCSZ1</a:t>
            </a:r>
            <a:r>
              <a:rPr lang="en-US" sz="2600" dirty="0"/>
              <a:t>) | (</a:t>
            </a:r>
            <a:r>
              <a:rPr lang="en-US" sz="2600" b="1" dirty="0"/>
              <a:t>1&lt;&lt;UCSZ0</a:t>
            </a:r>
            <a:r>
              <a:rPr lang="en-US" sz="2600" dirty="0"/>
              <a:t>) | (0&lt;&lt;UCPOL);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UBRRH=0x00;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/>
              <a:t>UBRRL=0x67;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endParaRPr lang="en-US" sz="2600" dirty="0" err="1"/>
          </a:p>
        </p:txBody>
      </p:sp>
    </p:spTree>
    <p:extLst>
      <p:ext uri="{BB962C8B-B14F-4D97-AF65-F5344CB8AC3E}">
        <p14:creationId xmlns="" xmlns:p14="http://schemas.microsoft.com/office/powerpoint/2010/main" val="30701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Code (continued…)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asm</a:t>
            </a:r>
            <a:r>
              <a:rPr lang="en-US" dirty="0"/>
              <a:t>("</a:t>
            </a:r>
            <a:r>
              <a:rPr lang="en-US" dirty="0" err="1"/>
              <a:t>sei</a:t>
            </a:r>
            <a:r>
              <a:rPr lang="en-US" dirty="0"/>
              <a:t>");        //to enable Global Interrupt bit</a:t>
            </a:r>
          </a:p>
          <a:p>
            <a:pPr marL="0" indent="0">
              <a:buNone/>
            </a:pPr>
            <a:r>
              <a:rPr lang="en-US" dirty="0" err="1" smtClean="0"/>
              <a:t>lcd_init</a:t>
            </a:r>
            <a:r>
              <a:rPr lang="en-US" dirty="0" smtClean="0"/>
              <a:t>(16);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/>
              <a:t>      {</a:t>
            </a:r>
          </a:p>
          <a:p>
            <a:pPr marL="0" indent="0">
              <a:buNone/>
            </a:pPr>
            <a:r>
              <a:rPr lang="en-US" dirty="0"/>
              <a:t>          if(i==1)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lcd_putchar</a:t>
            </a:r>
            <a:r>
              <a:rPr lang="en-US" dirty="0"/>
              <a:t>(</a:t>
            </a:r>
            <a:r>
              <a:rPr lang="en-US" dirty="0" err="1"/>
              <a:t>mychar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i=0;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33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7724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16600" dirty="0" smtClean="0"/>
              <a:t>Thanks</a:t>
            </a:r>
            <a:endParaRPr lang="en-US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Methods of Serial Communication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534400" cy="6096000"/>
          </a:xfrm>
        </p:spPr>
        <p:txBody>
          <a:bodyPr>
            <a:noAutofit/>
          </a:bodyPr>
          <a:lstStyle/>
          <a:p>
            <a:r>
              <a:rPr lang="en-US" sz="2700" dirty="0" smtClean="0"/>
              <a:t>Serial Communication uses two methods, Synchronous and Asynchronous.</a:t>
            </a:r>
          </a:p>
          <a:p>
            <a:r>
              <a:rPr lang="en-US" sz="2700" dirty="0" smtClean="0"/>
              <a:t>The Synchronous method transfers a block of data (character) at a time.</a:t>
            </a:r>
          </a:p>
          <a:p>
            <a:r>
              <a:rPr lang="en-US" sz="2700" dirty="0" smtClean="0"/>
              <a:t>Whereas Asynchronous method transfers a single byte at a time. </a:t>
            </a:r>
          </a:p>
          <a:p>
            <a:r>
              <a:rPr lang="en-US" sz="2700" dirty="0" smtClean="0"/>
              <a:t>It is possible to write software to use either of the methods, the program can be tedious and long.</a:t>
            </a:r>
          </a:p>
          <a:p>
            <a:r>
              <a:rPr lang="en-US" sz="2700" dirty="0" smtClean="0"/>
              <a:t>That is why, special IC chips is made by many manufacturers for serial data communication.</a:t>
            </a:r>
          </a:p>
          <a:p>
            <a:r>
              <a:rPr lang="en-US" sz="2700" dirty="0" smtClean="0"/>
              <a:t>These chips are commonly referred to as Universal Asynchronous Transmitter/Receiver (UART) or Universal Synchronous- Asynchronous Transmitter/ Receiver (USART)</a:t>
            </a:r>
          </a:p>
          <a:p>
            <a:r>
              <a:rPr lang="en-US" sz="2700" dirty="0" smtClean="0"/>
              <a:t>AVR has built-in USART . 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Simplex</a:t>
            </a:r>
            <a:r>
              <a:rPr lang="en-US" b="1" dirty="0" smtClean="0">
                <a:solidFill>
                  <a:schemeClr val="tx1"/>
                </a:solidFill>
              </a:rPr>
              <a:t> and</a:t>
            </a:r>
            <a:r>
              <a:rPr lang="en-US" sz="4000" b="1" dirty="0" smtClean="0">
                <a:solidFill>
                  <a:schemeClr val="tx1"/>
                </a:solidFill>
              </a:rPr>
              <a:t> Duplex Communication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smtClean="0"/>
              <a:t>Prof. S. M. Lutful Kabir, BUET</a:t>
            </a:r>
            <a:endParaRPr lang="en-US"/>
          </a:p>
        </p:txBody>
      </p:sp>
      <p:pic>
        <p:nvPicPr>
          <p:cNvPr id="6" name="Picture 2" descr="f10-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58000" contrast="-94000"/>
          </a:blip>
          <a:stretch>
            <a:fillRect/>
          </a:stretch>
        </p:blipFill>
        <p:spPr>
          <a:xfrm>
            <a:off x="762000" y="2009775"/>
            <a:ext cx="7620000" cy="39338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Protocol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data coming in at the receiving end of the data line in a serial data transfer is all 1s and 0s. </a:t>
            </a:r>
          </a:p>
          <a:p>
            <a:r>
              <a:rPr lang="en-US" sz="3200" dirty="0" smtClean="0"/>
              <a:t>So, it is difficult to make sense of the data unless the sender and the receiver agree on a set of rules, called Protocol, on </a:t>
            </a:r>
          </a:p>
          <a:p>
            <a:pPr lvl="1"/>
            <a:r>
              <a:rPr lang="en-US" sz="3000" dirty="0" smtClean="0"/>
              <a:t>how the data is packed, </a:t>
            </a:r>
          </a:p>
          <a:p>
            <a:pPr lvl="1"/>
            <a:r>
              <a:rPr lang="en-US" sz="3000" dirty="0" smtClean="0"/>
              <a:t>how many bits constitute a character, and </a:t>
            </a:r>
          </a:p>
          <a:p>
            <a:pPr lvl="1"/>
            <a:r>
              <a:rPr lang="en-US" sz="3000" dirty="0" smtClean="0"/>
              <a:t>how the data begins and ends.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Asynchronous Communication and Data Framing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smtClean="0"/>
              <a:t>Prof. S. M. Lutful Kabir, BUET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113" y="1524002"/>
            <a:ext cx="8675687" cy="266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CC0000"/>
              </a:buClr>
              <a:buFont typeface="Arial" pitchFamily="34" charset="0"/>
              <a:buChar char="•"/>
            </a:pPr>
            <a:r>
              <a:rPr lang="en-US" altLang="zh-TW" sz="3200" dirty="0" smtClean="0">
                <a:ea typeface="PMingLiU" pitchFamily="18" charset="-120"/>
              </a:rPr>
              <a:t>   When </a:t>
            </a:r>
            <a:r>
              <a:rPr lang="en-US" altLang="zh-TW" sz="3200" dirty="0">
                <a:ea typeface="PMingLiU" pitchFamily="18" charset="-120"/>
              </a:rPr>
              <a:t>there is no transfer the signal is </a:t>
            </a:r>
            <a:r>
              <a:rPr lang="en-US" altLang="zh-TW" sz="3200" dirty="0" smtClean="0">
                <a:ea typeface="PMingLiU" pitchFamily="18" charset="-120"/>
              </a:rPr>
              <a:t>high</a:t>
            </a:r>
          </a:p>
          <a:p>
            <a:pPr>
              <a:buClr>
                <a:srgbClr val="CC0000"/>
              </a:buClr>
              <a:buFont typeface="Arial" pitchFamily="34" charset="0"/>
              <a:buChar char="•"/>
            </a:pPr>
            <a:r>
              <a:rPr lang="en-US" altLang="zh-TW" sz="3200" dirty="0" smtClean="0">
                <a:ea typeface="PMingLiU" pitchFamily="18" charset="-120"/>
              </a:rPr>
              <a:t>   Transmission </a:t>
            </a:r>
            <a:r>
              <a:rPr lang="en-US" altLang="zh-TW" sz="3200" dirty="0">
                <a:ea typeface="PMingLiU" pitchFamily="18" charset="-120"/>
              </a:rPr>
              <a:t>begins with a start (low) </a:t>
            </a:r>
            <a:r>
              <a:rPr lang="en-US" altLang="zh-TW" sz="3200" dirty="0" smtClean="0">
                <a:ea typeface="PMingLiU" pitchFamily="18" charset="-120"/>
              </a:rPr>
              <a:t>bit</a:t>
            </a:r>
          </a:p>
          <a:p>
            <a:pPr>
              <a:buClr>
                <a:srgbClr val="CC0000"/>
              </a:buClr>
              <a:buFont typeface="Arial" pitchFamily="34" charset="0"/>
              <a:buChar char="•"/>
            </a:pPr>
            <a:r>
              <a:rPr lang="en-US" altLang="zh-TW" sz="3200" dirty="0" smtClean="0">
                <a:ea typeface="PMingLiU" pitchFamily="18" charset="-120"/>
              </a:rPr>
              <a:t>   LSB first</a:t>
            </a:r>
          </a:p>
          <a:p>
            <a:pPr>
              <a:buClr>
                <a:srgbClr val="CC0000"/>
              </a:buClr>
              <a:buFont typeface="Arial" pitchFamily="34" charset="0"/>
              <a:buChar char="•"/>
            </a:pPr>
            <a:r>
              <a:rPr lang="en-US" altLang="zh-TW" sz="3200" dirty="0" smtClean="0">
                <a:ea typeface="PMingLiU" pitchFamily="18" charset="-120"/>
              </a:rPr>
              <a:t>   Finally </a:t>
            </a:r>
            <a:r>
              <a:rPr lang="en-US" altLang="zh-TW" sz="3200" dirty="0">
                <a:ea typeface="PMingLiU" pitchFamily="18" charset="-120"/>
              </a:rPr>
              <a:t>1 stop bit (high</a:t>
            </a:r>
            <a:r>
              <a:rPr lang="en-US" altLang="zh-TW" sz="3200" dirty="0" smtClean="0">
                <a:ea typeface="PMingLiU" pitchFamily="18" charset="-120"/>
              </a:rPr>
              <a:t>)</a:t>
            </a:r>
          </a:p>
          <a:p>
            <a:pPr>
              <a:buClr>
                <a:srgbClr val="CC0000"/>
              </a:buClr>
              <a:buFont typeface="Arial" pitchFamily="34" charset="0"/>
              <a:buChar char="•"/>
            </a:pPr>
            <a:r>
              <a:rPr lang="en-US" altLang="zh-TW" sz="3200" dirty="0" smtClean="0">
                <a:ea typeface="PMingLiU" pitchFamily="18" charset="-120"/>
              </a:rPr>
              <a:t>   Data </a:t>
            </a:r>
            <a:r>
              <a:rPr lang="en-US" altLang="zh-TW" sz="3200" dirty="0">
                <a:ea typeface="PMingLiU" pitchFamily="18" charset="-120"/>
              </a:rPr>
              <a:t>transfer rate (baud rate) is stated in bps</a:t>
            </a:r>
            <a:r>
              <a:rPr lang="en-US" altLang="zh-TW" sz="2800" dirty="0">
                <a:solidFill>
                  <a:srgbClr val="FF3300"/>
                </a:solidFill>
                <a:ea typeface="PMingLiU" pitchFamily="18" charset="-120"/>
              </a:rPr>
              <a:t/>
            </a:r>
            <a:br>
              <a:rPr lang="en-US" altLang="zh-TW" sz="2800" dirty="0">
                <a:solidFill>
                  <a:srgbClr val="FF3300"/>
                </a:solidFill>
                <a:ea typeface="PMingLiU" pitchFamily="18" charset="-120"/>
              </a:rPr>
            </a:br>
            <a:endParaRPr lang="en-US" altLang="zh-TW" sz="2800" dirty="0">
              <a:solidFill>
                <a:schemeClr val="tx2"/>
              </a:solidFill>
              <a:ea typeface="PMingLiU" pitchFamily="18" charset="-120"/>
            </a:endParaRPr>
          </a:p>
        </p:txBody>
      </p:sp>
      <p:pic>
        <p:nvPicPr>
          <p:cNvPr id="7" name="Picture 3" descr="f10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58000" contrast="-100000"/>
          </a:blip>
          <a:stretch>
            <a:fillRect/>
          </a:stretch>
        </p:blipFill>
        <p:spPr>
          <a:xfrm>
            <a:off x="762000" y="4210050"/>
            <a:ext cx="7620000" cy="21907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Frame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 Asynchronous serial communication,  peripheral chips or modem can be programmed for data that is 7 bit or 8 bit wide.</a:t>
            </a:r>
          </a:p>
          <a:p>
            <a:r>
              <a:rPr lang="en-US" sz="3200" dirty="0" smtClean="0"/>
              <a:t>This is in addition of stop bits, 1 or 2. </a:t>
            </a:r>
          </a:p>
          <a:p>
            <a:r>
              <a:rPr lang="en-US" sz="3200" dirty="0" smtClean="0"/>
              <a:t>In present days, 10 bits for each character is transmitted: 8 bits for each ASCII code, and 1 bit for each start and stop bits.</a:t>
            </a:r>
          </a:p>
          <a:p>
            <a:r>
              <a:rPr lang="en-US" sz="3200" dirty="0" smtClean="0"/>
              <a:t>Therefore each 8 bit requires 2 extra bits, which gives 25% overhead.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10385</TotalTime>
  <Words>2917</Words>
  <Application>Microsoft Office PowerPoint</Application>
  <PresentationFormat>On-screen Show (4:3)</PresentationFormat>
  <Paragraphs>423</Paragraphs>
  <Slides>49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Equity</vt:lpstr>
      <vt:lpstr>Equation</vt:lpstr>
      <vt:lpstr>Slide 1</vt:lpstr>
      <vt:lpstr>Need for Serial Communication</vt:lpstr>
      <vt:lpstr>Serial Versus Parallel Data Transfer</vt:lpstr>
      <vt:lpstr>Serial Data Transfer</vt:lpstr>
      <vt:lpstr>Methods of Serial Communication</vt:lpstr>
      <vt:lpstr>Simplex and Duplex Communication </vt:lpstr>
      <vt:lpstr>Protocol</vt:lpstr>
      <vt:lpstr>Asynchronous Communication and Data Framing</vt:lpstr>
      <vt:lpstr>Data Frame</vt:lpstr>
      <vt:lpstr>Parity Bit</vt:lpstr>
      <vt:lpstr>Data Transfer Rate</vt:lpstr>
      <vt:lpstr>RS232 Standard</vt:lpstr>
      <vt:lpstr>RS 232 Standard</vt:lpstr>
      <vt:lpstr>DB-9 Port</vt:lpstr>
      <vt:lpstr>Rx and Tx Pins in ATmega32 uC</vt:lpstr>
      <vt:lpstr>Rx and Tx pins</vt:lpstr>
      <vt:lpstr>MAX 232 or 233</vt:lpstr>
      <vt:lpstr>USART modes in AVR</vt:lpstr>
      <vt:lpstr>Registers used for Serial Communication</vt:lpstr>
      <vt:lpstr>UBRR Register and Baud Rate in AVR</vt:lpstr>
      <vt:lpstr>The Relationship Between Baud Rate and the Value in UBRR register</vt:lpstr>
      <vt:lpstr>UBRR Values corresponding to Baud Rate (Fosc=16MHz)</vt:lpstr>
      <vt:lpstr>UBRR Register</vt:lpstr>
      <vt:lpstr>UBRR Register</vt:lpstr>
      <vt:lpstr>UCSRx Registers</vt:lpstr>
      <vt:lpstr>UCSRA Register</vt:lpstr>
      <vt:lpstr>RXC and TXC bits in USCRA register</vt:lpstr>
      <vt:lpstr>UDRE and FE bits in USCRA register</vt:lpstr>
      <vt:lpstr>DOR and PE bits of USCRA register</vt:lpstr>
      <vt:lpstr>U2X and MPCM bits in USCRA register</vt:lpstr>
      <vt:lpstr>UCSRB Register</vt:lpstr>
      <vt:lpstr>RXCIE and TXCIE bits of USCRB Register</vt:lpstr>
      <vt:lpstr>UDRIE, REN and TEN bits in USCRB Register</vt:lpstr>
      <vt:lpstr>UCSZ2, RXB8 and TXB8 bits in USCRB Register</vt:lpstr>
      <vt:lpstr>UCSRC Register</vt:lpstr>
      <vt:lpstr>URSEL and UMSEL bits of USCRC Register</vt:lpstr>
      <vt:lpstr>UPM1:0 and USBS bits in USCRC Register</vt:lpstr>
      <vt:lpstr>UCSZ1:0 and UCPOL bits in USCRC Register</vt:lpstr>
      <vt:lpstr>Summary of the Registers</vt:lpstr>
      <vt:lpstr>Programming for transmitting data  </vt:lpstr>
      <vt:lpstr>Programming for transmitting data  </vt:lpstr>
      <vt:lpstr>Programming for receiving data  </vt:lpstr>
      <vt:lpstr>Programming for receiving data  </vt:lpstr>
      <vt:lpstr>An Example Program for Receiving data  (using USART’s Receive Interrupt)</vt:lpstr>
      <vt:lpstr>Proteus Drawing</vt:lpstr>
      <vt:lpstr>Settings in the Virtual Terminal</vt:lpstr>
      <vt:lpstr>The Code</vt:lpstr>
      <vt:lpstr>Code (continued…)</vt:lpstr>
      <vt:lpstr>Slide 49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187</cp:revision>
  <dcterms:created xsi:type="dcterms:W3CDTF">2014-05-09T08:36:58Z</dcterms:created>
  <dcterms:modified xsi:type="dcterms:W3CDTF">2018-07-28T08:54:24Z</dcterms:modified>
</cp:coreProperties>
</file>