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7"/>
  </p:notesMasterIdLst>
  <p:sldIdLst>
    <p:sldId id="256" r:id="rId2"/>
    <p:sldId id="323" r:id="rId3"/>
    <p:sldId id="260" r:id="rId4"/>
    <p:sldId id="261" r:id="rId5"/>
    <p:sldId id="264" r:id="rId6"/>
    <p:sldId id="262" r:id="rId7"/>
    <p:sldId id="263" r:id="rId8"/>
    <p:sldId id="266" r:id="rId9"/>
    <p:sldId id="265" r:id="rId10"/>
    <p:sldId id="267" r:id="rId11"/>
    <p:sldId id="268" r:id="rId12"/>
    <p:sldId id="29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25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190" autoAdjust="0"/>
  </p:normalViewPr>
  <p:slideViewPr>
    <p:cSldViewPr>
      <p:cViewPr>
        <p:scale>
          <a:sx n="66" d="100"/>
          <a:sy n="66" d="100"/>
        </p:scale>
        <p:origin x="-546" y="-3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C10585-510D-429A-97AA-7915F239CA48}" type="datetimeFigureOut">
              <a:rPr lang="en-US" smtClean="0"/>
              <a:pPr/>
              <a:t>8/8/2018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1FE52-0354-43F2-88B7-E897043393DC}" type="slidenum">
              <a:rPr lang="en-US" smtClean="0"/>
              <a:pPr/>
              <a:t>‹#›</a:t>
            </a:fld>
            <a:endParaRPr lang="en-US"/>
          </a:p>
        </p:txBody>
      </p:sp>
    </p:spTree>
    <p:extLst>
      <p:ext uri="{BB962C8B-B14F-4D97-AF65-F5344CB8AC3E}">
        <p14:creationId xmlns="" xmlns:p14="http://schemas.microsoft.com/office/powerpoint/2010/main" val="166342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31FE52-0354-43F2-88B7-E897043393DC}"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C3BBCFA-0C53-48DE-B3D5-445B9148A532}" type="datetimeFigureOut">
              <a:rPr lang="en-US" smtClean="0"/>
              <a:pPr/>
              <a:t>8/8/2018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8AE0400-5D2F-4E31-9F19-A66B4B0C89DF}"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3BBCFA-0C53-48DE-B3D5-445B9148A532}" type="datetimeFigureOut">
              <a:rPr lang="en-US" smtClean="0"/>
              <a:pPr/>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E0400-5D2F-4E31-9F19-A66B4B0C89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3BBCFA-0C53-48DE-B3D5-445B9148A532}" type="datetimeFigureOut">
              <a:rPr lang="en-US" smtClean="0"/>
              <a:pPr/>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E0400-5D2F-4E31-9F19-A66B4B0C89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C3BBCFA-0C53-48DE-B3D5-445B9148A532}" type="datetimeFigureOut">
              <a:rPr lang="en-US" smtClean="0"/>
              <a:pPr/>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E0400-5D2F-4E31-9F19-A66B4B0C89D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3BBCFA-0C53-48DE-B3D5-445B9148A532}" type="datetimeFigureOut">
              <a:rPr lang="en-US" smtClean="0"/>
              <a:pPr/>
              <a:t>8/8/2018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8AE0400-5D2F-4E31-9F19-A66B4B0C89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C3BBCFA-0C53-48DE-B3D5-445B9148A532}" type="datetimeFigureOut">
              <a:rPr lang="en-US" smtClean="0"/>
              <a:pPr/>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E0400-5D2F-4E31-9F19-A66B4B0C89DF}"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C3BBCFA-0C53-48DE-B3D5-445B9148A532}" type="datetimeFigureOut">
              <a:rPr lang="en-US" smtClean="0"/>
              <a:pPr/>
              <a:t>8/8/2018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AE0400-5D2F-4E31-9F19-A66B4B0C89DF}"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C3BBCFA-0C53-48DE-B3D5-445B9148A532}" type="datetimeFigureOut">
              <a:rPr lang="en-US" smtClean="0"/>
              <a:pPr/>
              <a:t>8/8/2018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AE0400-5D2F-4E31-9F19-A66B4B0C89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BBCFA-0C53-48DE-B3D5-445B9148A532}" type="datetimeFigureOut">
              <a:rPr lang="en-US" smtClean="0"/>
              <a:pPr/>
              <a:t>8/8/2018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AE0400-5D2F-4E31-9F19-A66B4B0C89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3BBCFA-0C53-48DE-B3D5-445B9148A532}" type="datetimeFigureOut">
              <a:rPr lang="en-US" smtClean="0"/>
              <a:pPr/>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E0400-5D2F-4E31-9F19-A66B4B0C89DF}"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3BBCFA-0C53-48DE-B3D5-445B9148A532}" type="datetimeFigureOut">
              <a:rPr lang="en-US" smtClean="0"/>
              <a:pPr/>
              <a:t>8/8/2018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8AE0400-5D2F-4E31-9F19-A66B4B0C89D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C3BBCFA-0C53-48DE-B3D5-445B9148A532}" type="datetimeFigureOut">
              <a:rPr lang="en-US" smtClean="0"/>
              <a:pPr/>
              <a:t>8/8/2018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8AE0400-5D2F-4E31-9F19-A66B4B0C89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124200"/>
            <a:ext cx="8305800" cy="2057400"/>
          </a:xfrm>
        </p:spPr>
        <p:txBody>
          <a:bodyPr>
            <a:noAutofit/>
          </a:bodyPr>
          <a:lstStyle/>
          <a:p>
            <a:pPr>
              <a:lnSpc>
                <a:spcPts val="4000"/>
              </a:lnSpc>
              <a:spcBef>
                <a:spcPts val="0"/>
              </a:spcBef>
            </a:pPr>
            <a:r>
              <a:rPr lang="en-US" sz="3600" b="1" dirty="0" smtClean="0">
                <a:solidFill>
                  <a:schemeClr val="accent1">
                    <a:lumMod val="75000"/>
                  </a:schemeClr>
                </a:solidFill>
              </a:rPr>
              <a:t>Lecture 11</a:t>
            </a:r>
          </a:p>
          <a:p>
            <a:pPr>
              <a:lnSpc>
                <a:spcPts val="4000"/>
              </a:lnSpc>
              <a:spcBef>
                <a:spcPts val="0"/>
              </a:spcBef>
            </a:pPr>
            <a:r>
              <a:rPr lang="en-US" sz="3600" b="1" dirty="0" smtClean="0">
                <a:solidFill>
                  <a:schemeClr val="accent1">
                    <a:lumMod val="75000"/>
                  </a:schemeClr>
                </a:solidFill>
              </a:rPr>
              <a:t>Serial Peripheral Interface (SPI)  and Intra-Integrated Circuit (I2C) Data Transfer</a:t>
            </a:r>
            <a:endParaRPr lang="en-US" sz="3600" b="1" dirty="0">
              <a:solidFill>
                <a:schemeClr val="accent1">
                  <a:lumMod val="75000"/>
                </a:schemeClr>
              </a:solidFill>
            </a:endParaRPr>
          </a:p>
        </p:txBody>
      </p:sp>
      <p:sp>
        <p:nvSpPr>
          <p:cNvPr id="5" name="Subtitle 2"/>
          <p:cNvSpPr txBox="1">
            <a:spLocks/>
          </p:cNvSpPr>
          <p:nvPr/>
        </p:nvSpPr>
        <p:spPr>
          <a:xfrm>
            <a:off x="990600" y="5486400"/>
            <a:ext cx="7162800" cy="914400"/>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Aft>
                <a:spcPts val="0"/>
              </a:spcAft>
              <a:buClr>
                <a:schemeClr val="accent1"/>
              </a:buClr>
              <a:buSzPct val="85000"/>
              <a:buFont typeface="Wingdings 2"/>
              <a:buNone/>
              <a:tabLst/>
              <a:defRPr/>
            </a:pPr>
            <a:r>
              <a:rPr kumimoji="0" lang="en-US" sz="3200" b="1" i="0" u="none" strike="noStrike" kern="1200" cap="none" spc="0" normalizeH="0" noProof="0" dirty="0" smtClean="0">
                <a:ln>
                  <a:noFill/>
                </a:ln>
                <a:solidFill>
                  <a:srgbClr val="CC3300"/>
                </a:solidFill>
                <a:effectLst/>
                <a:uLnTx/>
                <a:uFillTx/>
                <a:latin typeface="+mn-lt"/>
                <a:ea typeface="+mn-ea"/>
                <a:cs typeface="+mn-cs"/>
              </a:rPr>
              <a:t>S.M. </a:t>
            </a:r>
            <a:r>
              <a:rPr kumimoji="0" lang="en-US" sz="3200" b="1" i="0" u="none" strike="noStrike" kern="1200" cap="none" spc="0" normalizeH="0" noProof="0" dirty="0" err="1" smtClean="0">
                <a:ln>
                  <a:noFill/>
                </a:ln>
                <a:solidFill>
                  <a:srgbClr val="CC3300"/>
                </a:solidFill>
                <a:effectLst/>
                <a:uLnTx/>
                <a:uFillTx/>
                <a:latin typeface="+mn-lt"/>
                <a:ea typeface="+mn-ea"/>
                <a:cs typeface="+mn-cs"/>
              </a:rPr>
              <a:t>Lutful</a:t>
            </a:r>
            <a:r>
              <a:rPr kumimoji="0" lang="en-US" sz="3200" b="1" i="0" u="none" strike="noStrike" kern="1200" cap="none" spc="0" normalizeH="0" noProof="0" dirty="0" smtClean="0">
                <a:ln>
                  <a:noFill/>
                </a:ln>
                <a:solidFill>
                  <a:srgbClr val="CC3300"/>
                </a:solidFill>
                <a:effectLst/>
                <a:uLnTx/>
                <a:uFillTx/>
                <a:latin typeface="+mn-lt"/>
                <a:ea typeface="+mn-ea"/>
                <a:cs typeface="+mn-cs"/>
              </a:rPr>
              <a:t> </a:t>
            </a:r>
            <a:r>
              <a:rPr kumimoji="0" lang="en-US" sz="3200" b="1" i="0" u="none" strike="noStrike" kern="1200" cap="none" spc="0" normalizeH="0" noProof="0" dirty="0" err="1" smtClean="0">
                <a:ln>
                  <a:noFill/>
                </a:ln>
                <a:solidFill>
                  <a:srgbClr val="CC3300"/>
                </a:solidFill>
                <a:effectLst/>
                <a:uLnTx/>
                <a:uFillTx/>
                <a:latin typeface="+mn-lt"/>
                <a:ea typeface="+mn-ea"/>
                <a:cs typeface="+mn-cs"/>
              </a:rPr>
              <a:t>Kabir</a:t>
            </a:r>
            <a:endParaRPr kumimoji="0" lang="en-US" sz="3200" b="1" i="0" u="none" strike="noStrike" kern="1200" cap="none" spc="0" normalizeH="0" noProof="0" dirty="0" smtClean="0">
              <a:ln>
                <a:noFill/>
              </a:ln>
              <a:solidFill>
                <a:srgbClr val="CC3300"/>
              </a:solidFill>
              <a:effectLst/>
              <a:uLnTx/>
              <a:uFillTx/>
              <a:latin typeface="+mn-lt"/>
              <a:ea typeface="+mn-ea"/>
              <a:cs typeface="+mn-cs"/>
            </a:endParaRPr>
          </a:p>
          <a:p>
            <a:pPr marL="0" marR="0" lvl="0" indent="0" algn="ctr" defTabSz="914400" rtl="0" eaLnBrk="1" fontAlgn="auto" latinLnBrk="0" hangingPunct="1">
              <a:lnSpc>
                <a:spcPct val="100000"/>
              </a:lnSpc>
              <a:spcAft>
                <a:spcPts val="0"/>
              </a:spcAft>
              <a:buClr>
                <a:schemeClr val="accent1"/>
              </a:buClr>
              <a:buSzPct val="85000"/>
              <a:buFont typeface="Wingdings 2"/>
              <a:buNone/>
              <a:tabLst/>
              <a:defRPr/>
            </a:pPr>
            <a:r>
              <a:rPr lang="en-US" sz="2800" baseline="0" dirty="0" smtClean="0"/>
              <a:t>IICT, BUET</a:t>
            </a:r>
            <a:endParaRPr kumimoji="0" lang="en-US" sz="2800" i="0" u="none" strike="noStrike" kern="1200" cap="none" spc="0" normalizeH="0" baseline="0" noProof="0" dirty="0">
              <a:ln>
                <a:noFill/>
              </a:ln>
              <a:effectLst/>
              <a:uLnTx/>
              <a:uFillTx/>
              <a:latin typeface="+mn-lt"/>
              <a:ea typeface="+mn-ea"/>
              <a:cs typeface="+mn-cs"/>
            </a:endParaRPr>
          </a:p>
        </p:txBody>
      </p:sp>
      <p:sp>
        <p:nvSpPr>
          <p:cNvPr id="6" name="Title 1"/>
          <p:cNvSpPr>
            <a:spLocks noGrp="1"/>
          </p:cNvSpPr>
          <p:nvPr/>
        </p:nvSpPr>
        <p:spPr>
          <a:xfrm>
            <a:off x="457200" y="1600200"/>
            <a:ext cx="8229600" cy="1470025"/>
          </a:xfrm>
          <a:prstGeom prst="rect">
            <a:avLst/>
          </a:prstGeom>
        </p:spPr>
        <p:txBody>
          <a:bodyPr bIns="91440" anchor="ctr" anchorCtr="0">
            <a:normAutofit fontScale="850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600" b="1" dirty="0" smtClean="0">
                <a:solidFill>
                  <a:schemeClr val="tx2">
                    <a:lumMod val="20000"/>
                    <a:lumOff val="80000"/>
                  </a:schemeClr>
                </a:solidFill>
              </a:rPr>
              <a:t>April-2018</a:t>
            </a:r>
          </a:p>
          <a:p>
            <a:pPr algn="ctr"/>
            <a:r>
              <a:rPr lang="en-US" sz="4600" b="1" dirty="0" smtClean="0">
                <a:solidFill>
                  <a:schemeClr val="tx2">
                    <a:lumMod val="20000"/>
                    <a:lumOff val="80000"/>
                  </a:schemeClr>
                </a:solidFill>
              </a:rPr>
              <a:t>ICT 5307 </a:t>
            </a:r>
            <a:r>
              <a:rPr sz="4600" b="1" smtClean="0">
                <a:solidFill>
                  <a:schemeClr val="tx2">
                    <a:lumMod val="20000"/>
                    <a:lumOff val="80000"/>
                  </a:schemeClr>
                </a:solidFill>
              </a:rPr>
              <a:t>: </a:t>
            </a:r>
            <a:r>
              <a:rPr lang="en-US" sz="4600" b="1" dirty="0" smtClean="0">
                <a:solidFill>
                  <a:schemeClr val="tx2">
                    <a:lumMod val="20000"/>
                    <a:lumOff val="80000"/>
                  </a:schemeClr>
                </a:solidFill>
              </a:rPr>
              <a:t>Embedded System Design</a:t>
            </a:r>
            <a:endParaRPr lang="en-US" sz="4600" b="1" dirty="0">
              <a:solidFill>
                <a:schemeClr val="tx2">
                  <a:lumMod val="20000"/>
                  <a:lumOff val="8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SPI Read and Write</a:t>
            </a:r>
            <a:endParaRPr lang="en-US" b="1" dirty="0">
              <a:solidFill>
                <a:schemeClr val="tx1"/>
              </a:solidFill>
            </a:endParaRPr>
          </a:p>
        </p:txBody>
      </p:sp>
      <p:sp>
        <p:nvSpPr>
          <p:cNvPr id="3" name="Content Placeholder 2"/>
          <p:cNvSpPr>
            <a:spLocks noGrp="1"/>
          </p:cNvSpPr>
          <p:nvPr>
            <p:ph sz="quarter" idx="1"/>
          </p:nvPr>
        </p:nvSpPr>
        <p:spPr>
          <a:xfrm>
            <a:off x="914400" y="1447800"/>
            <a:ext cx="8001000" cy="5105400"/>
          </a:xfrm>
        </p:spPr>
        <p:txBody>
          <a:bodyPr>
            <a:normAutofit fontScale="92500"/>
          </a:bodyPr>
          <a:lstStyle/>
          <a:p>
            <a:r>
              <a:rPr lang="en-US" sz="3200" dirty="0" smtClean="0"/>
              <a:t>In connecting a device having SPI interface with a microcontroller, we use microcontroller as Master while the SPI device as Slave</a:t>
            </a:r>
          </a:p>
          <a:p>
            <a:r>
              <a:rPr lang="en-US" sz="3200" dirty="0" smtClean="0"/>
              <a:t>This means that microcontroller generates the clock at the SCLK pin of the microcontroller which is fed to Slave through its SCLK pin.</a:t>
            </a:r>
          </a:p>
          <a:p>
            <a:r>
              <a:rPr lang="en-US" sz="3200" dirty="0" smtClean="0"/>
              <a:t>During the transfer CE must remain low.</a:t>
            </a:r>
          </a:p>
          <a:p>
            <a:r>
              <a:rPr lang="en-US" sz="3200" dirty="0" smtClean="0"/>
              <a:t>The information (Address and Data) is transferred between SPI devices in a group of 8 bits., where address byte is followed immediately by the data byte. </a:t>
            </a:r>
            <a:endParaRPr lang="en-US" sz="3200" dirty="0"/>
          </a:p>
        </p:txBody>
      </p:sp>
      <p:cxnSp>
        <p:nvCxnSpPr>
          <p:cNvPr id="5" name="Straight Connector 4"/>
          <p:cNvCxnSpPr/>
          <p:nvPr/>
        </p:nvCxnSpPr>
        <p:spPr>
          <a:xfrm>
            <a:off x="4038600" y="4419600"/>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SPI Read and Write…..</a:t>
            </a:r>
            <a:endParaRPr lang="en-US" b="1" dirty="0">
              <a:solidFill>
                <a:schemeClr val="tx1"/>
              </a:solidFill>
            </a:endParaRPr>
          </a:p>
        </p:txBody>
      </p:sp>
      <p:sp>
        <p:nvSpPr>
          <p:cNvPr id="3" name="Content Placeholder 2"/>
          <p:cNvSpPr>
            <a:spLocks noGrp="1"/>
          </p:cNvSpPr>
          <p:nvPr>
            <p:ph sz="quarter" idx="1"/>
          </p:nvPr>
        </p:nvSpPr>
        <p:spPr>
          <a:xfrm>
            <a:off x="914400" y="1447800"/>
            <a:ext cx="7772400" cy="3505200"/>
          </a:xfrm>
        </p:spPr>
        <p:txBody>
          <a:bodyPr>
            <a:normAutofit/>
          </a:bodyPr>
          <a:lstStyle/>
          <a:p>
            <a:r>
              <a:rPr lang="en-US" sz="3200" dirty="0" smtClean="0"/>
              <a:t>To distinguish between Read and Write, D7 of the address byte is used. If D7=1, it is for write and if D7=0, it is for read.</a:t>
            </a:r>
            <a:r>
              <a:rPr lang="en-US" dirty="0" smtClean="0"/>
              <a:t> </a:t>
            </a:r>
          </a:p>
          <a:p>
            <a:r>
              <a:rPr lang="en-US" sz="3200" dirty="0" smtClean="0"/>
              <a:t>In SPI communication, the master and the slave must agree on CPOL(Clock Polarity) and CPHA (Clock Phase).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838200"/>
          </a:xfrm>
        </p:spPr>
        <p:txBody>
          <a:bodyPr/>
          <a:lstStyle/>
          <a:p>
            <a:r>
              <a:rPr lang="en-US" b="1" dirty="0" smtClean="0">
                <a:solidFill>
                  <a:schemeClr val="tx1"/>
                </a:solidFill>
              </a:rPr>
              <a:t>SPI Clock Polarity and Phase</a:t>
            </a:r>
            <a:endParaRPr lang="en-US" b="1"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76275" y="1419225"/>
            <a:ext cx="8239125" cy="5210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74747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772400" cy="868362"/>
          </a:xfrm>
        </p:spPr>
        <p:txBody>
          <a:bodyPr/>
          <a:lstStyle/>
          <a:p>
            <a:r>
              <a:rPr lang="en-US" b="1" dirty="0" smtClean="0">
                <a:solidFill>
                  <a:schemeClr val="tx1"/>
                </a:solidFill>
              </a:rPr>
              <a:t>Single byte write</a:t>
            </a:r>
            <a:endParaRPr lang="en-US" b="1" dirty="0">
              <a:solidFill>
                <a:schemeClr val="tx1"/>
              </a:solidFill>
            </a:endParaRPr>
          </a:p>
        </p:txBody>
      </p:sp>
      <p:sp>
        <p:nvSpPr>
          <p:cNvPr id="3" name="Content Placeholder 2"/>
          <p:cNvSpPr>
            <a:spLocks noGrp="1"/>
          </p:cNvSpPr>
          <p:nvPr>
            <p:ph sz="quarter" idx="1"/>
          </p:nvPr>
        </p:nvSpPr>
        <p:spPr>
          <a:xfrm>
            <a:off x="533400" y="1143000"/>
            <a:ext cx="7772400" cy="3200400"/>
          </a:xfrm>
        </p:spPr>
        <p:txBody>
          <a:bodyPr>
            <a:normAutofit fontScale="92500" lnSpcReduction="10000"/>
          </a:bodyPr>
          <a:lstStyle/>
          <a:p>
            <a:r>
              <a:rPr lang="en-US" sz="3200" dirty="0" smtClean="0"/>
              <a:t>Make CE=0 to begin writing.</a:t>
            </a:r>
          </a:p>
          <a:p>
            <a:r>
              <a:rPr lang="en-US" sz="3200" dirty="0" smtClean="0"/>
              <a:t>8-bit address is shifted in, one bit at a time, with each edge of SCLK. Notice that A7=1 for write operation.</a:t>
            </a:r>
          </a:p>
          <a:p>
            <a:r>
              <a:rPr lang="en-US" sz="3200" dirty="0" smtClean="0"/>
              <a:t>Then 8-bit data is shifted in one bit at a time, with each edge of SCLK.</a:t>
            </a:r>
          </a:p>
          <a:p>
            <a:r>
              <a:rPr lang="en-US" sz="3200" dirty="0" smtClean="0"/>
              <a:t>Make CE=1 to indicate the end of the write cycle </a:t>
            </a:r>
          </a:p>
          <a:p>
            <a:endParaRPr lang="en-US" sz="3200" dirty="0"/>
          </a:p>
        </p:txBody>
      </p:sp>
      <p:cxnSp>
        <p:nvCxnSpPr>
          <p:cNvPr id="4" name="Straight Connector 3"/>
          <p:cNvCxnSpPr/>
          <p:nvPr/>
        </p:nvCxnSpPr>
        <p:spPr>
          <a:xfrm>
            <a:off x="1814286" y="120468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4314825"/>
            <a:ext cx="8286750" cy="2390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1814286" y="390275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772400" cy="792162"/>
          </a:xfrm>
        </p:spPr>
        <p:txBody>
          <a:bodyPr/>
          <a:lstStyle/>
          <a:p>
            <a:r>
              <a:rPr lang="en-US" b="1" dirty="0" err="1" smtClean="0">
                <a:solidFill>
                  <a:schemeClr val="tx1"/>
                </a:solidFill>
              </a:rPr>
              <a:t>Multibyte</a:t>
            </a:r>
            <a:r>
              <a:rPr lang="en-US" b="1" dirty="0" smtClean="0">
                <a:solidFill>
                  <a:schemeClr val="tx1"/>
                </a:solidFill>
              </a:rPr>
              <a:t> burst write</a:t>
            </a:r>
            <a:endParaRPr lang="en-US" b="1" dirty="0">
              <a:solidFill>
                <a:schemeClr val="tx1"/>
              </a:solidFill>
            </a:endParaRPr>
          </a:p>
        </p:txBody>
      </p:sp>
      <p:sp>
        <p:nvSpPr>
          <p:cNvPr id="3" name="Content Placeholder 2"/>
          <p:cNvSpPr>
            <a:spLocks noGrp="1"/>
          </p:cNvSpPr>
          <p:nvPr>
            <p:ph sz="quarter" idx="1"/>
          </p:nvPr>
        </p:nvSpPr>
        <p:spPr>
          <a:xfrm>
            <a:off x="685799" y="1065212"/>
            <a:ext cx="8201025" cy="4192588"/>
          </a:xfrm>
        </p:spPr>
        <p:txBody>
          <a:bodyPr>
            <a:normAutofit fontScale="92500" lnSpcReduction="20000"/>
          </a:bodyPr>
          <a:lstStyle/>
          <a:p>
            <a:r>
              <a:rPr lang="en-US" sz="3200" dirty="0" smtClean="0"/>
              <a:t>Make CE=0 to begin writing.</a:t>
            </a:r>
          </a:p>
          <a:p>
            <a:r>
              <a:rPr lang="en-US" sz="3200" dirty="0" smtClean="0"/>
              <a:t>8-bit address is shifted in, one bit at a time, with each edge of SCLK. </a:t>
            </a:r>
            <a:r>
              <a:rPr lang="en-US" sz="3200" dirty="0"/>
              <a:t>[</a:t>
            </a:r>
            <a:r>
              <a:rPr lang="en-US" sz="3200" dirty="0" smtClean="0"/>
              <a:t> A7=1 for write operation].</a:t>
            </a:r>
          </a:p>
          <a:p>
            <a:r>
              <a:rPr lang="en-US" sz="3200" dirty="0" smtClean="0"/>
              <a:t>Then 8-bit data of the first location is provided and shifted in one bit at a time, with each edge of SCLK. </a:t>
            </a:r>
          </a:p>
          <a:p>
            <a:r>
              <a:rPr lang="en-US" sz="3200" dirty="0" smtClean="0"/>
              <a:t>From then on, we simply provide the consecutive bytes of data to be placed in the consecutive memory locations. </a:t>
            </a:r>
          </a:p>
          <a:p>
            <a:r>
              <a:rPr lang="en-US" sz="3200" dirty="0" smtClean="0"/>
              <a:t>In the process CE must stay low.  </a:t>
            </a:r>
          </a:p>
          <a:p>
            <a:r>
              <a:rPr lang="en-US" sz="3200" dirty="0" smtClean="0"/>
              <a:t>Make CE=1 to indicate the end of the write cycle</a:t>
            </a:r>
            <a:endParaRPr lang="en-US" sz="2800" dirty="0"/>
          </a:p>
        </p:txBody>
      </p:sp>
      <p:cxnSp>
        <p:nvCxnSpPr>
          <p:cNvPr id="4" name="Straight Connector 3"/>
          <p:cNvCxnSpPr/>
          <p:nvPr/>
        </p:nvCxnSpPr>
        <p:spPr>
          <a:xfrm>
            <a:off x="1981200" y="1066800"/>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970316" y="4766354"/>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177142" y="542312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5800" y="5076825"/>
            <a:ext cx="8201025" cy="1628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3095172" y="4294640"/>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50838"/>
            <a:ext cx="7772400" cy="868362"/>
          </a:xfrm>
        </p:spPr>
        <p:txBody>
          <a:bodyPr/>
          <a:lstStyle/>
          <a:p>
            <a:r>
              <a:rPr lang="en-US" b="1" dirty="0" smtClean="0">
                <a:solidFill>
                  <a:schemeClr val="tx1"/>
                </a:solidFill>
              </a:rPr>
              <a:t>Single byte read</a:t>
            </a:r>
            <a:endParaRPr lang="en-US" b="1" dirty="0">
              <a:solidFill>
                <a:schemeClr val="tx1"/>
              </a:solidFill>
            </a:endParaRPr>
          </a:p>
        </p:txBody>
      </p:sp>
      <p:sp>
        <p:nvSpPr>
          <p:cNvPr id="3" name="Content Placeholder 2"/>
          <p:cNvSpPr>
            <a:spLocks noGrp="1"/>
          </p:cNvSpPr>
          <p:nvPr>
            <p:ph sz="quarter" idx="1"/>
          </p:nvPr>
        </p:nvSpPr>
        <p:spPr>
          <a:xfrm>
            <a:off x="663573" y="1371600"/>
            <a:ext cx="8328027" cy="2971800"/>
          </a:xfrm>
        </p:spPr>
        <p:txBody>
          <a:bodyPr>
            <a:normAutofit fontScale="92500" lnSpcReduction="10000"/>
          </a:bodyPr>
          <a:lstStyle/>
          <a:p>
            <a:r>
              <a:rPr lang="en-US" sz="3200" dirty="0" smtClean="0"/>
              <a:t>Make CE=0 to begin reading.</a:t>
            </a:r>
          </a:p>
          <a:p>
            <a:r>
              <a:rPr lang="en-US" sz="3200" dirty="0" smtClean="0"/>
              <a:t>8-bit address is shifted in, one bit at a time, with each edge of SCLK Notice that A7=0 for read operation.</a:t>
            </a:r>
          </a:p>
          <a:p>
            <a:r>
              <a:rPr lang="en-US" sz="3200" dirty="0" smtClean="0"/>
              <a:t>Then 8-bit data is shifted out one bit at a time, with each edge of SCLK.</a:t>
            </a:r>
          </a:p>
          <a:p>
            <a:r>
              <a:rPr lang="en-US" sz="3200" dirty="0" smtClean="0"/>
              <a:t>Make CE=1 to indicate the end of the read cycle </a:t>
            </a:r>
          </a:p>
          <a:p>
            <a:endParaRPr lang="en-US" dirty="0"/>
          </a:p>
        </p:txBody>
      </p:sp>
      <p:cxnSp>
        <p:nvCxnSpPr>
          <p:cNvPr id="4" name="Straight Connector 3"/>
          <p:cNvCxnSpPr/>
          <p:nvPr/>
        </p:nvCxnSpPr>
        <p:spPr>
          <a:xfrm>
            <a:off x="1934028" y="3717698"/>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919514" y="1415142"/>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87373" y="4114800"/>
            <a:ext cx="8172450" cy="2609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chemeClr val="tx1"/>
                </a:solidFill>
              </a:rPr>
              <a:t>Multibyte</a:t>
            </a:r>
            <a:r>
              <a:rPr lang="en-US" b="1" dirty="0" smtClean="0">
                <a:solidFill>
                  <a:schemeClr val="tx1"/>
                </a:solidFill>
              </a:rPr>
              <a:t> burst read</a:t>
            </a:r>
            <a:endParaRPr lang="en-US" b="1" dirty="0">
              <a:solidFill>
                <a:schemeClr val="tx1"/>
              </a:solidFill>
            </a:endParaRPr>
          </a:p>
        </p:txBody>
      </p:sp>
      <p:sp>
        <p:nvSpPr>
          <p:cNvPr id="3" name="Content Placeholder 2"/>
          <p:cNvSpPr>
            <a:spLocks noGrp="1"/>
          </p:cNvSpPr>
          <p:nvPr>
            <p:ph sz="quarter" idx="1"/>
          </p:nvPr>
        </p:nvSpPr>
        <p:spPr/>
        <p:txBody>
          <a:bodyPr>
            <a:normAutofit lnSpcReduction="10000"/>
          </a:bodyPr>
          <a:lstStyle/>
          <a:p>
            <a:r>
              <a:rPr lang="en-US" sz="3000" dirty="0" smtClean="0"/>
              <a:t>Make CE=0 to begin reading.</a:t>
            </a:r>
          </a:p>
          <a:p>
            <a:r>
              <a:rPr lang="en-US" sz="3000" dirty="0" smtClean="0"/>
              <a:t>8-bit address is shifted in, one bit at a time, with each edge of SCLK Notice that A7=0 for read operation.</a:t>
            </a:r>
          </a:p>
          <a:p>
            <a:r>
              <a:rPr lang="en-US" sz="3000" dirty="0" smtClean="0"/>
              <a:t>Then 8-bit data of the first location is provided and shifted out one bit at a time, with each edge of SCLK. From then on, we simply keep getting consecutive bytes of data belonging to the consecutive memory locations. In the process CE must stay low.  </a:t>
            </a:r>
          </a:p>
          <a:p>
            <a:r>
              <a:rPr lang="en-US" sz="3000" dirty="0" smtClean="0"/>
              <a:t>Make CE=1 to indicate the end of the read cycle</a:t>
            </a:r>
          </a:p>
        </p:txBody>
      </p:sp>
      <p:cxnSp>
        <p:nvCxnSpPr>
          <p:cNvPr id="4" name="Straight Connector 3"/>
          <p:cNvCxnSpPr/>
          <p:nvPr/>
        </p:nvCxnSpPr>
        <p:spPr>
          <a:xfrm>
            <a:off x="2180772" y="151311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188032" y="5424714"/>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609110" y="4541384"/>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AVR Programming in AVR</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r>
              <a:rPr lang="en-US" sz="3200" dirty="0" smtClean="0"/>
              <a:t>Most AVRs, including </a:t>
            </a:r>
            <a:r>
              <a:rPr lang="en-US" sz="3200" dirty="0" err="1" smtClean="0"/>
              <a:t>ATmega</a:t>
            </a:r>
            <a:r>
              <a:rPr lang="en-US" sz="3200" dirty="0" smtClean="0"/>
              <a:t> family members, supports SPI protocol.</a:t>
            </a:r>
          </a:p>
          <a:p>
            <a:r>
              <a:rPr lang="en-US" sz="3200" dirty="0" smtClean="0"/>
              <a:t>In AVR, three registers are associated with SPI. </a:t>
            </a:r>
          </a:p>
          <a:p>
            <a:r>
              <a:rPr lang="en-US" sz="3200" dirty="0" smtClean="0"/>
              <a:t>They are SPSR (SPI Status Register), SPCR (SPI Control Register) and SPDR (SPI Data Register).</a:t>
            </a:r>
            <a:endParaRPr lang="en-US" sz="3200" dirty="0"/>
          </a:p>
        </p:txBody>
      </p:sp>
    </p:spTree>
    <p:extLst>
      <p:ext uri="{BB962C8B-B14F-4D97-AF65-F5344CB8AC3E}">
        <p14:creationId xmlns="" xmlns:p14="http://schemas.microsoft.com/office/powerpoint/2010/main" val="930842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7772400" cy="639762"/>
          </a:xfrm>
        </p:spPr>
        <p:txBody>
          <a:bodyPr>
            <a:normAutofit fontScale="90000"/>
          </a:bodyPr>
          <a:lstStyle/>
          <a:p>
            <a:r>
              <a:rPr lang="en-US" b="1" dirty="0" smtClean="0">
                <a:solidFill>
                  <a:schemeClr val="tx1"/>
                </a:solidFill>
              </a:rPr>
              <a:t>SPSR Register</a:t>
            </a:r>
            <a:endParaRPr lang="en-US" b="1" dirty="0">
              <a:solidFill>
                <a:schemeClr val="tx1"/>
              </a:solidFill>
            </a:endParaRPr>
          </a:p>
        </p:txBody>
      </p:sp>
      <p:sp>
        <p:nvSpPr>
          <p:cNvPr id="3" name="Content Placeholder 2"/>
          <p:cNvSpPr>
            <a:spLocks noGrp="1"/>
          </p:cNvSpPr>
          <p:nvPr>
            <p:ph sz="quarter" idx="1"/>
          </p:nvPr>
        </p:nvSpPr>
        <p:spPr>
          <a:xfrm>
            <a:off x="0" y="1447800"/>
            <a:ext cx="8686800" cy="5181600"/>
          </a:xfrm>
        </p:spPr>
        <p:txBody>
          <a:bodyPr>
            <a:normAutofit fontScale="92500" lnSpcReduction="10000"/>
          </a:bodyPr>
          <a:lstStyle/>
          <a:p>
            <a:r>
              <a:rPr lang="en-US" sz="3200" u="sng" dirty="0" smtClean="0"/>
              <a:t>SPIF ( SPI Interrupt flag)</a:t>
            </a:r>
          </a:p>
          <a:p>
            <a:pPr lvl="1"/>
            <a:r>
              <a:rPr lang="en-US" sz="3000" dirty="0" smtClean="0"/>
              <a:t>In master mode, this bit is set in two situations: when a serial transfer is completed, or when SS pin is an input pin and is driven low by an external device. </a:t>
            </a:r>
          </a:p>
          <a:p>
            <a:pPr lvl="1"/>
            <a:r>
              <a:rPr lang="en-US" sz="3000" dirty="0" smtClean="0"/>
              <a:t>Setting the SPIF flag will cause an interrupt if SPIE in SPCR is set and global interrupt is enabled.</a:t>
            </a:r>
          </a:p>
          <a:p>
            <a:r>
              <a:rPr lang="en-US" sz="3200" u="sng" dirty="0" smtClean="0"/>
              <a:t>WCOL (</a:t>
            </a:r>
            <a:r>
              <a:rPr lang="en-US" sz="3200" b="1" u="sng" dirty="0" smtClean="0"/>
              <a:t>W</a:t>
            </a:r>
            <a:r>
              <a:rPr lang="en-US" sz="3200" u="sng" dirty="0" smtClean="0"/>
              <a:t>rite </a:t>
            </a:r>
            <a:r>
              <a:rPr lang="en-US" sz="3200" b="1" u="sng" dirty="0" err="1" smtClean="0"/>
              <a:t>COL</a:t>
            </a:r>
            <a:r>
              <a:rPr lang="en-US" sz="3200" u="sng" dirty="0" err="1" smtClean="0"/>
              <a:t>lition</a:t>
            </a:r>
            <a:r>
              <a:rPr lang="en-US" sz="3200" u="sng" dirty="0" smtClean="0"/>
              <a:t> flag)</a:t>
            </a:r>
          </a:p>
          <a:p>
            <a:pPr lvl="1"/>
            <a:r>
              <a:rPr lang="en-US" sz="3000" dirty="0" smtClean="0"/>
              <a:t>The WCOL bit is set if you write on SPDR during a data transfer.</a:t>
            </a:r>
          </a:p>
          <a:p>
            <a:r>
              <a:rPr lang="en-US" sz="3200" u="sng" dirty="0" smtClean="0"/>
              <a:t>SPI2X(Double SPI Speed)</a:t>
            </a:r>
          </a:p>
          <a:p>
            <a:pPr lvl="1"/>
            <a:r>
              <a:rPr lang="en-US" sz="3000" dirty="0" smtClean="0"/>
              <a:t>When the SPI is in master mode, setting this bit to one doubles the SPI speed.</a:t>
            </a:r>
            <a:endParaRPr lang="en-US" sz="3000" dirty="0"/>
          </a:p>
        </p:txBody>
      </p:sp>
      <p:sp>
        <p:nvSpPr>
          <p:cNvPr id="4" name="Title 1"/>
          <p:cNvSpPr txBox="1">
            <a:spLocks/>
          </p:cNvSpPr>
          <p:nvPr/>
        </p:nvSpPr>
        <p:spPr>
          <a:xfrm>
            <a:off x="228600" y="731838"/>
            <a:ext cx="7772400" cy="639762"/>
          </a:xfrm>
          <a:prstGeom prst="rect">
            <a:avLst/>
          </a:prstGeom>
          <a:ln>
            <a:solidFill>
              <a:schemeClr val="accent1"/>
            </a:solidFill>
          </a:ln>
        </p:spPr>
        <p:txBody>
          <a:bodyPr bIns="91440" anchor="b" anchorCtr="0">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cxnSp>
        <p:nvCxnSpPr>
          <p:cNvPr id="6" name="Straight Connector 5"/>
          <p:cNvCxnSpPr>
            <a:stCxn id="4" idx="0"/>
            <a:endCxn id="4" idx="2"/>
          </p:cNvCxnSpPr>
          <p:nvPr/>
        </p:nvCxnSpPr>
        <p:spPr>
          <a:xfrm rot="16200000" flipH="1">
            <a:off x="3794919" y="1051719"/>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H="1">
            <a:off x="5699125" y="1052059"/>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1872569" y="1052059"/>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6689725" y="1052059"/>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4786313" y="1052059"/>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832553" y="1052059"/>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913039" y="1052060"/>
            <a:ext cx="63976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4542" y="830236"/>
            <a:ext cx="914400" cy="461665"/>
          </a:xfrm>
          <a:prstGeom prst="rect">
            <a:avLst/>
          </a:prstGeom>
          <a:noFill/>
        </p:spPr>
        <p:txBody>
          <a:bodyPr wrap="square" rtlCol="0">
            <a:spAutoFit/>
          </a:bodyPr>
          <a:lstStyle/>
          <a:p>
            <a:r>
              <a:rPr lang="en-US" sz="2400" dirty="0" smtClean="0"/>
              <a:t>SPIF</a:t>
            </a:r>
            <a:endParaRPr lang="en-US" sz="2800" dirty="0"/>
          </a:p>
        </p:txBody>
      </p:sp>
      <p:sp>
        <p:nvSpPr>
          <p:cNvPr id="14" name="TextBox 13"/>
          <p:cNvSpPr txBox="1"/>
          <p:nvPr/>
        </p:nvSpPr>
        <p:spPr>
          <a:xfrm>
            <a:off x="1222830" y="852714"/>
            <a:ext cx="1113972" cy="461665"/>
          </a:xfrm>
          <a:prstGeom prst="rect">
            <a:avLst/>
          </a:prstGeom>
          <a:noFill/>
        </p:spPr>
        <p:txBody>
          <a:bodyPr wrap="square" rtlCol="0">
            <a:spAutoFit/>
          </a:bodyPr>
          <a:lstStyle/>
          <a:p>
            <a:r>
              <a:rPr lang="en-US" sz="2400" dirty="0" smtClean="0"/>
              <a:t>WCOL</a:t>
            </a:r>
            <a:endParaRPr lang="en-US" sz="2400" dirty="0"/>
          </a:p>
        </p:txBody>
      </p:sp>
      <p:sp>
        <p:nvSpPr>
          <p:cNvPr id="15" name="TextBox 14"/>
          <p:cNvSpPr txBox="1"/>
          <p:nvPr/>
        </p:nvSpPr>
        <p:spPr>
          <a:xfrm>
            <a:off x="7072086" y="852714"/>
            <a:ext cx="928914" cy="461665"/>
          </a:xfrm>
          <a:prstGeom prst="rect">
            <a:avLst/>
          </a:prstGeom>
          <a:noFill/>
        </p:spPr>
        <p:txBody>
          <a:bodyPr wrap="square" rtlCol="0">
            <a:spAutoFit/>
          </a:bodyPr>
          <a:lstStyle/>
          <a:p>
            <a:r>
              <a:rPr lang="en-US" sz="2400" dirty="0" smtClean="0"/>
              <a:t>SPI2X</a:t>
            </a:r>
            <a:endParaRPr lang="en-US" sz="2400" dirty="0"/>
          </a:p>
        </p:txBody>
      </p:sp>
      <p:sp>
        <p:nvSpPr>
          <p:cNvPr id="16" name="TextBox 15"/>
          <p:cNvSpPr txBox="1"/>
          <p:nvPr/>
        </p:nvSpPr>
        <p:spPr>
          <a:xfrm>
            <a:off x="2209800" y="732972"/>
            <a:ext cx="809172" cy="646331"/>
          </a:xfrm>
          <a:prstGeom prst="rect">
            <a:avLst/>
          </a:prstGeom>
          <a:noFill/>
        </p:spPr>
        <p:txBody>
          <a:bodyPr wrap="square" rtlCol="0">
            <a:spAutoFit/>
          </a:bodyPr>
          <a:lstStyle/>
          <a:p>
            <a:pPr algn="ctr"/>
            <a:r>
              <a:rPr lang="en-US" sz="3600" dirty="0" smtClean="0"/>
              <a:t>-</a:t>
            </a:r>
            <a:endParaRPr lang="en-US" sz="2400" dirty="0"/>
          </a:p>
        </p:txBody>
      </p:sp>
      <p:sp>
        <p:nvSpPr>
          <p:cNvPr id="17" name="TextBox 16"/>
          <p:cNvSpPr txBox="1"/>
          <p:nvPr/>
        </p:nvSpPr>
        <p:spPr>
          <a:xfrm>
            <a:off x="3291114" y="762000"/>
            <a:ext cx="809172" cy="646331"/>
          </a:xfrm>
          <a:prstGeom prst="rect">
            <a:avLst/>
          </a:prstGeom>
          <a:noFill/>
        </p:spPr>
        <p:txBody>
          <a:bodyPr wrap="square" rtlCol="0">
            <a:spAutoFit/>
          </a:bodyPr>
          <a:lstStyle/>
          <a:p>
            <a:pPr algn="ctr"/>
            <a:r>
              <a:rPr lang="en-US" sz="3600" dirty="0" smtClean="0"/>
              <a:t>-</a:t>
            </a:r>
            <a:endParaRPr lang="en-US" sz="2400" dirty="0"/>
          </a:p>
        </p:txBody>
      </p:sp>
      <p:sp>
        <p:nvSpPr>
          <p:cNvPr id="18" name="TextBox 17"/>
          <p:cNvSpPr txBox="1"/>
          <p:nvPr/>
        </p:nvSpPr>
        <p:spPr>
          <a:xfrm>
            <a:off x="4220028" y="762000"/>
            <a:ext cx="809172" cy="646331"/>
          </a:xfrm>
          <a:prstGeom prst="rect">
            <a:avLst/>
          </a:prstGeom>
          <a:noFill/>
        </p:spPr>
        <p:txBody>
          <a:bodyPr wrap="square" rtlCol="0">
            <a:spAutoFit/>
          </a:bodyPr>
          <a:lstStyle/>
          <a:p>
            <a:pPr algn="ctr"/>
            <a:r>
              <a:rPr lang="en-US" sz="3600" dirty="0" smtClean="0"/>
              <a:t>-</a:t>
            </a:r>
            <a:endParaRPr lang="en-US" sz="2400" dirty="0"/>
          </a:p>
        </p:txBody>
      </p:sp>
      <p:sp>
        <p:nvSpPr>
          <p:cNvPr id="19" name="TextBox 18"/>
          <p:cNvSpPr txBox="1"/>
          <p:nvPr/>
        </p:nvSpPr>
        <p:spPr>
          <a:xfrm>
            <a:off x="5163456" y="762000"/>
            <a:ext cx="809172" cy="646331"/>
          </a:xfrm>
          <a:prstGeom prst="rect">
            <a:avLst/>
          </a:prstGeom>
          <a:noFill/>
        </p:spPr>
        <p:txBody>
          <a:bodyPr wrap="square" rtlCol="0">
            <a:spAutoFit/>
          </a:bodyPr>
          <a:lstStyle/>
          <a:p>
            <a:pPr algn="ctr"/>
            <a:r>
              <a:rPr lang="en-US" sz="3600" dirty="0" smtClean="0"/>
              <a:t>-</a:t>
            </a:r>
            <a:endParaRPr lang="en-US" sz="2400" dirty="0"/>
          </a:p>
        </p:txBody>
      </p:sp>
      <p:sp>
        <p:nvSpPr>
          <p:cNvPr id="20" name="TextBox 19"/>
          <p:cNvSpPr txBox="1"/>
          <p:nvPr/>
        </p:nvSpPr>
        <p:spPr>
          <a:xfrm>
            <a:off x="6139542" y="747486"/>
            <a:ext cx="809172" cy="646331"/>
          </a:xfrm>
          <a:prstGeom prst="rect">
            <a:avLst/>
          </a:prstGeom>
          <a:noFill/>
        </p:spPr>
        <p:txBody>
          <a:bodyPr wrap="square" rtlCol="0">
            <a:spAutoFit/>
          </a:bodyPr>
          <a:lstStyle/>
          <a:p>
            <a:pPr algn="ctr"/>
            <a:r>
              <a:rPr lang="en-US" sz="3600" dirty="0" smtClean="0"/>
              <a:t>-</a:t>
            </a:r>
            <a:endParaRPr lang="en-US" sz="2400" dirty="0"/>
          </a:p>
        </p:txBody>
      </p:sp>
    </p:spTree>
    <p:extLst>
      <p:ext uri="{BB962C8B-B14F-4D97-AF65-F5344CB8AC3E}">
        <p14:creationId xmlns="" xmlns:p14="http://schemas.microsoft.com/office/powerpoint/2010/main" val="1746762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122238"/>
            <a:ext cx="7772400" cy="639762"/>
          </a:xfrm>
        </p:spPr>
        <p:txBody>
          <a:bodyPr>
            <a:normAutofit fontScale="90000"/>
          </a:bodyPr>
          <a:lstStyle/>
          <a:p>
            <a:r>
              <a:rPr lang="en-US" b="1" dirty="0" smtClean="0">
                <a:solidFill>
                  <a:schemeClr val="tx1"/>
                </a:solidFill>
              </a:rPr>
              <a:t>SPCR Register</a:t>
            </a:r>
            <a:endParaRPr lang="en-US" b="1" dirty="0">
              <a:solidFill>
                <a:schemeClr val="tx1"/>
              </a:solidFill>
            </a:endParaRPr>
          </a:p>
        </p:txBody>
      </p:sp>
      <p:sp>
        <p:nvSpPr>
          <p:cNvPr id="5" name="Content Placeholder 2"/>
          <p:cNvSpPr>
            <a:spLocks noGrp="1"/>
          </p:cNvSpPr>
          <p:nvPr>
            <p:ph sz="quarter" idx="1"/>
          </p:nvPr>
        </p:nvSpPr>
        <p:spPr>
          <a:xfrm>
            <a:off x="0" y="1447800"/>
            <a:ext cx="8991600" cy="5181600"/>
          </a:xfrm>
        </p:spPr>
        <p:txBody>
          <a:bodyPr>
            <a:normAutofit fontScale="92500" lnSpcReduction="10000"/>
          </a:bodyPr>
          <a:lstStyle/>
          <a:p>
            <a:r>
              <a:rPr lang="en-US" sz="3200" u="sng" dirty="0" smtClean="0"/>
              <a:t>SPIE ( SPI Interrupt Enable)</a:t>
            </a:r>
          </a:p>
          <a:p>
            <a:pPr lvl="1"/>
            <a:r>
              <a:rPr lang="en-US" sz="3000" dirty="0" smtClean="0"/>
              <a:t>Setting this bit to one enables the SPI Interrupt. </a:t>
            </a:r>
          </a:p>
          <a:p>
            <a:r>
              <a:rPr lang="en-US" sz="3200" u="sng" dirty="0" smtClean="0"/>
              <a:t>SPE (SPI Enable)</a:t>
            </a:r>
          </a:p>
          <a:p>
            <a:pPr lvl="1"/>
            <a:r>
              <a:rPr lang="en-US" sz="3000" dirty="0" smtClean="0"/>
              <a:t>Setting this bit one enables the SPI.</a:t>
            </a:r>
          </a:p>
          <a:p>
            <a:r>
              <a:rPr lang="en-US" sz="3200" u="sng" dirty="0" smtClean="0"/>
              <a:t>DORD(Data Order)</a:t>
            </a:r>
          </a:p>
          <a:p>
            <a:pPr lvl="1"/>
            <a:r>
              <a:rPr lang="en-US" sz="3000" dirty="0" smtClean="0"/>
              <a:t>This bit let you choose to either transmit MSB and then LSB or vice versa. LSB is transmitted first if DORD is one; MSB is transmitted first if DORD is zero.</a:t>
            </a:r>
          </a:p>
          <a:p>
            <a:r>
              <a:rPr lang="en-US" sz="3200" dirty="0" smtClean="0"/>
              <a:t>MSRT (Master/Slave Select)</a:t>
            </a:r>
          </a:p>
          <a:p>
            <a:pPr lvl="1"/>
            <a:r>
              <a:rPr lang="en-US" sz="3000" dirty="0" smtClean="0"/>
              <a:t>If you want to work in Master Mode, then set this bit to one; otherwise Slave Mode is selected. </a:t>
            </a:r>
            <a:endParaRPr lang="en-US" sz="3000" dirty="0"/>
          </a:p>
        </p:txBody>
      </p:sp>
      <p:sp>
        <p:nvSpPr>
          <p:cNvPr id="6" name="Title 1"/>
          <p:cNvSpPr txBox="1">
            <a:spLocks/>
          </p:cNvSpPr>
          <p:nvPr/>
        </p:nvSpPr>
        <p:spPr>
          <a:xfrm>
            <a:off x="228600" y="731838"/>
            <a:ext cx="7772400" cy="639762"/>
          </a:xfrm>
          <a:prstGeom prst="rect">
            <a:avLst/>
          </a:prstGeom>
          <a:ln>
            <a:solidFill>
              <a:schemeClr val="accent1"/>
            </a:solidFill>
          </a:ln>
        </p:spPr>
        <p:txBody>
          <a:bodyPr bIns="91440" anchor="b" anchorCtr="0">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cxnSp>
        <p:nvCxnSpPr>
          <p:cNvPr id="7" name="Straight Connector 6"/>
          <p:cNvCxnSpPr>
            <a:stCxn id="6" idx="0"/>
            <a:endCxn id="6" idx="2"/>
          </p:cNvCxnSpPr>
          <p:nvPr/>
        </p:nvCxnSpPr>
        <p:spPr>
          <a:xfrm rot="16200000" flipH="1">
            <a:off x="3794919" y="1051719"/>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5699125" y="1052059"/>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1872569" y="1052059"/>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6689725" y="1052059"/>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4786313" y="1052059"/>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832553" y="1052059"/>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913039" y="1052060"/>
            <a:ext cx="63976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4542" y="830236"/>
            <a:ext cx="914400" cy="461665"/>
          </a:xfrm>
          <a:prstGeom prst="rect">
            <a:avLst/>
          </a:prstGeom>
          <a:noFill/>
        </p:spPr>
        <p:txBody>
          <a:bodyPr wrap="square" rtlCol="0">
            <a:spAutoFit/>
          </a:bodyPr>
          <a:lstStyle/>
          <a:p>
            <a:r>
              <a:rPr lang="en-US" sz="2400" dirty="0" smtClean="0"/>
              <a:t>SPIE</a:t>
            </a:r>
            <a:endParaRPr lang="en-US" sz="2800" dirty="0"/>
          </a:p>
        </p:txBody>
      </p:sp>
      <p:sp>
        <p:nvSpPr>
          <p:cNvPr id="15" name="TextBox 14"/>
          <p:cNvSpPr txBox="1"/>
          <p:nvPr/>
        </p:nvSpPr>
        <p:spPr>
          <a:xfrm>
            <a:off x="1375230" y="852714"/>
            <a:ext cx="758370" cy="461665"/>
          </a:xfrm>
          <a:prstGeom prst="rect">
            <a:avLst/>
          </a:prstGeom>
          <a:noFill/>
        </p:spPr>
        <p:txBody>
          <a:bodyPr wrap="square" rtlCol="0">
            <a:spAutoFit/>
          </a:bodyPr>
          <a:lstStyle/>
          <a:p>
            <a:r>
              <a:rPr lang="en-US" sz="2400" dirty="0" smtClean="0"/>
              <a:t>SPE</a:t>
            </a:r>
            <a:endParaRPr lang="en-US" sz="2400" dirty="0"/>
          </a:p>
        </p:txBody>
      </p:sp>
      <p:sp>
        <p:nvSpPr>
          <p:cNvPr id="16" name="TextBox 15"/>
          <p:cNvSpPr txBox="1"/>
          <p:nvPr/>
        </p:nvSpPr>
        <p:spPr>
          <a:xfrm>
            <a:off x="7072086" y="852714"/>
            <a:ext cx="928914" cy="461665"/>
          </a:xfrm>
          <a:prstGeom prst="rect">
            <a:avLst/>
          </a:prstGeom>
          <a:noFill/>
        </p:spPr>
        <p:txBody>
          <a:bodyPr wrap="square" rtlCol="0">
            <a:spAutoFit/>
          </a:bodyPr>
          <a:lstStyle/>
          <a:p>
            <a:r>
              <a:rPr lang="en-US" sz="2400" dirty="0" smtClean="0"/>
              <a:t>SPR0</a:t>
            </a:r>
            <a:endParaRPr lang="en-US" sz="2400" dirty="0"/>
          </a:p>
        </p:txBody>
      </p:sp>
      <p:sp>
        <p:nvSpPr>
          <p:cNvPr id="22" name="TextBox 21"/>
          <p:cNvSpPr txBox="1"/>
          <p:nvPr/>
        </p:nvSpPr>
        <p:spPr>
          <a:xfrm>
            <a:off x="2166258" y="838200"/>
            <a:ext cx="1215570" cy="461665"/>
          </a:xfrm>
          <a:prstGeom prst="rect">
            <a:avLst/>
          </a:prstGeom>
          <a:noFill/>
        </p:spPr>
        <p:txBody>
          <a:bodyPr wrap="square" rtlCol="0">
            <a:spAutoFit/>
          </a:bodyPr>
          <a:lstStyle/>
          <a:p>
            <a:r>
              <a:rPr lang="en-US" sz="2400" dirty="0" smtClean="0"/>
              <a:t>DORD</a:t>
            </a:r>
            <a:endParaRPr lang="en-US" sz="2400" dirty="0"/>
          </a:p>
        </p:txBody>
      </p:sp>
      <p:sp>
        <p:nvSpPr>
          <p:cNvPr id="23" name="TextBox 22"/>
          <p:cNvSpPr txBox="1"/>
          <p:nvPr/>
        </p:nvSpPr>
        <p:spPr>
          <a:xfrm>
            <a:off x="3214914" y="838200"/>
            <a:ext cx="990600" cy="461665"/>
          </a:xfrm>
          <a:prstGeom prst="rect">
            <a:avLst/>
          </a:prstGeom>
          <a:noFill/>
        </p:spPr>
        <p:txBody>
          <a:bodyPr wrap="square" rtlCol="0">
            <a:spAutoFit/>
          </a:bodyPr>
          <a:lstStyle/>
          <a:p>
            <a:r>
              <a:rPr lang="en-US" sz="2400" dirty="0" smtClean="0"/>
              <a:t>MSRT</a:t>
            </a:r>
            <a:endParaRPr lang="en-US" sz="2400" dirty="0"/>
          </a:p>
        </p:txBody>
      </p:sp>
      <p:sp>
        <p:nvSpPr>
          <p:cNvPr id="24" name="TextBox 23"/>
          <p:cNvSpPr txBox="1"/>
          <p:nvPr/>
        </p:nvSpPr>
        <p:spPr>
          <a:xfrm>
            <a:off x="4147458" y="838200"/>
            <a:ext cx="1063170" cy="461665"/>
          </a:xfrm>
          <a:prstGeom prst="rect">
            <a:avLst/>
          </a:prstGeom>
          <a:noFill/>
        </p:spPr>
        <p:txBody>
          <a:bodyPr wrap="square" rtlCol="0">
            <a:spAutoFit/>
          </a:bodyPr>
          <a:lstStyle/>
          <a:p>
            <a:r>
              <a:rPr lang="en-US" sz="2400" dirty="0" smtClean="0"/>
              <a:t>CPOL</a:t>
            </a:r>
            <a:endParaRPr lang="en-US" sz="2400" dirty="0"/>
          </a:p>
        </p:txBody>
      </p:sp>
      <p:sp>
        <p:nvSpPr>
          <p:cNvPr id="25" name="TextBox 24"/>
          <p:cNvSpPr txBox="1"/>
          <p:nvPr/>
        </p:nvSpPr>
        <p:spPr>
          <a:xfrm>
            <a:off x="5094516" y="838200"/>
            <a:ext cx="1215570" cy="461665"/>
          </a:xfrm>
          <a:prstGeom prst="rect">
            <a:avLst/>
          </a:prstGeom>
          <a:noFill/>
        </p:spPr>
        <p:txBody>
          <a:bodyPr wrap="square" rtlCol="0">
            <a:spAutoFit/>
          </a:bodyPr>
          <a:lstStyle/>
          <a:p>
            <a:r>
              <a:rPr lang="en-US" sz="2400" dirty="0" smtClean="0"/>
              <a:t>CPHA</a:t>
            </a:r>
            <a:endParaRPr lang="en-US" sz="2400" dirty="0"/>
          </a:p>
        </p:txBody>
      </p:sp>
      <p:sp>
        <p:nvSpPr>
          <p:cNvPr id="26" name="TextBox 25"/>
          <p:cNvSpPr txBox="1"/>
          <p:nvPr/>
        </p:nvSpPr>
        <p:spPr>
          <a:xfrm>
            <a:off x="6125028" y="838200"/>
            <a:ext cx="885372" cy="461665"/>
          </a:xfrm>
          <a:prstGeom prst="rect">
            <a:avLst/>
          </a:prstGeom>
          <a:noFill/>
        </p:spPr>
        <p:txBody>
          <a:bodyPr wrap="square" rtlCol="0">
            <a:spAutoFit/>
          </a:bodyPr>
          <a:lstStyle/>
          <a:p>
            <a:r>
              <a:rPr lang="en-US" sz="2400" dirty="0" smtClean="0"/>
              <a:t>SPR1</a:t>
            </a:r>
            <a:endParaRPr lang="en-US" sz="2400" dirty="0"/>
          </a:p>
        </p:txBody>
      </p:sp>
    </p:spTree>
    <p:extLst>
      <p:ext uri="{BB962C8B-B14F-4D97-AF65-F5344CB8AC3E}">
        <p14:creationId xmlns="" xmlns:p14="http://schemas.microsoft.com/office/powerpoint/2010/main" val="2458578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r>
              <a:rPr lang="en-US" b="1" dirty="0" smtClean="0">
                <a:solidFill>
                  <a:schemeClr val="tx1"/>
                </a:solidFill>
              </a:rPr>
              <a:t>Project </a:t>
            </a:r>
            <a:r>
              <a:rPr lang="en-US" b="1" dirty="0" smtClean="0">
                <a:solidFill>
                  <a:schemeClr val="tx1"/>
                </a:solidFill>
              </a:rPr>
              <a:t>Presentation</a:t>
            </a:r>
            <a:endParaRPr lang="en-US" b="1" dirty="0">
              <a:solidFill>
                <a:schemeClr val="tx1"/>
              </a:solidFill>
            </a:endParaRPr>
          </a:p>
        </p:txBody>
      </p:sp>
      <p:sp>
        <p:nvSpPr>
          <p:cNvPr id="3" name="Content Placeholder 2"/>
          <p:cNvSpPr>
            <a:spLocks noGrp="1"/>
          </p:cNvSpPr>
          <p:nvPr>
            <p:ph sz="quarter" idx="1"/>
          </p:nvPr>
        </p:nvSpPr>
        <p:spPr>
          <a:xfrm>
            <a:off x="914400" y="1447800"/>
            <a:ext cx="7772400" cy="5029200"/>
          </a:xfrm>
        </p:spPr>
        <p:txBody>
          <a:bodyPr>
            <a:noAutofit/>
          </a:bodyPr>
          <a:lstStyle/>
          <a:p>
            <a:r>
              <a:rPr lang="en-US" sz="2800" b="1" dirty="0" smtClean="0"/>
              <a:t>Date </a:t>
            </a:r>
            <a:r>
              <a:rPr lang="en-US" sz="2800" dirty="0" smtClean="0"/>
              <a:t>: </a:t>
            </a:r>
            <a:r>
              <a:rPr lang="en-US" sz="2800" dirty="0" smtClean="0"/>
              <a:t>16</a:t>
            </a:r>
            <a:r>
              <a:rPr lang="en-US" sz="2800" baseline="30000" dirty="0" smtClean="0"/>
              <a:t>th</a:t>
            </a:r>
            <a:r>
              <a:rPr lang="en-US" sz="2800" dirty="0" smtClean="0"/>
              <a:t> August, </a:t>
            </a:r>
            <a:r>
              <a:rPr lang="en-US" sz="2800" dirty="0" smtClean="0"/>
              <a:t>2018 </a:t>
            </a:r>
            <a:r>
              <a:rPr lang="en-US" sz="2800" dirty="0" smtClean="0"/>
              <a:t>(</a:t>
            </a:r>
            <a:r>
              <a:rPr lang="en-US" sz="2800" dirty="0" smtClean="0"/>
              <a:t>Thurs</a:t>
            </a:r>
            <a:r>
              <a:rPr lang="en-US" sz="2800" dirty="0" smtClean="0"/>
              <a:t>day) </a:t>
            </a:r>
          </a:p>
          <a:p>
            <a:r>
              <a:rPr lang="en-US" sz="2800" i="1" dirty="0" smtClean="0"/>
              <a:t>No class on 11</a:t>
            </a:r>
            <a:r>
              <a:rPr lang="en-US" sz="2800" i="1" baseline="30000" dirty="0" smtClean="0"/>
              <a:t>th</a:t>
            </a:r>
            <a:r>
              <a:rPr lang="en-US" sz="2800" i="1" dirty="0" smtClean="0"/>
              <a:t> Aug, 2018 (Saturday)</a:t>
            </a:r>
          </a:p>
          <a:p>
            <a:r>
              <a:rPr lang="en-US" sz="2800" b="1" dirty="0" smtClean="0"/>
              <a:t>Time: 5:15 PM</a:t>
            </a:r>
            <a:endParaRPr lang="en-US" sz="2800" b="1" dirty="0" smtClean="0"/>
          </a:p>
          <a:p>
            <a:pPr marL="739775" lvl="1" indent="-420688">
              <a:buFont typeface="Wingdings" pitchFamily="2" charset="2"/>
              <a:buChar char="Ø"/>
            </a:pPr>
            <a:r>
              <a:rPr lang="en-US" sz="2800" u="sng" dirty="0" smtClean="0"/>
              <a:t>Power Point Presentation </a:t>
            </a:r>
            <a:r>
              <a:rPr lang="en-US" sz="2800" dirty="0" smtClean="0"/>
              <a:t>: total 5/7 minutes, each of the group members will present a part of the presentation.</a:t>
            </a:r>
            <a:endParaRPr lang="en-US" sz="2800" u="sng" dirty="0" smtClean="0"/>
          </a:p>
          <a:p>
            <a:pPr marL="739775" lvl="1" indent="-420688">
              <a:buFont typeface="Wingdings" pitchFamily="2" charset="2"/>
              <a:buChar char="Ø"/>
            </a:pPr>
            <a:r>
              <a:rPr lang="en-US" sz="2800" u="sng" dirty="0" smtClean="0"/>
              <a:t>Question/Answer</a:t>
            </a:r>
            <a:r>
              <a:rPr lang="en-US" sz="2800" dirty="0" smtClean="0"/>
              <a:t> </a:t>
            </a:r>
            <a:r>
              <a:rPr lang="en-US" sz="2800" dirty="0" smtClean="0"/>
              <a:t>– 2/3 minutes.</a:t>
            </a:r>
          </a:p>
          <a:p>
            <a:pPr marL="739775" lvl="1" indent="-420688">
              <a:buFont typeface="Wingdings" pitchFamily="2" charset="2"/>
              <a:buChar char="Ø"/>
            </a:pPr>
            <a:r>
              <a:rPr lang="en-US" sz="2800" u="sng" dirty="0" smtClean="0"/>
              <a:t>Bring your laptop with all software setup for your presentation</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349703"/>
            <a:ext cx="7772400" cy="639762"/>
          </a:xfrm>
        </p:spPr>
        <p:txBody>
          <a:bodyPr>
            <a:normAutofit fontScale="90000"/>
          </a:bodyPr>
          <a:lstStyle/>
          <a:p>
            <a:r>
              <a:rPr lang="en-US" b="1" dirty="0" smtClean="0">
                <a:solidFill>
                  <a:schemeClr val="tx1"/>
                </a:solidFill>
              </a:rPr>
              <a:t>SPCR Register (Continued….)</a:t>
            </a:r>
            <a:endParaRPr lang="en-US" b="1" dirty="0">
              <a:solidFill>
                <a:schemeClr val="tx1"/>
              </a:solidFill>
            </a:endParaRPr>
          </a:p>
        </p:txBody>
      </p:sp>
      <p:sp>
        <p:nvSpPr>
          <p:cNvPr id="5" name="Content Placeholder 2"/>
          <p:cNvSpPr>
            <a:spLocks noGrp="1"/>
          </p:cNvSpPr>
          <p:nvPr>
            <p:ph sz="quarter" idx="1"/>
          </p:nvPr>
        </p:nvSpPr>
        <p:spPr>
          <a:xfrm>
            <a:off x="0" y="1905000"/>
            <a:ext cx="8991600" cy="4466772"/>
          </a:xfrm>
        </p:spPr>
        <p:txBody>
          <a:bodyPr>
            <a:normAutofit/>
          </a:bodyPr>
          <a:lstStyle/>
          <a:p>
            <a:r>
              <a:rPr lang="en-US" sz="3000" dirty="0" smtClean="0"/>
              <a:t>CPOL (Clock polarity) </a:t>
            </a:r>
          </a:p>
          <a:p>
            <a:r>
              <a:rPr lang="en-US" sz="3000" dirty="0" smtClean="0"/>
              <a:t>CPHA (Clock Phase)</a:t>
            </a:r>
          </a:p>
          <a:p>
            <a:r>
              <a:rPr lang="en-US" sz="3000" dirty="0" smtClean="0"/>
              <a:t>SPR1 and SPR0 (SPI Clock rate selection)</a:t>
            </a:r>
          </a:p>
          <a:p>
            <a:pPr lvl="1">
              <a:buNone/>
            </a:pPr>
            <a:r>
              <a:rPr lang="en-US" sz="2800" dirty="0" smtClean="0"/>
              <a:t>			</a:t>
            </a:r>
            <a:r>
              <a:rPr lang="en-US" sz="2800" b="1" u="sng" dirty="0" smtClean="0"/>
              <a:t>SPR1       SPR0</a:t>
            </a:r>
            <a:r>
              <a:rPr lang="en-US" sz="2800" b="1" dirty="0" smtClean="0"/>
              <a:t>      </a:t>
            </a:r>
            <a:r>
              <a:rPr lang="en-US" sz="2800" b="1" u="sng" dirty="0" smtClean="0"/>
              <a:t>Clock</a:t>
            </a:r>
          </a:p>
          <a:p>
            <a:pPr lvl="1">
              <a:buNone/>
            </a:pPr>
            <a:r>
              <a:rPr lang="en-US" sz="2800" dirty="0" smtClean="0"/>
              <a:t>    		    0             0          </a:t>
            </a:r>
            <a:r>
              <a:rPr lang="en-US" sz="2800" dirty="0" err="1" smtClean="0"/>
              <a:t>Fclock</a:t>
            </a:r>
            <a:r>
              <a:rPr lang="en-US" sz="2800" dirty="0" smtClean="0"/>
              <a:t>/4</a:t>
            </a:r>
          </a:p>
          <a:p>
            <a:pPr lvl="1">
              <a:buNone/>
            </a:pPr>
            <a:r>
              <a:rPr lang="en-US" sz="2800" dirty="0" smtClean="0"/>
              <a:t> 		   	    0             1          </a:t>
            </a:r>
            <a:r>
              <a:rPr lang="en-US" sz="2800" dirty="0" err="1" smtClean="0"/>
              <a:t>Fclock</a:t>
            </a:r>
            <a:r>
              <a:rPr lang="en-US" sz="2800" dirty="0" smtClean="0"/>
              <a:t>/16</a:t>
            </a:r>
          </a:p>
          <a:p>
            <a:pPr lvl="1">
              <a:buNone/>
            </a:pPr>
            <a:r>
              <a:rPr lang="en-US" sz="2800" dirty="0" smtClean="0"/>
              <a:t> 		    	    1             0          </a:t>
            </a:r>
            <a:r>
              <a:rPr lang="en-US" sz="2800" dirty="0" err="1" smtClean="0"/>
              <a:t>Fclock</a:t>
            </a:r>
            <a:r>
              <a:rPr lang="en-US" sz="2800" dirty="0" smtClean="0"/>
              <a:t>/64</a:t>
            </a:r>
          </a:p>
          <a:p>
            <a:pPr lvl="1">
              <a:buNone/>
            </a:pPr>
            <a:r>
              <a:rPr lang="en-US" sz="2800" dirty="0" smtClean="0"/>
              <a:t> 		    	    1             1          </a:t>
            </a:r>
            <a:r>
              <a:rPr lang="en-US" sz="2800" dirty="0" err="1" smtClean="0"/>
              <a:t>Fclock</a:t>
            </a:r>
            <a:r>
              <a:rPr lang="en-US" sz="2800" dirty="0" smtClean="0"/>
              <a:t>/128</a:t>
            </a:r>
            <a:endParaRPr lang="en-US" sz="2800" dirty="0"/>
          </a:p>
        </p:txBody>
      </p:sp>
      <p:sp>
        <p:nvSpPr>
          <p:cNvPr id="6" name="Title 1"/>
          <p:cNvSpPr txBox="1">
            <a:spLocks/>
          </p:cNvSpPr>
          <p:nvPr/>
        </p:nvSpPr>
        <p:spPr>
          <a:xfrm>
            <a:off x="228600" y="959303"/>
            <a:ext cx="7772400" cy="639762"/>
          </a:xfrm>
          <a:prstGeom prst="rect">
            <a:avLst/>
          </a:prstGeom>
          <a:ln>
            <a:solidFill>
              <a:schemeClr val="accent1"/>
            </a:solidFill>
          </a:ln>
        </p:spPr>
        <p:txBody>
          <a:bodyPr bIns="91440" anchor="b" anchorCtr="0">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cxnSp>
        <p:nvCxnSpPr>
          <p:cNvPr id="7" name="Straight Connector 6"/>
          <p:cNvCxnSpPr>
            <a:stCxn id="6" idx="0"/>
            <a:endCxn id="6" idx="2"/>
          </p:cNvCxnSpPr>
          <p:nvPr/>
        </p:nvCxnSpPr>
        <p:spPr>
          <a:xfrm rot="16200000" flipH="1">
            <a:off x="3794919" y="1279184"/>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5699125" y="1279524"/>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1872569" y="1279524"/>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6689725" y="1279524"/>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4786313" y="1279524"/>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832553" y="1279524"/>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913039" y="1279525"/>
            <a:ext cx="63976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4542" y="1057701"/>
            <a:ext cx="914400" cy="461665"/>
          </a:xfrm>
          <a:prstGeom prst="rect">
            <a:avLst/>
          </a:prstGeom>
          <a:noFill/>
        </p:spPr>
        <p:txBody>
          <a:bodyPr wrap="square" rtlCol="0">
            <a:spAutoFit/>
          </a:bodyPr>
          <a:lstStyle/>
          <a:p>
            <a:r>
              <a:rPr lang="en-US" sz="2400" dirty="0" smtClean="0"/>
              <a:t>SPIE</a:t>
            </a:r>
            <a:endParaRPr lang="en-US" sz="2800" dirty="0"/>
          </a:p>
        </p:txBody>
      </p:sp>
      <p:sp>
        <p:nvSpPr>
          <p:cNvPr id="15" name="TextBox 14"/>
          <p:cNvSpPr txBox="1"/>
          <p:nvPr/>
        </p:nvSpPr>
        <p:spPr>
          <a:xfrm>
            <a:off x="1375230" y="1080179"/>
            <a:ext cx="758370" cy="461665"/>
          </a:xfrm>
          <a:prstGeom prst="rect">
            <a:avLst/>
          </a:prstGeom>
          <a:noFill/>
        </p:spPr>
        <p:txBody>
          <a:bodyPr wrap="square" rtlCol="0">
            <a:spAutoFit/>
          </a:bodyPr>
          <a:lstStyle/>
          <a:p>
            <a:r>
              <a:rPr lang="en-US" sz="2400" dirty="0" smtClean="0"/>
              <a:t>SPE</a:t>
            </a:r>
            <a:endParaRPr lang="en-US" sz="2400" dirty="0"/>
          </a:p>
        </p:txBody>
      </p:sp>
      <p:sp>
        <p:nvSpPr>
          <p:cNvPr id="16" name="TextBox 15"/>
          <p:cNvSpPr txBox="1"/>
          <p:nvPr/>
        </p:nvSpPr>
        <p:spPr>
          <a:xfrm>
            <a:off x="7072086" y="1080179"/>
            <a:ext cx="928914" cy="461665"/>
          </a:xfrm>
          <a:prstGeom prst="rect">
            <a:avLst/>
          </a:prstGeom>
          <a:noFill/>
        </p:spPr>
        <p:txBody>
          <a:bodyPr wrap="square" rtlCol="0">
            <a:spAutoFit/>
          </a:bodyPr>
          <a:lstStyle/>
          <a:p>
            <a:r>
              <a:rPr lang="en-US" sz="2400" dirty="0" smtClean="0"/>
              <a:t>SPR0</a:t>
            </a:r>
            <a:endParaRPr lang="en-US" sz="2400" dirty="0"/>
          </a:p>
        </p:txBody>
      </p:sp>
      <p:sp>
        <p:nvSpPr>
          <p:cNvPr id="17" name="TextBox 16"/>
          <p:cNvSpPr txBox="1"/>
          <p:nvPr/>
        </p:nvSpPr>
        <p:spPr>
          <a:xfrm>
            <a:off x="2166258" y="1065665"/>
            <a:ext cx="1215570" cy="461665"/>
          </a:xfrm>
          <a:prstGeom prst="rect">
            <a:avLst/>
          </a:prstGeom>
          <a:noFill/>
        </p:spPr>
        <p:txBody>
          <a:bodyPr wrap="square" rtlCol="0">
            <a:spAutoFit/>
          </a:bodyPr>
          <a:lstStyle/>
          <a:p>
            <a:r>
              <a:rPr lang="en-US" sz="2400" dirty="0" smtClean="0"/>
              <a:t>DORD</a:t>
            </a:r>
            <a:endParaRPr lang="en-US" sz="2400" dirty="0"/>
          </a:p>
        </p:txBody>
      </p:sp>
      <p:sp>
        <p:nvSpPr>
          <p:cNvPr id="18" name="TextBox 17"/>
          <p:cNvSpPr txBox="1"/>
          <p:nvPr/>
        </p:nvSpPr>
        <p:spPr>
          <a:xfrm>
            <a:off x="3214914" y="1065665"/>
            <a:ext cx="990600" cy="461665"/>
          </a:xfrm>
          <a:prstGeom prst="rect">
            <a:avLst/>
          </a:prstGeom>
          <a:noFill/>
        </p:spPr>
        <p:txBody>
          <a:bodyPr wrap="square" rtlCol="0">
            <a:spAutoFit/>
          </a:bodyPr>
          <a:lstStyle/>
          <a:p>
            <a:r>
              <a:rPr lang="en-US" sz="2400" dirty="0" smtClean="0"/>
              <a:t>MSRT</a:t>
            </a:r>
            <a:endParaRPr lang="en-US" sz="2400" dirty="0"/>
          </a:p>
        </p:txBody>
      </p:sp>
      <p:sp>
        <p:nvSpPr>
          <p:cNvPr id="19" name="TextBox 18"/>
          <p:cNvSpPr txBox="1"/>
          <p:nvPr/>
        </p:nvSpPr>
        <p:spPr>
          <a:xfrm>
            <a:off x="4147458" y="1065665"/>
            <a:ext cx="1063170" cy="461665"/>
          </a:xfrm>
          <a:prstGeom prst="rect">
            <a:avLst/>
          </a:prstGeom>
          <a:noFill/>
        </p:spPr>
        <p:txBody>
          <a:bodyPr wrap="square" rtlCol="0">
            <a:spAutoFit/>
          </a:bodyPr>
          <a:lstStyle/>
          <a:p>
            <a:r>
              <a:rPr lang="en-US" sz="2400" dirty="0" smtClean="0"/>
              <a:t>CPOL</a:t>
            </a:r>
            <a:endParaRPr lang="en-US" sz="2400" dirty="0"/>
          </a:p>
        </p:txBody>
      </p:sp>
      <p:sp>
        <p:nvSpPr>
          <p:cNvPr id="20" name="TextBox 19"/>
          <p:cNvSpPr txBox="1"/>
          <p:nvPr/>
        </p:nvSpPr>
        <p:spPr>
          <a:xfrm>
            <a:off x="5094516" y="1065665"/>
            <a:ext cx="1215570" cy="461665"/>
          </a:xfrm>
          <a:prstGeom prst="rect">
            <a:avLst/>
          </a:prstGeom>
          <a:noFill/>
        </p:spPr>
        <p:txBody>
          <a:bodyPr wrap="square" rtlCol="0">
            <a:spAutoFit/>
          </a:bodyPr>
          <a:lstStyle/>
          <a:p>
            <a:r>
              <a:rPr lang="en-US" sz="2400" dirty="0" smtClean="0"/>
              <a:t>CPHA</a:t>
            </a:r>
            <a:endParaRPr lang="en-US" sz="2400" dirty="0"/>
          </a:p>
        </p:txBody>
      </p:sp>
      <p:sp>
        <p:nvSpPr>
          <p:cNvPr id="21" name="TextBox 20"/>
          <p:cNvSpPr txBox="1"/>
          <p:nvPr/>
        </p:nvSpPr>
        <p:spPr>
          <a:xfrm>
            <a:off x="6125028" y="1065665"/>
            <a:ext cx="885372" cy="461665"/>
          </a:xfrm>
          <a:prstGeom prst="rect">
            <a:avLst/>
          </a:prstGeom>
          <a:noFill/>
        </p:spPr>
        <p:txBody>
          <a:bodyPr wrap="square" rtlCol="0">
            <a:spAutoFit/>
          </a:bodyPr>
          <a:lstStyle/>
          <a:p>
            <a:r>
              <a:rPr lang="en-US" sz="2400" dirty="0" smtClean="0"/>
              <a:t>SPR1</a:t>
            </a:r>
            <a:endParaRPr lang="en-US" sz="2400" dirty="0"/>
          </a:p>
        </p:txBody>
      </p:sp>
      <p:sp>
        <p:nvSpPr>
          <p:cNvPr id="3" name="Right Brace 2"/>
          <p:cNvSpPr/>
          <p:nvPr/>
        </p:nvSpPr>
        <p:spPr>
          <a:xfrm>
            <a:off x="3710214" y="1981200"/>
            <a:ext cx="328386" cy="990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4191000" y="2219980"/>
            <a:ext cx="2895600" cy="523220"/>
          </a:xfrm>
          <a:prstGeom prst="rect">
            <a:avLst/>
          </a:prstGeom>
          <a:noFill/>
        </p:spPr>
        <p:txBody>
          <a:bodyPr wrap="square" rtlCol="0">
            <a:spAutoFit/>
          </a:bodyPr>
          <a:lstStyle/>
          <a:p>
            <a:r>
              <a:rPr lang="en-US" sz="2800" dirty="0" smtClean="0"/>
              <a:t>As discussed earlier</a:t>
            </a:r>
            <a:endParaRPr lang="en-US" sz="2800" dirty="0"/>
          </a:p>
        </p:txBody>
      </p:sp>
    </p:spTree>
    <p:extLst>
      <p:ext uri="{BB962C8B-B14F-4D97-AF65-F5344CB8AC3E}">
        <p14:creationId xmlns="" xmlns:p14="http://schemas.microsoft.com/office/powerpoint/2010/main" val="3832877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0"/>
            <a:ext cx="7772400" cy="639762"/>
          </a:xfrm>
        </p:spPr>
        <p:txBody>
          <a:bodyPr>
            <a:normAutofit fontScale="90000"/>
          </a:bodyPr>
          <a:lstStyle/>
          <a:p>
            <a:r>
              <a:rPr lang="en-US" b="1" dirty="0" smtClean="0">
                <a:solidFill>
                  <a:schemeClr val="tx1"/>
                </a:solidFill>
              </a:rPr>
              <a:t>SPI Data Register</a:t>
            </a:r>
            <a:endParaRPr lang="en-US" b="1" dirty="0">
              <a:solidFill>
                <a:schemeClr val="tx1"/>
              </a:solidFill>
            </a:endParaRPr>
          </a:p>
        </p:txBody>
      </p:sp>
      <p:sp>
        <p:nvSpPr>
          <p:cNvPr id="5" name="Content Placeholder 2"/>
          <p:cNvSpPr>
            <a:spLocks noGrp="1"/>
          </p:cNvSpPr>
          <p:nvPr>
            <p:ph sz="quarter" idx="1"/>
          </p:nvPr>
        </p:nvSpPr>
        <p:spPr>
          <a:xfrm>
            <a:off x="228600" y="1447800"/>
            <a:ext cx="8534400" cy="5410200"/>
          </a:xfrm>
        </p:spPr>
        <p:txBody>
          <a:bodyPr>
            <a:normAutofit/>
          </a:bodyPr>
          <a:lstStyle/>
          <a:p>
            <a:r>
              <a:rPr lang="en-US" sz="2800" dirty="0" smtClean="0"/>
              <a:t>The SPI Data Register is a Read/Write Register.</a:t>
            </a:r>
          </a:p>
          <a:p>
            <a:r>
              <a:rPr lang="en-US" sz="2800" dirty="0" smtClean="0"/>
              <a:t>To write data into SPI Shift Register, data must be written in SPDR Register.</a:t>
            </a:r>
          </a:p>
          <a:p>
            <a:r>
              <a:rPr lang="en-US" sz="2800" dirty="0" smtClean="0"/>
              <a:t>To read from SPI Shift Register you must read from SPDR register.</a:t>
            </a:r>
          </a:p>
          <a:p>
            <a:r>
              <a:rPr lang="en-US" sz="2800" dirty="0" smtClean="0"/>
              <a:t>Writing to SPDR register starts data transmission.</a:t>
            </a:r>
          </a:p>
          <a:p>
            <a:r>
              <a:rPr lang="en-US" sz="2800" dirty="0" smtClean="0"/>
              <a:t>Notice that you can not write SPSR register before the last byte is transmitted completely, otherwise a collision will happen.</a:t>
            </a:r>
          </a:p>
          <a:p>
            <a:r>
              <a:rPr lang="en-US" sz="2800" dirty="0" smtClean="0"/>
              <a:t>You can read the received data before another byte is received completely. </a:t>
            </a:r>
            <a:endParaRPr lang="en-US" sz="2800" dirty="0"/>
          </a:p>
        </p:txBody>
      </p:sp>
      <p:sp>
        <p:nvSpPr>
          <p:cNvPr id="6" name="Title 1"/>
          <p:cNvSpPr txBox="1">
            <a:spLocks/>
          </p:cNvSpPr>
          <p:nvPr/>
        </p:nvSpPr>
        <p:spPr>
          <a:xfrm>
            <a:off x="228600" y="609600"/>
            <a:ext cx="7772400" cy="639762"/>
          </a:xfrm>
          <a:prstGeom prst="rect">
            <a:avLst/>
          </a:prstGeom>
          <a:ln>
            <a:solidFill>
              <a:schemeClr val="accent1"/>
            </a:solidFill>
          </a:ln>
        </p:spPr>
        <p:txBody>
          <a:bodyPr bIns="91440" anchor="b" anchorCtr="0">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cxnSp>
        <p:nvCxnSpPr>
          <p:cNvPr id="7" name="Straight Connector 6"/>
          <p:cNvCxnSpPr>
            <a:stCxn id="6" idx="0"/>
            <a:endCxn id="6" idx="2"/>
          </p:cNvCxnSpPr>
          <p:nvPr/>
        </p:nvCxnSpPr>
        <p:spPr>
          <a:xfrm rot="16200000" flipH="1">
            <a:off x="3794919" y="929481"/>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5699125" y="929821"/>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1872569" y="929821"/>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6689725" y="929821"/>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4786313" y="929821"/>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832553" y="929821"/>
            <a:ext cx="6397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913039" y="929822"/>
            <a:ext cx="63976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4542" y="707998"/>
            <a:ext cx="914400" cy="461665"/>
          </a:xfrm>
          <a:prstGeom prst="rect">
            <a:avLst/>
          </a:prstGeom>
          <a:noFill/>
        </p:spPr>
        <p:txBody>
          <a:bodyPr wrap="square" rtlCol="0">
            <a:spAutoFit/>
          </a:bodyPr>
          <a:lstStyle/>
          <a:p>
            <a:r>
              <a:rPr lang="en-US" sz="2400" dirty="0" smtClean="0"/>
              <a:t>MSB</a:t>
            </a:r>
            <a:endParaRPr lang="en-US" sz="2800" dirty="0"/>
          </a:p>
        </p:txBody>
      </p:sp>
      <p:sp>
        <p:nvSpPr>
          <p:cNvPr id="16" name="TextBox 15"/>
          <p:cNvSpPr txBox="1"/>
          <p:nvPr/>
        </p:nvSpPr>
        <p:spPr>
          <a:xfrm>
            <a:off x="7072086" y="730476"/>
            <a:ext cx="928914" cy="461665"/>
          </a:xfrm>
          <a:prstGeom prst="rect">
            <a:avLst/>
          </a:prstGeom>
          <a:noFill/>
        </p:spPr>
        <p:txBody>
          <a:bodyPr wrap="square" rtlCol="0">
            <a:spAutoFit/>
          </a:bodyPr>
          <a:lstStyle/>
          <a:p>
            <a:r>
              <a:rPr lang="en-US" sz="2400" dirty="0" smtClean="0"/>
              <a:t>LSB</a:t>
            </a:r>
            <a:endParaRPr lang="en-US" sz="2400" dirty="0"/>
          </a:p>
        </p:txBody>
      </p:sp>
    </p:spTree>
    <p:extLst>
      <p:ext uri="{BB962C8B-B14F-4D97-AF65-F5344CB8AC3E}">
        <p14:creationId xmlns="" xmlns:p14="http://schemas.microsoft.com/office/powerpoint/2010/main" val="1649328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SPI Programming in AVR</a:t>
            </a:r>
            <a:endParaRPr lang="en-US" b="1" dirty="0">
              <a:solidFill>
                <a:schemeClr val="tx1"/>
              </a:solidFill>
            </a:endParaRPr>
          </a:p>
        </p:txBody>
      </p:sp>
      <p:sp>
        <p:nvSpPr>
          <p:cNvPr id="3" name="Content Placeholder 2"/>
          <p:cNvSpPr>
            <a:spLocks noGrp="1"/>
          </p:cNvSpPr>
          <p:nvPr>
            <p:ph sz="quarter" idx="1"/>
          </p:nvPr>
        </p:nvSpPr>
        <p:spPr/>
        <p:txBody>
          <a:bodyPr/>
          <a:lstStyle/>
          <a:p>
            <a:r>
              <a:rPr lang="en-US" sz="3200" dirty="0" smtClean="0"/>
              <a:t>Before you start data transmission, you should set SPI Mode (Clock Polarity and Clock Phase) by setting the values of the CPOL and CPHA bits in SPCR</a:t>
            </a:r>
          </a:p>
          <a:p>
            <a:r>
              <a:rPr lang="en-US" sz="3200" dirty="0" smtClean="0"/>
              <a:t>In AVR you can operate in either master or slave modes. </a:t>
            </a:r>
            <a:r>
              <a:rPr lang="en-US" dirty="0" smtClean="0"/>
              <a:t>  </a:t>
            </a:r>
            <a:endParaRPr lang="en-US" dirty="0"/>
          </a:p>
        </p:txBody>
      </p:sp>
      <p:graphicFrame>
        <p:nvGraphicFramePr>
          <p:cNvPr id="4" name="Table 3"/>
          <p:cNvGraphicFramePr>
            <a:graphicFrameLocks noGrp="1"/>
          </p:cNvGraphicFramePr>
          <p:nvPr/>
        </p:nvGraphicFramePr>
        <p:xfrm>
          <a:off x="3733800" y="4343400"/>
          <a:ext cx="4572000" cy="2286000"/>
        </p:xfrm>
        <a:graphic>
          <a:graphicData uri="http://schemas.openxmlformats.org/drawingml/2006/table">
            <a:tbl>
              <a:tblPr firstRow="1" bandRow="1">
                <a:tableStyleId>{5C22544A-7EE6-4342-B048-85BDC9FD1C3A}</a:tableStyleId>
              </a:tblPr>
              <a:tblGrid>
                <a:gridCol w="1524000"/>
                <a:gridCol w="1524000"/>
                <a:gridCol w="1524000"/>
              </a:tblGrid>
              <a:tr h="370840">
                <a:tc>
                  <a:txBody>
                    <a:bodyPr/>
                    <a:lstStyle/>
                    <a:p>
                      <a:pPr algn="ctr"/>
                      <a:r>
                        <a:rPr lang="en-US" sz="2400" dirty="0" smtClean="0"/>
                        <a:t>CPOL</a:t>
                      </a:r>
                      <a:endParaRPr lang="en-US" sz="2400" dirty="0"/>
                    </a:p>
                  </a:txBody>
                  <a:tcPr/>
                </a:tc>
                <a:tc>
                  <a:txBody>
                    <a:bodyPr/>
                    <a:lstStyle/>
                    <a:p>
                      <a:pPr algn="ctr"/>
                      <a:r>
                        <a:rPr lang="en-US" sz="2400" dirty="0" smtClean="0"/>
                        <a:t>CPHA</a:t>
                      </a:r>
                      <a:endParaRPr lang="en-US" sz="2400" dirty="0"/>
                    </a:p>
                  </a:txBody>
                  <a:tcPr/>
                </a:tc>
                <a:tc>
                  <a:txBody>
                    <a:bodyPr/>
                    <a:lstStyle/>
                    <a:p>
                      <a:pPr algn="ctr"/>
                      <a:r>
                        <a:rPr lang="en-US" sz="2400" dirty="0" smtClean="0"/>
                        <a:t>Mode</a:t>
                      </a:r>
                      <a:endParaRPr lang="en-US" sz="2400" dirty="0"/>
                    </a:p>
                  </a:txBody>
                  <a:tcPr/>
                </a:tc>
              </a:tr>
              <a:tr h="370840">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r>
              <a:tr h="370840">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r>
              <a:tr h="370840">
                <a:tc>
                  <a:txBody>
                    <a:bodyPr/>
                    <a:lstStyle/>
                    <a:p>
                      <a:pPr algn="ctr"/>
                      <a:r>
                        <a:rPr lang="en-US" sz="2400" dirty="0" smtClean="0"/>
                        <a:t>1</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2</a:t>
                      </a:r>
                      <a:endParaRPr lang="en-US" sz="2400" dirty="0"/>
                    </a:p>
                  </a:txBody>
                  <a:tcPr/>
                </a:tc>
              </a:tr>
              <a:tr h="370840">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3</a:t>
                      </a:r>
                      <a:endParaRPr lang="en-US" sz="2400" dirty="0"/>
                    </a:p>
                  </a:txBody>
                  <a:tcPr/>
                </a:tc>
              </a:tr>
            </a:tbl>
          </a:graphicData>
        </a:graphic>
      </p:graphicFrame>
    </p:spTree>
    <p:extLst>
      <p:ext uri="{BB962C8B-B14F-4D97-AF65-F5344CB8AC3E}">
        <p14:creationId xmlns="" xmlns:p14="http://schemas.microsoft.com/office/powerpoint/2010/main" val="3805948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Master Operating Mode</a:t>
            </a:r>
            <a:endParaRPr lang="en-US" b="1" dirty="0">
              <a:solidFill>
                <a:schemeClr val="tx1"/>
              </a:solidFill>
            </a:endParaRPr>
          </a:p>
        </p:txBody>
      </p:sp>
      <p:sp>
        <p:nvSpPr>
          <p:cNvPr id="3" name="Content Placeholder 2"/>
          <p:cNvSpPr>
            <a:spLocks noGrp="1"/>
          </p:cNvSpPr>
          <p:nvPr>
            <p:ph sz="quarter" idx="1"/>
          </p:nvPr>
        </p:nvSpPr>
        <p:spPr/>
        <p:txBody>
          <a:bodyPr>
            <a:normAutofit lnSpcReduction="10000"/>
          </a:bodyPr>
          <a:lstStyle/>
          <a:p>
            <a:r>
              <a:rPr lang="en-US" sz="3200" dirty="0" smtClean="0"/>
              <a:t>You should set MSTR bit of SPCR to one before you start data transmission.</a:t>
            </a:r>
          </a:p>
          <a:p>
            <a:r>
              <a:rPr lang="en-US" sz="3200" dirty="0" smtClean="0"/>
              <a:t>Also you should set SCK by setting the values of SPR1 and SPR0 along with SPI2x.</a:t>
            </a:r>
          </a:p>
          <a:p>
            <a:r>
              <a:rPr lang="en-US" sz="3200" dirty="0" smtClean="0"/>
              <a:t>And then you should set SPE bit to one before you start data transmission.</a:t>
            </a:r>
          </a:p>
          <a:p>
            <a:r>
              <a:rPr lang="en-US" sz="3200" dirty="0" smtClean="0"/>
              <a:t>Writing a byte to the SPI Data Register (SPDR) starts data exchange by starting the SPI clock generator.</a:t>
            </a:r>
          </a:p>
        </p:txBody>
      </p:sp>
    </p:spTree>
    <p:extLst>
      <p:ext uri="{BB962C8B-B14F-4D97-AF65-F5344CB8AC3E}">
        <p14:creationId xmlns="" xmlns:p14="http://schemas.microsoft.com/office/powerpoint/2010/main" val="12700685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274638"/>
            <a:ext cx="7772400" cy="1143000"/>
          </a:xfrm>
        </p:spPr>
        <p:txBody>
          <a:bodyPr/>
          <a:lstStyle/>
          <a:p>
            <a:r>
              <a:rPr lang="en-US" b="1" dirty="0" smtClean="0">
                <a:solidFill>
                  <a:schemeClr val="tx1"/>
                </a:solidFill>
              </a:rPr>
              <a:t>Master Operating Mode</a:t>
            </a:r>
            <a:endParaRPr lang="en-US" b="1" dirty="0">
              <a:solidFill>
                <a:schemeClr val="tx1"/>
              </a:solidFill>
            </a:endParaRPr>
          </a:p>
        </p:txBody>
      </p:sp>
      <p:sp>
        <p:nvSpPr>
          <p:cNvPr id="5" name="Content Placeholder 2"/>
          <p:cNvSpPr>
            <a:spLocks noGrp="1"/>
          </p:cNvSpPr>
          <p:nvPr>
            <p:ph sz="quarter" idx="1"/>
          </p:nvPr>
        </p:nvSpPr>
        <p:spPr>
          <a:xfrm>
            <a:off x="914400" y="1447800"/>
            <a:ext cx="7772400" cy="4572000"/>
          </a:xfrm>
        </p:spPr>
        <p:txBody>
          <a:bodyPr>
            <a:normAutofit lnSpcReduction="10000"/>
          </a:bodyPr>
          <a:lstStyle/>
          <a:p>
            <a:r>
              <a:rPr lang="en-US" sz="3200" dirty="0" smtClean="0"/>
              <a:t>After shifting the last (8</a:t>
            </a:r>
            <a:r>
              <a:rPr lang="en-US" sz="3200" baseline="30000" dirty="0" smtClean="0"/>
              <a:t>th</a:t>
            </a:r>
            <a:r>
              <a:rPr lang="en-US" sz="3200" dirty="0" smtClean="0"/>
              <a:t>) bit, the SPI clock generator stops and the SPIF flag changes to one. </a:t>
            </a:r>
          </a:p>
          <a:p>
            <a:r>
              <a:rPr lang="en-US" sz="3200" dirty="0" smtClean="0"/>
              <a:t>The byte in the master shift register and the byte in slave shift register are exchanged after the last clock. </a:t>
            </a:r>
          </a:p>
          <a:p>
            <a:r>
              <a:rPr lang="en-US" sz="3200" dirty="0" smtClean="0"/>
              <a:t>SPIF is monitored by the microcontroller itself to know when a byte is exchanged. If it is found to high program control automatically goes to the specific ISR corresponding to SPI.</a:t>
            </a:r>
          </a:p>
        </p:txBody>
      </p:sp>
    </p:spTree>
    <p:extLst>
      <p:ext uri="{BB962C8B-B14F-4D97-AF65-F5344CB8AC3E}">
        <p14:creationId xmlns="" xmlns:p14="http://schemas.microsoft.com/office/powerpoint/2010/main" val="2698206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Master Operating Mode</a:t>
            </a:r>
            <a:endParaRPr lang="en-US" dirty="0"/>
          </a:p>
        </p:txBody>
      </p:sp>
      <p:sp>
        <p:nvSpPr>
          <p:cNvPr id="3" name="Content Placeholder 2"/>
          <p:cNvSpPr>
            <a:spLocks noGrp="1"/>
          </p:cNvSpPr>
          <p:nvPr>
            <p:ph sz="quarter" idx="1"/>
          </p:nvPr>
        </p:nvSpPr>
        <p:spPr>
          <a:xfrm>
            <a:off x="914400" y="1447800"/>
            <a:ext cx="7391400" cy="4572000"/>
          </a:xfrm>
        </p:spPr>
        <p:txBody>
          <a:bodyPr>
            <a:normAutofit fontScale="92500" lnSpcReduction="10000"/>
          </a:bodyPr>
          <a:lstStyle/>
          <a:p>
            <a:r>
              <a:rPr lang="en-US" sz="3200" dirty="0" smtClean="0"/>
              <a:t>As we mentioned before, in case of </a:t>
            </a:r>
            <a:r>
              <a:rPr lang="en-US" sz="3200" dirty="0" err="1" smtClean="0"/>
              <a:t>multibyte</a:t>
            </a:r>
            <a:r>
              <a:rPr lang="en-US" sz="3200" dirty="0" smtClean="0"/>
              <a:t> burst write, the master continues to shift the next byte by writing it into SPDR register.</a:t>
            </a:r>
          </a:p>
          <a:p>
            <a:r>
              <a:rPr lang="en-US" sz="3200" dirty="0" smtClean="0"/>
              <a:t>If you want to signal end of the packet, you should pull high the SS pin.</a:t>
            </a:r>
          </a:p>
          <a:p>
            <a:r>
              <a:rPr lang="en-US" sz="3200" dirty="0" smtClean="0"/>
              <a:t>When AVR is configured as a master, the SPI will not control the SS pin.</a:t>
            </a:r>
          </a:p>
          <a:p>
            <a:r>
              <a:rPr lang="en-US" sz="3200" dirty="0" smtClean="0"/>
              <a:t>If you want to make SS pin high or low, you have to do it by writing 1 or 0 respectively to SS bit of Port B.</a:t>
            </a:r>
            <a:endParaRPr lang="en-US" sz="3200" dirty="0"/>
          </a:p>
        </p:txBody>
      </p:sp>
    </p:spTree>
    <p:extLst>
      <p:ext uri="{BB962C8B-B14F-4D97-AF65-F5344CB8AC3E}">
        <p14:creationId xmlns="" xmlns:p14="http://schemas.microsoft.com/office/powerpoint/2010/main" val="1059737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Slave Operating Mode</a:t>
            </a:r>
            <a:endParaRPr lang="en-US" b="1" dirty="0">
              <a:solidFill>
                <a:schemeClr val="tx1"/>
              </a:solidFill>
            </a:endParaRPr>
          </a:p>
        </p:txBody>
      </p:sp>
      <p:sp>
        <p:nvSpPr>
          <p:cNvPr id="3" name="Content Placeholder 2"/>
          <p:cNvSpPr>
            <a:spLocks noGrp="1"/>
          </p:cNvSpPr>
          <p:nvPr>
            <p:ph sz="quarter" idx="1"/>
          </p:nvPr>
        </p:nvSpPr>
        <p:spPr/>
        <p:txBody>
          <a:bodyPr>
            <a:normAutofit lnSpcReduction="10000"/>
          </a:bodyPr>
          <a:lstStyle/>
          <a:p>
            <a:r>
              <a:rPr lang="en-US" sz="3200" dirty="0" smtClean="0"/>
              <a:t>When AVR is operating as a slave, the function of SPI interface depends on the SS pin. </a:t>
            </a:r>
          </a:p>
          <a:p>
            <a:r>
              <a:rPr lang="en-US" sz="3200" dirty="0" smtClean="0"/>
              <a:t>When SS is driven high, the SPI interface sleeps.</a:t>
            </a:r>
          </a:p>
          <a:p>
            <a:r>
              <a:rPr lang="en-US" sz="3200" dirty="0" smtClean="0"/>
              <a:t>Only the contents of SPDR may be updated, in this state. </a:t>
            </a:r>
          </a:p>
          <a:p>
            <a:r>
              <a:rPr lang="en-US" sz="3200" dirty="0" smtClean="0"/>
              <a:t>When SS is driven low, the data will be shifted by the incoming clock pulses on the SCK pin.</a:t>
            </a:r>
          </a:p>
          <a:p>
            <a:r>
              <a:rPr lang="en-US" sz="3200" dirty="0" smtClean="0"/>
              <a:t>SPIF changes to one, when the last bit of a byte has been shifted completely. </a:t>
            </a:r>
          </a:p>
          <a:p>
            <a:endParaRPr lang="en-US" sz="3200" dirty="0"/>
          </a:p>
        </p:txBody>
      </p:sp>
    </p:spTree>
    <p:extLst>
      <p:ext uri="{BB962C8B-B14F-4D97-AF65-F5344CB8AC3E}">
        <p14:creationId xmlns="" xmlns:p14="http://schemas.microsoft.com/office/powerpoint/2010/main" val="34106295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274638"/>
            <a:ext cx="7772400" cy="1143000"/>
          </a:xfrm>
        </p:spPr>
        <p:txBody>
          <a:bodyPr/>
          <a:lstStyle/>
          <a:p>
            <a:r>
              <a:rPr lang="en-US" b="1" dirty="0" smtClean="0">
                <a:solidFill>
                  <a:schemeClr val="tx1"/>
                </a:solidFill>
              </a:rPr>
              <a:t>Slave Operating Mode</a:t>
            </a:r>
            <a:endParaRPr lang="en-US" b="1" dirty="0">
              <a:solidFill>
                <a:schemeClr val="tx1"/>
              </a:solidFill>
            </a:endParaRPr>
          </a:p>
        </p:txBody>
      </p:sp>
      <p:sp>
        <p:nvSpPr>
          <p:cNvPr id="5" name="Content Placeholder 2"/>
          <p:cNvSpPr>
            <a:spLocks noGrp="1"/>
          </p:cNvSpPr>
          <p:nvPr>
            <p:ph sz="quarter" idx="1"/>
          </p:nvPr>
        </p:nvSpPr>
        <p:spPr>
          <a:xfrm>
            <a:off x="914400" y="1447800"/>
            <a:ext cx="7772400" cy="4572000"/>
          </a:xfrm>
        </p:spPr>
        <p:txBody>
          <a:bodyPr>
            <a:normAutofit/>
          </a:bodyPr>
          <a:lstStyle/>
          <a:p>
            <a:r>
              <a:rPr lang="en-US" sz="3200" dirty="0" smtClean="0"/>
              <a:t>In slave mode, you need not to set SCK frequency because SCK is generated by the master. </a:t>
            </a:r>
          </a:p>
          <a:p>
            <a:r>
              <a:rPr lang="en-US" sz="3200" dirty="0" smtClean="0"/>
              <a:t>But you must select the SPI mode (Clock polarity and Clock Phase) and Data Order of the other side (master device).</a:t>
            </a:r>
          </a:p>
          <a:p>
            <a:r>
              <a:rPr lang="en-US" sz="3200" dirty="0" smtClean="0"/>
              <a:t>Finally you should enable SPI by setting SPE bit of SPCR register. </a:t>
            </a:r>
            <a:endParaRPr lang="en-US" sz="3200" dirty="0"/>
          </a:p>
        </p:txBody>
      </p:sp>
    </p:spTree>
    <p:extLst>
      <p:ext uri="{BB962C8B-B14F-4D97-AF65-F5344CB8AC3E}">
        <p14:creationId xmlns="" xmlns:p14="http://schemas.microsoft.com/office/powerpoint/2010/main" val="2018688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I</a:t>
            </a:r>
            <a:r>
              <a:rPr lang="en-US" sz="3600" b="1" baseline="30000" dirty="0" smtClean="0">
                <a:solidFill>
                  <a:srgbClr val="C00000"/>
                </a:solidFill>
              </a:rPr>
              <a:t>2</a:t>
            </a:r>
            <a:r>
              <a:rPr lang="en-US" sz="3600" b="1" dirty="0" smtClean="0">
                <a:solidFill>
                  <a:srgbClr val="C00000"/>
                </a:solidFill>
              </a:rPr>
              <a:t>C Communication</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dirty="0" smtClean="0"/>
              <a:t>The I2C bus is a very popular and powerful bus used for communication between a master (or multiple masters) and a single or multiple slave devices.</a:t>
            </a:r>
          </a:p>
          <a:p>
            <a:r>
              <a:rPr lang="en-US" dirty="0" smtClean="0"/>
              <a:t>Figure on the next slide illustrates how many different peripherals may share a bus.</a:t>
            </a:r>
          </a:p>
          <a:p>
            <a:r>
              <a:rPr lang="en-US" dirty="0" smtClean="0"/>
              <a:t>A number of peripherals can be connected to a processor through only 2 wires.</a:t>
            </a:r>
          </a:p>
          <a:p>
            <a:r>
              <a:rPr lang="en-US" dirty="0" smtClean="0"/>
              <a:t>This is one of the largest benefits that the I2C bus can give when compared to other interfaces.</a:t>
            </a:r>
          </a:p>
        </p:txBody>
      </p:sp>
    </p:spTree>
    <p:extLst>
      <p:ext uri="{BB962C8B-B14F-4D97-AF65-F5344CB8AC3E}">
        <p14:creationId xmlns:p14="http://schemas.microsoft.com/office/powerpoint/2010/main" xmlns="" val="1391289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1143000"/>
          </a:xfrm>
        </p:spPr>
        <p:txBody>
          <a:bodyPr/>
          <a:lstStyle/>
          <a:p>
            <a:r>
              <a:rPr lang="en-US" b="1" dirty="0" smtClean="0">
                <a:solidFill>
                  <a:srgbClr val="C00000"/>
                </a:solidFill>
              </a:rPr>
              <a:t>A Number of Devices Connected….</a:t>
            </a:r>
            <a:endParaRPr lang="en-US" b="1" dirty="0">
              <a:solidFill>
                <a:srgbClr val="C00000"/>
              </a:solidFill>
            </a:endParaRPr>
          </a:p>
        </p:txBody>
      </p:sp>
      <p:pic>
        <p:nvPicPr>
          <p:cNvPr id="4" name="Picture 2"/>
          <p:cNvPicPr>
            <a:picLocks noChangeAspect="1" noChangeArrowheads="1"/>
          </p:cNvPicPr>
          <p:nvPr/>
        </p:nvPicPr>
        <p:blipFill>
          <a:blip r:embed="rId2"/>
          <a:srcRect/>
          <a:stretch>
            <a:fillRect/>
          </a:stretch>
        </p:blipFill>
        <p:spPr bwMode="auto">
          <a:xfrm>
            <a:off x="228600" y="2133600"/>
            <a:ext cx="8743950" cy="3339085"/>
          </a:xfrm>
          <a:prstGeom prst="rect">
            <a:avLst/>
          </a:prstGeom>
          <a:noFill/>
          <a:ln w="9525">
            <a:noFill/>
            <a:miter lim="800000"/>
            <a:headEnd/>
            <a:tailEnd/>
          </a:ln>
          <a:effectLst/>
        </p:spPr>
      </p:pic>
    </p:spTree>
    <p:extLst>
      <p:ext uri="{BB962C8B-B14F-4D97-AF65-F5344CB8AC3E}">
        <p14:creationId xmlns:p14="http://schemas.microsoft.com/office/powerpoint/2010/main" xmlns="" val="1107430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What is SPI</a:t>
            </a:r>
            <a:endParaRPr lang="en-US" b="1" dirty="0">
              <a:solidFill>
                <a:schemeClr val="tx1"/>
              </a:solidFill>
            </a:endParaRPr>
          </a:p>
        </p:txBody>
      </p:sp>
      <p:sp>
        <p:nvSpPr>
          <p:cNvPr id="3" name="Content Placeholder 2"/>
          <p:cNvSpPr>
            <a:spLocks noGrp="1"/>
          </p:cNvSpPr>
          <p:nvPr>
            <p:ph sz="quarter" idx="1"/>
          </p:nvPr>
        </p:nvSpPr>
        <p:spPr/>
        <p:txBody>
          <a:bodyPr>
            <a:normAutofit lnSpcReduction="10000"/>
          </a:bodyPr>
          <a:lstStyle/>
          <a:p>
            <a:r>
              <a:rPr lang="en-US" sz="3200" dirty="0" smtClean="0"/>
              <a:t>SPI (</a:t>
            </a:r>
            <a:r>
              <a:rPr lang="en-US" sz="3200" b="1" dirty="0" smtClean="0"/>
              <a:t>S</a:t>
            </a:r>
            <a:r>
              <a:rPr lang="en-US" sz="3200" dirty="0" smtClean="0"/>
              <a:t>erial </a:t>
            </a:r>
            <a:r>
              <a:rPr lang="en-US" sz="3200" b="1" dirty="0" smtClean="0"/>
              <a:t>P</a:t>
            </a:r>
            <a:r>
              <a:rPr lang="en-US" sz="3200" dirty="0" smtClean="0"/>
              <a:t>eripheral </a:t>
            </a:r>
            <a:r>
              <a:rPr lang="en-US" sz="3200" b="1" dirty="0" smtClean="0"/>
              <a:t>I</a:t>
            </a:r>
            <a:r>
              <a:rPr lang="en-US" sz="3200" dirty="0" smtClean="0"/>
              <a:t>nterface) is a bus interface connection incorporated into many devices such as ADC, DAC and EEPROM. </a:t>
            </a:r>
          </a:p>
          <a:p>
            <a:r>
              <a:rPr lang="en-US" sz="3200" dirty="0" smtClean="0"/>
              <a:t>SPI bus was originally started by MOTOROLLA (now </a:t>
            </a:r>
            <a:r>
              <a:rPr lang="en-US" sz="3200" dirty="0" err="1" smtClean="0"/>
              <a:t>FreeScale</a:t>
            </a:r>
            <a:r>
              <a:rPr lang="en-US" sz="3200" dirty="0" smtClean="0"/>
              <a:t>), but in recent years has become widely used standard adapted by many semiconductor chip companies.</a:t>
            </a:r>
          </a:p>
          <a:p>
            <a:r>
              <a:rPr lang="en-US" sz="3200" dirty="0" smtClean="0"/>
              <a:t>SPI devices has only four pins for data communication</a:t>
            </a:r>
            <a:endParaRPr lang="en-US" sz="3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49561"/>
            <a:ext cx="6019800" cy="66560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6096000" y="5600700"/>
            <a:ext cx="2743200" cy="571500"/>
          </a:xfrm>
          <a:prstGeom prst="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09600" y="130314"/>
            <a:ext cx="3657600" cy="707886"/>
          </a:xfrm>
          <a:prstGeom prst="rect">
            <a:avLst/>
          </a:prstGeom>
          <a:noFill/>
        </p:spPr>
        <p:txBody>
          <a:bodyPr wrap="square" rtlCol="0">
            <a:spAutoFit/>
          </a:bodyPr>
          <a:lstStyle/>
          <a:p>
            <a:r>
              <a:rPr lang="en-US" sz="4000" b="1" dirty="0" smtClean="0"/>
              <a:t>AVR ATmega32</a:t>
            </a:r>
            <a:endParaRPr lang="en-US" sz="4000" b="1" dirty="0"/>
          </a:p>
        </p:txBody>
      </p:sp>
    </p:spTree>
    <p:extLst>
      <p:ext uri="{BB962C8B-B14F-4D97-AF65-F5344CB8AC3E}">
        <p14:creationId xmlns:p14="http://schemas.microsoft.com/office/powerpoint/2010/main" xmlns="" val="2809030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smtClean="0">
                <a:solidFill>
                  <a:srgbClr val="C00000"/>
                </a:solidFill>
              </a:rPr>
              <a:t>Basic Internal Structure of SDA/SCL line </a:t>
            </a:r>
            <a:endParaRPr lang="en-US" sz="3600" b="1" dirty="0">
              <a:solidFill>
                <a:srgbClr val="C00000"/>
              </a:solidFill>
            </a:endParaRPr>
          </a:p>
        </p:txBody>
      </p:sp>
      <p:sp>
        <p:nvSpPr>
          <p:cNvPr id="3" name="Content Placeholder 2"/>
          <p:cNvSpPr>
            <a:spLocks noGrp="1"/>
          </p:cNvSpPr>
          <p:nvPr>
            <p:ph idx="1"/>
          </p:nvPr>
        </p:nvSpPr>
        <p:spPr>
          <a:xfrm>
            <a:off x="457200" y="1143000"/>
            <a:ext cx="8229600" cy="3228975"/>
          </a:xfrm>
        </p:spPr>
        <p:txBody>
          <a:bodyPr>
            <a:noAutofit/>
          </a:bodyPr>
          <a:lstStyle/>
          <a:p>
            <a:r>
              <a:rPr lang="en-US" dirty="0" smtClean="0"/>
              <a:t>I2C uses an open-drain/open-collector with an input buffer on the same line.</a:t>
            </a:r>
          </a:p>
          <a:p>
            <a:r>
              <a:rPr lang="en-US" dirty="0" smtClean="0"/>
              <a:t>It allows a single data line to be used for bidirectional data flow.</a:t>
            </a:r>
          </a:p>
          <a:p>
            <a:r>
              <a:rPr lang="en-US" dirty="0" smtClean="0"/>
              <a:t>Open-drain refer to a type of output which can </a:t>
            </a:r>
          </a:p>
          <a:p>
            <a:pPr lvl="1"/>
            <a:r>
              <a:rPr lang="en-US" sz="2600" dirty="0" smtClean="0"/>
              <a:t>either pull the bus down to a voltage (ground, in most of cases), </a:t>
            </a:r>
          </a:p>
          <a:p>
            <a:pPr lvl="1"/>
            <a:r>
              <a:rPr lang="en-US" sz="2600" dirty="0" smtClean="0"/>
              <a:t>or “release” the bus and let it be pulled up by a pull-up resistor.</a:t>
            </a:r>
          </a:p>
        </p:txBody>
      </p:sp>
      <p:pic>
        <p:nvPicPr>
          <p:cNvPr id="2050" name="Picture 2"/>
          <p:cNvPicPr>
            <a:picLocks noChangeAspect="1" noChangeArrowheads="1"/>
          </p:cNvPicPr>
          <p:nvPr/>
        </p:nvPicPr>
        <p:blipFill>
          <a:blip r:embed="rId2"/>
          <a:srcRect/>
          <a:stretch>
            <a:fillRect/>
          </a:stretch>
        </p:blipFill>
        <p:spPr bwMode="auto">
          <a:xfrm>
            <a:off x="2743200" y="4371975"/>
            <a:ext cx="3114675" cy="2409825"/>
          </a:xfrm>
          <a:prstGeom prst="rect">
            <a:avLst/>
          </a:prstGeom>
          <a:noFill/>
          <a:ln w="9525">
            <a:noFill/>
            <a:miter lim="800000"/>
            <a:headEnd/>
            <a:tailEnd/>
          </a:ln>
          <a:effectLst/>
        </p:spPr>
      </p:pic>
    </p:spTree>
    <p:extLst>
      <p:ext uri="{BB962C8B-B14F-4D97-AF65-F5344CB8AC3E}">
        <p14:creationId xmlns:p14="http://schemas.microsoft.com/office/powerpoint/2010/main" xmlns="" val="30127966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Pulling the bus low with an open-drain interface</a:t>
            </a:r>
            <a:endParaRPr lang="en-US" sz="3600" b="1" dirty="0">
              <a:solidFill>
                <a:srgbClr val="C00000"/>
              </a:solidFill>
            </a:endParaRPr>
          </a:p>
        </p:txBody>
      </p:sp>
      <p:pic>
        <p:nvPicPr>
          <p:cNvPr id="4098" name="Picture 2"/>
          <p:cNvPicPr>
            <a:picLocks noChangeAspect="1" noChangeArrowheads="1"/>
          </p:cNvPicPr>
          <p:nvPr/>
        </p:nvPicPr>
        <p:blipFill>
          <a:blip r:embed="rId2"/>
          <a:srcRect/>
          <a:stretch>
            <a:fillRect/>
          </a:stretch>
        </p:blipFill>
        <p:spPr bwMode="auto">
          <a:xfrm>
            <a:off x="1309688" y="2124075"/>
            <a:ext cx="6524625" cy="3286125"/>
          </a:xfrm>
          <a:prstGeom prst="rect">
            <a:avLst/>
          </a:prstGeom>
          <a:noFill/>
          <a:ln w="9525">
            <a:noFill/>
            <a:miter lim="800000"/>
            <a:headEnd/>
            <a:tailEnd/>
          </a:ln>
          <a:effectLst/>
        </p:spPr>
      </p:pic>
    </p:spTree>
    <p:extLst>
      <p:ext uri="{BB962C8B-B14F-4D97-AF65-F5344CB8AC3E}">
        <p14:creationId xmlns:p14="http://schemas.microsoft.com/office/powerpoint/2010/main" xmlns="" val="33564603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Releasing the bus with an open drain interface</a:t>
            </a:r>
            <a:endParaRPr lang="en-US" sz="3600" b="1" dirty="0">
              <a:solidFill>
                <a:srgbClr val="C00000"/>
              </a:solidFill>
            </a:endParaRPr>
          </a:p>
        </p:txBody>
      </p:sp>
      <p:pic>
        <p:nvPicPr>
          <p:cNvPr id="5122" name="Picture 2"/>
          <p:cNvPicPr>
            <a:picLocks noChangeAspect="1" noChangeArrowheads="1"/>
          </p:cNvPicPr>
          <p:nvPr/>
        </p:nvPicPr>
        <p:blipFill>
          <a:blip r:embed="rId2"/>
          <a:srcRect/>
          <a:stretch>
            <a:fillRect/>
          </a:stretch>
        </p:blipFill>
        <p:spPr bwMode="auto">
          <a:xfrm>
            <a:off x="1247775" y="2266950"/>
            <a:ext cx="6648450" cy="3295650"/>
          </a:xfrm>
          <a:prstGeom prst="rect">
            <a:avLst/>
          </a:prstGeom>
          <a:noFill/>
          <a:ln w="9525">
            <a:noFill/>
            <a:miter lim="800000"/>
            <a:headEnd/>
            <a:tailEnd/>
          </a:ln>
          <a:effectLst/>
        </p:spPr>
      </p:pic>
    </p:spTree>
    <p:extLst>
      <p:ext uri="{BB962C8B-B14F-4D97-AF65-F5344CB8AC3E}">
        <p14:creationId xmlns:p14="http://schemas.microsoft.com/office/powerpoint/2010/main" xmlns="" val="11029513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General I</a:t>
            </a:r>
            <a:r>
              <a:rPr lang="en-US" sz="3600" b="1" baseline="30000" dirty="0" smtClean="0">
                <a:solidFill>
                  <a:srgbClr val="C00000"/>
                </a:solidFill>
              </a:rPr>
              <a:t>2</a:t>
            </a:r>
            <a:r>
              <a:rPr lang="en-US" sz="3600" b="1" dirty="0" smtClean="0">
                <a:solidFill>
                  <a:srgbClr val="C00000"/>
                </a:solidFill>
              </a:rPr>
              <a:t>C Operation</a:t>
            </a:r>
            <a:endParaRPr lang="en-US" sz="3600" b="1" dirty="0">
              <a:solidFill>
                <a:srgbClr val="C00000"/>
              </a:solidFill>
            </a:endParaRPr>
          </a:p>
        </p:txBody>
      </p:sp>
      <p:sp>
        <p:nvSpPr>
          <p:cNvPr id="3" name="Content Placeholder 2"/>
          <p:cNvSpPr>
            <a:spLocks noGrp="1"/>
          </p:cNvSpPr>
          <p:nvPr>
            <p:ph idx="1"/>
          </p:nvPr>
        </p:nvSpPr>
        <p:spPr/>
        <p:txBody>
          <a:bodyPr>
            <a:noAutofit/>
          </a:bodyPr>
          <a:lstStyle/>
          <a:p>
            <a:r>
              <a:rPr lang="en-US" dirty="0" smtClean="0"/>
              <a:t>The I</a:t>
            </a:r>
            <a:r>
              <a:rPr lang="en-US" baseline="30000" dirty="0" smtClean="0"/>
              <a:t>2</a:t>
            </a:r>
            <a:r>
              <a:rPr lang="en-US" dirty="0" smtClean="0"/>
              <a:t>C bus is a standard bidirectional interface that uses a controller, known as master, to communicate with the slave devices.</a:t>
            </a:r>
          </a:p>
          <a:p>
            <a:r>
              <a:rPr lang="en-US" dirty="0" smtClean="0"/>
              <a:t>A slave may not transmit data unless it has been addressed by the master.</a:t>
            </a:r>
          </a:p>
          <a:p>
            <a:r>
              <a:rPr lang="en-US" dirty="0" smtClean="0"/>
              <a:t>Each device on the I</a:t>
            </a:r>
            <a:r>
              <a:rPr lang="en-US" baseline="30000" dirty="0" smtClean="0"/>
              <a:t>2</a:t>
            </a:r>
            <a:r>
              <a:rPr lang="en-US" dirty="0" smtClean="0"/>
              <a:t>C bus has a specific address to differentiate between other devices that are on the same I</a:t>
            </a:r>
            <a:r>
              <a:rPr lang="en-US" baseline="30000" dirty="0" smtClean="0"/>
              <a:t>2</a:t>
            </a:r>
            <a:r>
              <a:rPr lang="en-US" dirty="0" smtClean="0"/>
              <a:t>C bus.</a:t>
            </a:r>
          </a:p>
          <a:p>
            <a:r>
              <a:rPr lang="en-US" dirty="0" smtClean="0"/>
              <a:t>A device can have one or multiple registers where data is stored, written or read.</a:t>
            </a:r>
          </a:p>
        </p:txBody>
      </p:sp>
    </p:spTree>
    <p:extLst>
      <p:ext uri="{BB962C8B-B14F-4D97-AF65-F5344CB8AC3E}">
        <p14:creationId xmlns:p14="http://schemas.microsoft.com/office/powerpoint/2010/main" xmlns="" val="1214176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The physical I</a:t>
            </a:r>
            <a:r>
              <a:rPr lang="en-US" baseline="30000" dirty="0"/>
              <a:t>2</a:t>
            </a:r>
            <a:r>
              <a:rPr lang="en-US" dirty="0"/>
              <a:t>C interface consists of the serial clock (SCL) and serial data (SDA) lines.</a:t>
            </a:r>
          </a:p>
          <a:p>
            <a:r>
              <a:rPr lang="en-US" dirty="0"/>
              <a:t>Data transfer may be initiated only when the bus is idle.</a:t>
            </a:r>
          </a:p>
          <a:p>
            <a:r>
              <a:rPr lang="en-US" dirty="0"/>
              <a:t>A bus is considered idle if both SDA and SCL lines are high after a STOP condition.</a:t>
            </a:r>
          </a:p>
          <a:p>
            <a:endParaRPr lang="en-US" dirty="0"/>
          </a:p>
        </p:txBody>
      </p:sp>
      <p:sp>
        <p:nvSpPr>
          <p:cNvPr id="4" name="Title 1"/>
          <p:cNvSpPr>
            <a:spLocks noGrp="1"/>
          </p:cNvSpPr>
          <p:nvPr>
            <p:ph type="title"/>
          </p:nvPr>
        </p:nvSpPr>
        <p:spPr>
          <a:xfrm>
            <a:off x="914400" y="274638"/>
            <a:ext cx="7772400" cy="1143000"/>
          </a:xfrm>
        </p:spPr>
        <p:txBody>
          <a:bodyPr>
            <a:normAutofit/>
          </a:bodyPr>
          <a:lstStyle/>
          <a:p>
            <a:r>
              <a:rPr lang="en-US" sz="3600" b="1" dirty="0" smtClean="0">
                <a:solidFill>
                  <a:srgbClr val="C00000"/>
                </a:solidFill>
              </a:rPr>
              <a:t>General I</a:t>
            </a:r>
            <a:r>
              <a:rPr lang="en-US" sz="3600" b="1" baseline="30000" dirty="0" smtClean="0">
                <a:solidFill>
                  <a:srgbClr val="C00000"/>
                </a:solidFill>
              </a:rPr>
              <a:t>2</a:t>
            </a:r>
            <a:r>
              <a:rPr lang="en-US" sz="3600" b="1" dirty="0" smtClean="0">
                <a:solidFill>
                  <a:srgbClr val="C00000"/>
                </a:solidFill>
              </a:rPr>
              <a:t>C Operation (continued……)</a:t>
            </a:r>
            <a:endParaRPr lang="en-US" sz="3600" b="1" dirty="0">
              <a:solidFill>
                <a:srgbClr val="C00000"/>
              </a:solidFill>
            </a:endParaRPr>
          </a:p>
        </p:txBody>
      </p:sp>
    </p:spTree>
    <p:extLst>
      <p:ext uri="{BB962C8B-B14F-4D97-AF65-F5344CB8AC3E}">
        <p14:creationId xmlns:p14="http://schemas.microsoft.com/office/powerpoint/2010/main" xmlns="" val="3071733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772400" cy="944562"/>
          </a:xfrm>
        </p:spPr>
        <p:txBody>
          <a:bodyPr>
            <a:normAutofit/>
          </a:bodyPr>
          <a:lstStyle/>
          <a:p>
            <a:r>
              <a:rPr lang="en-US" sz="3600" b="1" dirty="0" smtClean="0">
                <a:solidFill>
                  <a:srgbClr val="C00000"/>
                </a:solidFill>
              </a:rPr>
              <a:t>START and STOP Conditions</a:t>
            </a:r>
            <a:endParaRPr lang="en-US" sz="3600" b="1" dirty="0">
              <a:solidFill>
                <a:srgbClr val="C00000"/>
              </a:solidFill>
            </a:endParaRPr>
          </a:p>
        </p:txBody>
      </p:sp>
      <p:sp>
        <p:nvSpPr>
          <p:cNvPr id="3" name="Content Placeholder 2"/>
          <p:cNvSpPr>
            <a:spLocks noGrp="1"/>
          </p:cNvSpPr>
          <p:nvPr>
            <p:ph idx="1"/>
          </p:nvPr>
        </p:nvSpPr>
        <p:spPr>
          <a:xfrm>
            <a:off x="533400" y="1295400"/>
            <a:ext cx="8229600" cy="2819400"/>
          </a:xfrm>
        </p:spPr>
        <p:txBody>
          <a:bodyPr>
            <a:normAutofit lnSpcReduction="10000"/>
          </a:bodyPr>
          <a:lstStyle/>
          <a:p>
            <a:r>
              <a:rPr lang="en-US" dirty="0" smtClean="0"/>
              <a:t>I2C communication is initiated by the master sending a START condition and terminated by the master sending a STOP condition.</a:t>
            </a:r>
          </a:p>
          <a:p>
            <a:r>
              <a:rPr lang="en-US" dirty="0" smtClean="0"/>
              <a:t>A high-to-low transition on the SDA line while the SCL line is high defines a START condition.</a:t>
            </a:r>
          </a:p>
          <a:p>
            <a:r>
              <a:rPr lang="en-US" dirty="0" smtClean="0"/>
              <a:t>A low-to-high transition on the SDA line while the SCL line is high defines a STOP condition.</a:t>
            </a:r>
          </a:p>
          <a:p>
            <a:endParaRPr lang="en-US" dirty="0"/>
          </a:p>
        </p:txBody>
      </p:sp>
      <p:pic>
        <p:nvPicPr>
          <p:cNvPr id="7171" name="Picture 3"/>
          <p:cNvPicPr>
            <a:picLocks noChangeAspect="1" noChangeArrowheads="1"/>
          </p:cNvPicPr>
          <p:nvPr/>
        </p:nvPicPr>
        <p:blipFill>
          <a:blip r:embed="rId2"/>
          <a:srcRect/>
          <a:stretch>
            <a:fillRect/>
          </a:stretch>
        </p:blipFill>
        <p:spPr bwMode="auto">
          <a:xfrm>
            <a:off x="2133600" y="4014561"/>
            <a:ext cx="4829175" cy="2752725"/>
          </a:xfrm>
          <a:prstGeom prst="rect">
            <a:avLst/>
          </a:prstGeom>
          <a:noFill/>
          <a:ln w="9525">
            <a:noFill/>
            <a:miter lim="800000"/>
            <a:headEnd/>
            <a:tailEnd/>
          </a:ln>
          <a:effectLst/>
        </p:spPr>
      </p:pic>
      <p:cxnSp>
        <p:nvCxnSpPr>
          <p:cNvPr id="5" name="Straight Connector 4"/>
          <p:cNvCxnSpPr/>
          <p:nvPr/>
        </p:nvCxnSpPr>
        <p:spPr>
          <a:xfrm flipV="1">
            <a:off x="2881086" y="4314372"/>
            <a:ext cx="0" cy="1047523"/>
          </a:xfrm>
          <a:prstGeom prst="line">
            <a:avLst/>
          </a:prstGeom>
          <a:ln>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39114" y="4314372"/>
            <a:ext cx="0" cy="1047523"/>
          </a:xfrm>
          <a:prstGeom prst="line">
            <a:avLst/>
          </a:prstGeom>
          <a:ln>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408695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normAutofit/>
          </a:bodyPr>
          <a:lstStyle/>
          <a:p>
            <a:r>
              <a:rPr lang="en-US" sz="3600" b="1" dirty="0" smtClean="0">
                <a:solidFill>
                  <a:srgbClr val="C00000"/>
                </a:solidFill>
              </a:rPr>
              <a:t>Repeated Start Condition</a:t>
            </a:r>
            <a:endParaRPr lang="en-US" sz="3600" b="1" dirty="0">
              <a:solidFill>
                <a:srgbClr val="C00000"/>
              </a:solidFill>
            </a:endParaRPr>
          </a:p>
        </p:txBody>
      </p:sp>
      <p:sp>
        <p:nvSpPr>
          <p:cNvPr id="3" name="Content Placeholder 2"/>
          <p:cNvSpPr>
            <a:spLocks noGrp="1"/>
          </p:cNvSpPr>
          <p:nvPr>
            <p:ph idx="1"/>
          </p:nvPr>
        </p:nvSpPr>
        <p:spPr>
          <a:xfrm>
            <a:off x="457200" y="1600200"/>
            <a:ext cx="8229600" cy="3962399"/>
          </a:xfrm>
        </p:spPr>
        <p:txBody>
          <a:bodyPr>
            <a:noAutofit/>
          </a:bodyPr>
          <a:lstStyle/>
          <a:p>
            <a:r>
              <a:rPr lang="en-US" dirty="0" smtClean="0"/>
              <a:t>A repeated START condition is similar to a START condition </a:t>
            </a:r>
          </a:p>
          <a:p>
            <a:r>
              <a:rPr lang="en-US" dirty="0"/>
              <a:t>B</a:t>
            </a:r>
            <a:r>
              <a:rPr lang="en-US" dirty="0" smtClean="0"/>
              <a:t>ut it differs from a START condition because it happens before a STOP condition (when the bus is not idle).</a:t>
            </a:r>
          </a:p>
          <a:p>
            <a:r>
              <a:rPr lang="en-US" dirty="0" smtClean="0"/>
              <a:t>This is useful when the master wishes to start a new communication, but does not wish to let the bus go idle with the STOP condition.</a:t>
            </a:r>
          </a:p>
          <a:p>
            <a:r>
              <a:rPr lang="en-US" dirty="0" smtClean="0"/>
              <a:t>Because if it does so, it has the chance of the master losing the control of the bus to another master (in multi-master environments)</a:t>
            </a:r>
            <a:endParaRPr lang="en-US" dirty="0"/>
          </a:p>
        </p:txBody>
      </p:sp>
    </p:spTree>
    <p:extLst>
      <p:ext uri="{BB962C8B-B14F-4D97-AF65-F5344CB8AC3E}">
        <p14:creationId xmlns:p14="http://schemas.microsoft.com/office/powerpoint/2010/main" xmlns="" val="40681543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Data Validity and Byte Format</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dirty="0" smtClean="0"/>
              <a:t>One data bit is transferred during each clock pulse of the SCL line.</a:t>
            </a:r>
          </a:p>
          <a:p>
            <a:r>
              <a:rPr lang="en-US" dirty="0" smtClean="0"/>
              <a:t>The byte may be either device address, register address, or data written to or read from a slave.</a:t>
            </a:r>
          </a:p>
          <a:p>
            <a:r>
              <a:rPr lang="en-US" dirty="0" smtClean="0"/>
              <a:t>Data is transferred Most Significant Bit (MSB) first. </a:t>
            </a:r>
          </a:p>
          <a:p>
            <a:r>
              <a:rPr lang="en-US" dirty="0" smtClean="0"/>
              <a:t>A number of data bytes can be transferred from the master to slave between the START and STOP conditions.</a:t>
            </a:r>
          </a:p>
          <a:p>
            <a:r>
              <a:rPr lang="en-US" dirty="0" smtClean="0"/>
              <a:t>Data on SDA line must remain stable during high phase of the clock period, as changes in line data when the SCL high are interpreted as control command (START or STOP).</a:t>
            </a:r>
            <a:endParaRPr lang="en-US" dirty="0"/>
          </a:p>
        </p:txBody>
      </p:sp>
    </p:spTree>
    <p:extLst>
      <p:ext uri="{BB962C8B-B14F-4D97-AF65-F5344CB8AC3E}">
        <p14:creationId xmlns:p14="http://schemas.microsoft.com/office/powerpoint/2010/main" xmlns="" val="15622764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Example of a Single Byte Data Transfer</a:t>
            </a:r>
            <a:endParaRPr lang="en-US" sz="3600" b="1" dirty="0">
              <a:solidFill>
                <a:srgbClr val="C00000"/>
              </a:solidFill>
            </a:endParaRPr>
          </a:p>
        </p:txBody>
      </p:sp>
      <p:pic>
        <p:nvPicPr>
          <p:cNvPr id="10242" name="Picture 2"/>
          <p:cNvPicPr>
            <a:picLocks noGrp="1" noChangeAspect="1" noChangeArrowheads="1"/>
          </p:cNvPicPr>
          <p:nvPr>
            <p:ph idx="1"/>
          </p:nvPr>
        </p:nvPicPr>
        <p:blipFill>
          <a:blip r:embed="rId2"/>
          <a:srcRect/>
          <a:stretch>
            <a:fillRect/>
          </a:stretch>
        </p:blipFill>
        <p:spPr bwMode="auto">
          <a:xfrm>
            <a:off x="457200" y="1722933"/>
            <a:ext cx="8229600" cy="4280497"/>
          </a:xfrm>
          <a:prstGeom prst="rect">
            <a:avLst/>
          </a:prstGeom>
          <a:noFill/>
          <a:ln w="9525">
            <a:noFill/>
            <a:miter lim="800000"/>
            <a:headEnd/>
            <a:tailEnd/>
          </a:ln>
          <a:effectLst/>
        </p:spPr>
      </p:pic>
    </p:spTree>
    <p:extLst>
      <p:ext uri="{BB962C8B-B14F-4D97-AF65-F5344CB8AC3E}">
        <p14:creationId xmlns:p14="http://schemas.microsoft.com/office/powerpoint/2010/main" xmlns="" val="215311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772400" cy="944562"/>
          </a:xfrm>
        </p:spPr>
        <p:txBody>
          <a:bodyPr/>
          <a:lstStyle/>
          <a:p>
            <a:r>
              <a:rPr lang="en-US" b="1" dirty="0" smtClean="0">
                <a:solidFill>
                  <a:schemeClr val="tx1"/>
                </a:solidFill>
              </a:rPr>
              <a:t>Four pins for SPI</a:t>
            </a:r>
            <a:endParaRPr lang="en-US" b="1" dirty="0">
              <a:solidFill>
                <a:schemeClr val="tx1"/>
              </a:solidFill>
            </a:endParaRPr>
          </a:p>
        </p:txBody>
      </p:sp>
      <p:sp>
        <p:nvSpPr>
          <p:cNvPr id="3" name="Content Placeholder 2"/>
          <p:cNvSpPr>
            <a:spLocks noGrp="1"/>
          </p:cNvSpPr>
          <p:nvPr>
            <p:ph sz="quarter" idx="1"/>
          </p:nvPr>
        </p:nvSpPr>
        <p:spPr>
          <a:xfrm>
            <a:off x="152400" y="1143000"/>
            <a:ext cx="8534400" cy="5410200"/>
          </a:xfrm>
        </p:spPr>
        <p:txBody>
          <a:bodyPr>
            <a:normAutofit/>
          </a:bodyPr>
          <a:lstStyle/>
          <a:p>
            <a:r>
              <a:rPr lang="en-US" sz="3500" dirty="0" smtClean="0"/>
              <a:t>Among the four lines, two lines are for data transfer, called SDI (Din) and SDO (</a:t>
            </a:r>
            <a:r>
              <a:rPr lang="en-US" sz="3500" dirty="0" err="1" smtClean="0"/>
              <a:t>Dout</a:t>
            </a:r>
            <a:r>
              <a:rPr lang="en-US" sz="3500" dirty="0" smtClean="0"/>
              <a:t>).</a:t>
            </a:r>
          </a:p>
          <a:p>
            <a:r>
              <a:rPr lang="en-US" sz="3500" dirty="0" smtClean="0"/>
              <a:t>SPI bus has the SCLK (shift clock) pin to synchronize the data transfer between two chips.</a:t>
            </a:r>
          </a:p>
          <a:p>
            <a:r>
              <a:rPr lang="en-US" sz="3500" dirty="0" smtClean="0"/>
              <a:t>The last pin in SPI bus is CE (Chip Enable), which is used to initiate and terminate the data transfer.</a:t>
            </a:r>
          </a:p>
          <a:p>
            <a:r>
              <a:rPr lang="en-US" sz="3500" dirty="0" smtClean="0"/>
              <a:t>These four pins SDI, SDO, SCLK and CE make SPI a 4-wire interface.</a:t>
            </a:r>
          </a:p>
          <a:p>
            <a:pPr>
              <a:buNone/>
            </a:pPr>
            <a:r>
              <a:rPr lang="en-US" sz="3200" dirty="0" smtClean="0"/>
              <a:t> </a:t>
            </a:r>
            <a:r>
              <a:rPr lang="en-US" dirty="0" smtClean="0"/>
              <a:t> </a:t>
            </a:r>
            <a:endParaRPr lang="en-US" dirty="0"/>
          </a:p>
        </p:txBody>
      </p:sp>
      <p:cxnSp>
        <p:nvCxnSpPr>
          <p:cNvPr id="6" name="Straight Connector 5"/>
          <p:cNvCxnSpPr/>
          <p:nvPr/>
        </p:nvCxnSpPr>
        <p:spPr>
          <a:xfrm>
            <a:off x="4615542" y="351812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normAutofit/>
          </a:bodyPr>
          <a:lstStyle/>
          <a:p>
            <a:r>
              <a:rPr lang="en-US" sz="3600" b="1" dirty="0" smtClean="0">
                <a:solidFill>
                  <a:srgbClr val="C00000"/>
                </a:solidFill>
              </a:rPr>
              <a:t>Acknowledge and Not Acknowledge Bit</a:t>
            </a:r>
            <a:endParaRPr lang="en-US" sz="3600" b="1" dirty="0">
              <a:solidFill>
                <a:srgbClr val="C00000"/>
              </a:solidFill>
            </a:endParaRPr>
          </a:p>
        </p:txBody>
      </p:sp>
      <p:sp>
        <p:nvSpPr>
          <p:cNvPr id="3" name="Content Placeholder 2"/>
          <p:cNvSpPr>
            <a:spLocks noGrp="1"/>
          </p:cNvSpPr>
          <p:nvPr>
            <p:ph idx="1"/>
          </p:nvPr>
        </p:nvSpPr>
        <p:spPr>
          <a:xfrm>
            <a:off x="381000" y="914400"/>
            <a:ext cx="8610600" cy="5638800"/>
          </a:xfrm>
        </p:spPr>
        <p:txBody>
          <a:bodyPr>
            <a:noAutofit/>
          </a:bodyPr>
          <a:lstStyle/>
          <a:p>
            <a:r>
              <a:rPr lang="en-US" dirty="0" smtClean="0"/>
              <a:t>Each byte of data (including address byte) is followed by one ACK bit from the receiver.</a:t>
            </a:r>
          </a:p>
          <a:p>
            <a:r>
              <a:rPr lang="en-US" dirty="0" smtClean="0"/>
              <a:t>The ACK bit allows the receiver to communicate to the transmitter that the byte was successfully received and another byte may be sent.</a:t>
            </a:r>
          </a:p>
          <a:p>
            <a:r>
              <a:rPr lang="en-US" dirty="0" smtClean="0"/>
              <a:t>Before the receiver can send an ACK, the transmitter must release the SDA line.</a:t>
            </a:r>
          </a:p>
          <a:p>
            <a:r>
              <a:rPr lang="en-US" dirty="0" smtClean="0"/>
              <a:t>To send ACK bit, the receiver shall pull down the SDA line during the low phase of ACK/NACK –related clock period (period 9) so that the SDA line is stable low during high phase of the ACK/NACK-related clock period.</a:t>
            </a:r>
          </a:p>
          <a:p>
            <a:r>
              <a:rPr lang="en-US" dirty="0" smtClean="0"/>
              <a:t>When the SDA line remains high during the ACK/NACK-related clock period, this is interpreted as NACK.</a:t>
            </a:r>
            <a:endParaRPr lang="en-US" dirty="0"/>
          </a:p>
        </p:txBody>
      </p:sp>
    </p:spTree>
    <p:extLst>
      <p:ext uri="{BB962C8B-B14F-4D97-AF65-F5344CB8AC3E}">
        <p14:creationId xmlns:p14="http://schemas.microsoft.com/office/powerpoint/2010/main" xmlns="" val="5863593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7772400" cy="1143000"/>
          </a:xfrm>
        </p:spPr>
        <p:txBody>
          <a:bodyPr/>
          <a:lstStyle/>
          <a:p>
            <a:r>
              <a:rPr lang="en-US" b="1" dirty="0" smtClean="0">
                <a:solidFill>
                  <a:srgbClr val="C00000"/>
                </a:solidFill>
              </a:rPr>
              <a:t>Example NAK Waveform</a:t>
            </a:r>
            <a:endParaRPr lang="en-US" b="1" dirty="0">
              <a:solidFill>
                <a:srgbClr val="C00000"/>
              </a:solidFill>
            </a:endParaRPr>
          </a:p>
        </p:txBody>
      </p:sp>
      <p:pic>
        <p:nvPicPr>
          <p:cNvPr id="2050" name="Picture 2"/>
          <p:cNvPicPr>
            <a:picLocks noChangeAspect="1" noChangeArrowheads="1"/>
          </p:cNvPicPr>
          <p:nvPr/>
        </p:nvPicPr>
        <p:blipFill>
          <a:blip r:embed="rId2"/>
          <a:srcRect/>
          <a:stretch>
            <a:fillRect/>
          </a:stretch>
        </p:blipFill>
        <p:spPr bwMode="auto">
          <a:xfrm>
            <a:off x="17689" y="1915886"/>
            <a:ext cx="9115425" cy="3437713"/>
          </a:xfrm>
          <a:prstGeom prst="rect">
            <a:avLst/>
          </a:prstGeom>
          <a:noFill/>
          <a:ln w="9525">
            <a:noFill/>
            <a:miter lim="800000"/>
            <a:headEnd/>
            <a:tailEnd/>
          </a:ln>
          <a:effectLst/>
        </p:spPr>
      </p:pic>
    </p:spTree>
    <p:extLst>
      <p:ext uri="{BB962C8B-B14F-4D97-AF65-F5344CB8AC3E}">
        <p14:creationId xmlns:p14="http://schemas.microsoft.com/office/powerpoint/2010/main" xmlns="" val="26071695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503238"/>
            <a:ext cx="7772400" cy="715962"/>
          </a:xfrm>
        </p:spPr>
        <p:txBody>
          <a:bodyPr>
            <a:normAutofit fontScale="90000"/>
          </a:bodyPr>
          <a:lstStyle/>
          <a:p>
            <a:r>
              <a:rPr lang="en-US" b="1" dirty="0" smtClean="0">
                <a:solidFill>
                  <a:srgbClr val="C00000"/>
                </a:solidFill>
              </a:rPr>
              <a:t>Address and Data together</a:t>
            </a:r>
            <a:endParaRPr lang="en-US" b="1" dirty="0">
              <a:solidFill>
                <a:srgbClr val="C00000"/>
              </a:solidFill>
            </a:endParaRPr>
          </a:p>
        </p:txBody>
      </p:sp>
      <p:sp>
        <p:nvSpPr>
          <p:cNvPr id="5" name="Content Placeholder 2"/>
          <p:cNvSpPr>
            <a:spLocks noGrp="1"/>
          </p:cNvSpPr>
          <p:nvPr>
            <p:ph sz="quarter" idx="1"/>
          </p:nvPr>
        </p:nvSpPr>
        <p:spPr>
          <a:xfrm>
            <a:off x="304800" y="1447800"/>
            <a:ext cx="8763000" cy="5257800"/>
          </a:xfrm>
        </p:spPr>
        <p:txBody>
          <a:bodyPr>
            <a:noAutofit/>
          </a:bodyPr>
          <a:lstStyle/>
          <a:p>
            <a:r>
              <a:rPr lang="en-US" dirty="0" smtClean="0"/>
              <a:t>The FIRST transmission is the address of the device with a write signal.</a:t>
            </a:r>
          </a:p>
          <a:p>
            <a:r>
              <a:rPr lang="en-US" dirty="0" smtClean="0"/>
              <a:t>The SECOND transmission is the address of  the memory location within the device in which the data should be written or from which data should be read.</a:t>
            </a:r>
          </a:p>
          <a:p>
            <a:r>
              <a:rPr lang="en-US" dirty="0" smtClean="0"/>
              <a:t>If the master wants to write data into the memory location (indicated), it will send the data (to be written) in the THIRD transmission.</a:t>
            </a:r>
          </a:p>
          <a:p>
            <a:r>
              <a:rPr lang="en-US" dirty="0" smtClean="0"/>
              <a:t>But if the master wants to read the data from the memory location (indicated) it will send REPEATED START signal and in the THIRD transmission send address of the device again with a read signal.</a:t>
            </a:r>
          </a:p>
          <a:p>
            <a:r>
              <a:rPr lang="en-US" dirty="0" smtClean="0"/>
              <a:t>The slave will sends the data in FORTH transmission</a:t>
            </a:r>
            <a:endParaRPr lang="en-US" dirty="0"/>
          </a:p>
        </p:txBody>
      </p:sp>
    </p:spTree>
    <p:extLst>
      <p:ext uri="{BB962C8B-B14F-4D97-AF65-F5344CB8AC3E}">
        <p14:creationId xmlns:p14="http://schemas.microsoft.com/office/powerpoint/2010/main" xmlns="" val="22802324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772400" cy="1143000"/>
          </a:xfrm>
        </p:spPr>
        <p:txBody>
          <a:bodyPr>
            <a:noAutofit/>
          </a:bodyPr>
          <a:lstStyle/>
          <a:p>
            <a:r>
              <a:rPr lang="en-US" sz="3600" b="1" dirty="0" smtClean="0">
                <a:solidFill>
                  <a:srgbClr val="C00000"/>
                </a:solidFill>
              </a:rPr>
              <a:t>Example I2C Write to Slave Device’s Address</a:t>
            </a:r>
            <a:endParaRPr lang="en-US" sz="3600" b="1" dirty="0">
              <a:solidFill>
                <a:srgbClr val="C00000"/>
              </a:solidFill>
            </a:endParaRPr>
          </a:p>
        </p:txBody>
      </p:sp>
      <p:pic>
        <p:nvPicPr>
          <p:cNvPr id="3074" name="Picture 2"/>
          <p:cNvPicPr>
            <a:picLocks noChangeAspect="1" noChangeArrowheads="1"/>
          </p:cNvPicPr>
          <p:nvPr/>
        </p:nvPicPr>
        <p:blipFill>
          <a:blip r:embed="rId2"/>
          <a:srcRect/>
          <a:stretch>
            <a:fillRect/>
          </a:stretch>
        </p:blipFill>
        <p:spPr bwMode="auto">
          <a:xfrm>
            <a:off x="452438" y="2000250"/>
            <a:ext cx="8239125" cy="2857500"/>
          </a:xfrm>
          <a:prstGeom prst="rect">
            <a:avLst/>
          </a:prstGeom>
          <a:noFill/>
          <a:ln w="9525">
            <a:noFill/>
            <a:miter lim="800000"/>
            <a:headEnd/>
            <a:tailEnd/>
          </a:ln>
          <a:effectLst/>
        </p:spPr>
      </p:pic>
    </p:spTree>
    <p:extLst>
      <p:ext uri="{BB962C8B-B14F-4D97-AF65-F5344CB8AC3E}">
        <p14:creationId xmlns:p14="http://schemas.microsoft.com/office/powerpoint/2010/main" xmlns="" val="19101754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2400" y="2504465"/>
            <a:ext cx="8915400" cy="2219935"/>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Autofit/>
          </a:bodyPr>
          <a:lstStyle/>
          <a:p>
            <a:r>
              <a:rPr lang="en-US" sz="3600" b="1" dirty="0" smtClean="0">
                <a:solidFill>
                  <a:srgbClr val="C00000"/>
                </a:solidFill>
              </a:rPr>
              <a:t>Example I2C Read from Slave Device’s Address</a:t>
            </a:r>
            <a:endParaRPr lang="en-US" sz="3600" b="1" dirty="0">
              <a:solidFill>
                <a:srgbClr val="C00000"/>
              </a:solidFill>
            </a:endParaRPr>
          </a:p>
        </p:txBody>
      </p:sp>
    </p:spTree>
    <p:extLst>
      <p:ext uri="{BB962C8B-B14F-4D97-AF65-F5344CB8AC3E}">
        <p14:creationId xmlns:p14="http://schemas.microsoft.com/office/powerpoint/2010/main" xmlns="" val="25533000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219200"/>
            <a:ext cx="7772400" cy="4572000"/>
          </a:xfrm>
        </p:spPr>
        <p:txBody>
          <a:bodyPr>
            <a:normAutofit/>
          </a:bodyPr>
          <a:lstStyle/>
          <a:p>
            <a:pPr algn="ctr">
              <a:buNone/>
            </a:pPr>
            <a:endParaRPr lang="en-US" sz="4000" dirty="0" smtClean="0"/>
          </a:p>
          <a:p>
            <a:pPr algn="ctr">
              <a:buNone/>
            </a:pPr>
            <a:r>
              <a:rPr lang="en-US" sz="16600" dirty="0" smtClean="0"/>
              <a:t>Thanks</a:t>
            </a:r>
            <a:endParaRPr lang="en-US" sz="16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Connection Diagram</a:t>
            </a:r>
            <a:endParaRPr lang="en-US" b="1" dirty="0">
              <a:solidFill>
                <a:schemeClr val="tx1"/>
              </a:solidFill>
            </a:endParaRPr>
          </a:p>
        </p:txBody>
      </p:sp>
      <p:sp>
        <p:nvSpPr>
          <p:cNvPr id="4" name="Rectangle 3"/>
          <p:cNvSpPr/>
          <p:nvPr/>
        </p:nvSpPr>
        <p:spPr>
          <a:xfrm>
            <a:off x="1447800" y="1828800"/>
            <a:ext cx="1600200" cy="3505200"/>
          </a:xfrm>
          <a:prstGeom prst="rect">
            <a:avLst/>
          </a:prstGeom>
          <a:solidFill>
            <a:schemeClr val="tx2">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858656" y="1752600"/>
            <a:ext cx="1600200" cy="3505200"/>
          </a:xfrm>
          <a:prstGeom prst="rect">
            <a:avLst/>
          </a:prstGeom>
          <a:solidFill>
            <a:schemeClr val="tx2">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endCxn id="13" idx="1"/>
          </p:cNvCxnSpPr>
          <p:nvPr/>
        </p:nvCxnSpPr>
        <p:spPr>
          <a:xfrm>
            <a:off x="3048000" y="2209800"/>
            <a:ext cx="1828800" cy="4594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4" idx="1"/>
          </p:cNvCxnSpPr>
          <p:nvPr/>
        </p:nvCxnSpPr>
        <p:spPr>
          <a:xfrm flipV="1">
            <a:off x="3048000" y="2212033"/>
            <a:ext cx="1828800" cy="45337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048000" y="3732212"/>
            <a:ext cx="18288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0" y="4189412"/>
            <a:ext cx="18288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86000" y="1981200"/>
            <a:ext cx="685800" cy="461665"/>
          </a:xfrm>
          <a:prstGeom prst="rect">
            <a:avLst/>
          </a:prstGeom>
          <a:noFill/>
        </p:spPr>
        <p:txBody>
          <a:bodyPr wrap="square" rtlCol="0">
            <a:spAutoFit/>
          </a:bodyPr>
          <a:lstStyle/>
          <a:p>
            <a:r>
              <a:rPr lang="en-US" sz="2400" dirty="0" smtClean="0"/>
              <a:t>SDI</a:t>
            </a:r>
            <a:endParaRPr lang="en-US" sz="2400" dirty="0"/>
          </a:p>
        </p:txBody>
      </p:sp>
      <p:sp>
        <p:nvSpPr>
          <p:cNvPr id="12" name="TextBox 11"/>
          <p:cNvSpPr txBox="1"/>
          <p:nvPr/>
        </p:nvSpPr>
        <p:spPr>
          <a:xfrm>
            <a:off x="2275116" y="2433935"/>
            <a:ext cx="776514" cy="461665"/>
          </a:xfrm>
          <a:prstGeom prst="rect">
            <a:avLst/>
          </a:prstGeom>
          <a:noFill/>
        </p:spPr>
        <p:txBody>
          <a:bodyPr wrap="square" rtlCol="0">
            <a:spAutoFit/>
          </a:bodyPr>
          <a:lstStyle/>
          <a:p>
            <a:r>
              <a:rPr lang="en-US" sz="2400" dirty="0" smtClean="0"/>
              <a:t>SDO</a:t>
            </a:r>
            <a:endParaRPr lang="en-US" sz="2400" dirty="0"/>
          </a:p>
        </p:txBody>
      </p:sp>
      <p:sp>
        <p:nvSpPr>
          <p:cNvPr id="13" name="TextBox 12"/>
          <p:cNvSpPr txBox="1"/>
          <p:nvPr/>
        </p:nvSpPr>
        <p:spPr>
          <a:xfrm>
            <a:off x="4876800" y="2438400"/>
            <a:ext cx="776514" cy="461665"/>
          </a:xfrm>
          <a:prstGeom prst="rect">
            <a:avLst/>
          </a:prstGeom>
          <a:noFill/>
        </p:spPr>
        <p:txBody>
          <a:bodyPr wrap="square" rtlCol="0">
            <a:spAutoFit/>
          </a:bodyPr>
          <a:lstStyle/>
          <a:p>
            <a:r>
              <a:rPr lang="en-US" sz="2400" dirty="0" smtClean="0"/>
              <a:t>SDO</a:t>
            </a:r>
            <a:endParaRPr lang="en-US" sz="2400" dirty="0"/>
          </a:p>
        </p:txBody>
      </p:sp>
      <p:sp>
        <p:nvSpPr>
          <p:cNvPr id="14" name="TextBox 13"/>
          <p:cNvSpPr txBox="1"/>
          <p:nvPr/>
        </p:nvSpPr>
        <p:spPr>
          <a:xfrm>
            <a:off x="4876800" y="1981200"/>
            <a:ext cx="776514" cy="461665"/>
          </a:xfrm>
          <a:prstGeom prst="rect">
            <a:avLst/>
          </a:prstGeom>
          <a:noFill/>
        </p:spPr>
        <p:txBody>
          <a:bodyPr wrap="square" rtlCol="0">
            <a:spAutoFit/>
          </a:bodyPr>
          <a:lstStyle/>
          <a:p>
            <a:r>
              <a:rPr lang="en-US" sz="2400" dirty="0" smtClean="0"/>
              <a:t>SDI</a:t>
            </a:r>
            <a:endParaRPr lang="en-US" sz="2400" dirty="0"/>
          </a:p>
        </p:txBody>
      </p:sp>
      <p:sp>
        <p:nvSpPr>
          <p:cNvPr id="17" name="TextBox 16"/>
          <p:cNvSpPr txBox="1"/>
          <p:nvPr/>
        </p:nvSpPr>
        <p:spPr>
          <a:xfrm>
            <a:off x="1553028" y="5366658"/>
            <a:ext cx="1447800" cy="584775"/>
          </a:xfrm>
          <a:prstGeom prst="rect">
            <a:avLst/>
          </a:prstGeom>
          <a:noFill/>
        </p:spPr>
        <p:txBody>
          <a:bodyPr wrap="square" rtlCol="0">
            <a:spAutoFit/>
          </a:bodyPr>
          <a:lstStyle/>
          <a:p>
            <a:pPr algn="ctr"/>
            <a:r>
              <a:rPr lang="en-US" sz="3200" b="1" dirty="0" err="1" smtClean="0"/>
              <a:t>uC</a:t>
            </a:r>
            <a:endParaRPr lang="en-US" sz="3200" b="1" dirty="0"/>
          </a:p>
        </p:txBody>
      </p:sp>
      <p:sp>
        <p:nvSpPr>
          <p:cNvPr id="18" name="TextBox 17"/>
          <p:cNvSpPr txBox="1"/>
          <p:nvPr/>
        </p:nvSpPr>
        <p:spPr>
          <a:xfrm>
            <a:off x="4953000" y="5405735"/>
            <a:ext cx="1447800" cy="461665"/>
          </a:xfrm>
          <a:prstGeom prst="rect">
            <a:avLst/>
          </a:prstGeom>
          <a:noFill/>
        </p:spPr>
        <p:txBody>
          <a:bodyPr wrap="square" rtlCol="0">
            <a:spAutoFit/>
          </a:bodyPr>
          <a:lstStyle/>
          <a:p>
            <a:pPr algn="ctr"/>
            <a:r>
              <a:rPr lang="en-US" sz="2400" b="1" dirty="0" smtClean="0"/>
              <a:t>Device</a:t>
            </a:r>
            <a:endParaRPr lang="en-US" sz="2400" b="1" dirty="0"/>
          </a:p>
        </p:txBody>
      </p:sp>
      <p:sp>
        <p:nvSpPr>
          <p:cNvPr id="19" name="TextBox 18"/>
          <p:cNvSpPr txBox="1"/>
          <p:nvPr/>
        </p:nvSpPr>
        <p:spPr>
          <a:xfrm>
            <a:off x="2166258" y="3486221"/>
            <a:ext cx="928914" cy="461665"/>
          </a:xfrm>
          <a:prstGeom prst="rect">
            <a:avLst/>
          </a:prstGeom>
          <a:noFill/>
        </p:spPr>
        <p:txBody>
          <a:bodyPr wrap="square" rtlCol="0">
            <a:spAutoFit/>
          </a:bodyPr>
          <a:lstStyle/>
          <a:p>
            <a:r>
              <a:rPr lang="en-US" sz="2400" dirty="0" smtClean="0"/>
              <a:t>SCLK</a:t>
            </a:r>
            <a:endParaRPr lang="en-US" sz="2400" dirty="0"/>
          </a:p>
        </p:txBody>
      </p:sp>
      <p:sp>
        <p:nvSpPr>
          <p:cNvPr id="20" name="TextBox 19"/>
          <p:cNvSpPr txBox="1"/>
          <p:nvPr/>
        </p:nvSpPr>
        <p:spPr>
          <a:xfrm>
            <a:off x="2242458" y="3957935"/>
            <a:ext cx="776514" cy="461665"/>
          </a:xfrm>
          <a:prstGeom prst="rect">
            <a:avLst/>
          </a:prstGeom>
          <a:noFill/>
        </p:spPr>
        <p:txBody>
          <a:bodyPr wrap="square" rtlCol="0">
            <a:spAutoFit/>
          </a:bodyPr>
          <a:lstStyle/>
          <a:p>
            <a:pPr algn="r"/>
            <a:r>
              <a:rPr lang="en-US" sz="2400" dirty="0" smtClean="0"/>
              <a:t>CE</a:t>
            </a:r>
            <a:endParaRPr lang="en-US" sz="2400" dirty="0"/>
          </a:p>
        </p:txBody>
      </p:sp>
      <p:sp>
        <p:nvSpPr>
          <p:cNvPr id="21" name="TextBox 20"/>
          <p:cNvSpPr txBox="1"/>
          <p:nvPr/>
        </p:nvSpPr>
        <p:spPr>
          <a:xfrm>
            <a:off x="4927602" y="3976914"/>
            <a:ext cx="776514" cy="461665"/>
          </a:xfrm>
          <a:prstGeom prst="rect">
            <a:avLst/>
          </a:prstGeom>
          <a:noFill/>
        </p:spPr>
        <p:txBody>
          <a:bodyPr wrap="square" rtlCol="0">
            <a:spAutoFit/>
          </a:bodyPr>
          <a:lstStyle/>
          <a:p>
            <a:r>
              <a:rPr lang="en-US" sz="2400" dirty="0" smtClean="0"/>
              <a:t>CE</a:t>
            </a:r>
            <a:endParaRPr lang="en-US" sz="2400" dirty="0"/>
          </a:p>
        </p:txBody>
      </p:sp>
      <p:sp>
        <p:nvSpPr>
          <p:cNvPr id="22" name="TextBox 21"/>
          <p:cNvSpPr txBox="1"/>
          <p:nvPr/>
        </p:nvSpPr>
        <p:spPr>
          <a:xfrm>
            <a:off x="4923972" y="3505200"/>
            <a:ext cx="990600" cy="461665"/>
          </a:xfrm>
          <a:prstGeom prst="rect">
            <a:avLst/>
          </a:prstGeom>
          <a:noFill/>
        </p:spPr>
        <p:txBody>
          <a:bodyPr wrap="square" rtlCol="0">
            <a:spAutoFit/>
          </a:bodyPr>
          <a:lstStyle/>
          <a:p>
            <a:r>
              <a:rPr lang="en-US" sz="2400" dirty="0" smtClean="0"/>
              <a:t>SCLK</a:t>
            </a:r>
            <a:endParaRPr lang="en-US" sz="2400" dirty="0"/>
          </a:p>
        </p:txBody>
      </p:sp>
      <p:cxnSp>
        <p:nvCxnSpPr>
          <p:cNvPr id="23" name="Straight Connector 22"/>
          <p:cNvCxnSpPr/>
          <p:nvPr/>
        </p:nvCxnSpPr>
        <p:spPr>
          <a:xfrm>
            <a:off x="5043714" y="4038600"/>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19828" y="4009572"/>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1828800" cy="4572000"/>
          </a:xfrm>
        </p:spPr>
        <p:txBody>
          <a:bodyPr>
            <a:normAutofit/>
          </a:bodyPr>
          <a:lstStyle/>
          <a:p>
            <a:r>
              <a:rPr lang="en-US" sz="2800" dirty="0" smtClean="0"/>
              <a:t>Like AVR, in many chips SDI, SDO, SCLK and SS are termed as MISO, MOSI, SCK and SS </a:t>
            </a:r>
            <a:r>
              <a:rPr lang="en-US" sz="3200" dirty="0" smtClean="0"/>
              <a:t> </a:t>
            </a:r>
            <a:endParaRPr lang="en-US" sz="3200" dirty="0"/>
          </a:p>
        </p:txBody>
      </p:sp>
      <p:pic>
        <p:nvPicPr>
          <p:cNvPr id="4" name="Picture 2"/>
          <p:cNvPicPr>
            <a:picLocks noGrp="1" noChangeAspect="1" noChangeArrowheads="1"/>
          </p:cNvPicPr>
          <p:nvPr>
            <p:ph sz="quarter"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67000" y="49561"/>
            <a:ext cx="6019800" cy="66560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67000" y="1981200"/>
            <a:ext cx="2743200" cy="1143000"/>
          </a:xfrm>
          <a:prstGeom prst="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09600" y="130314"/>
            <a:ext cx="3657600" cy="707886"/>
          </a:xfrm>
          <a:prstGeom prst="rect">
            <a:avLst/>
          </a:prstGeom>
          <a:noFill/>
        </p:spPr>
        <p:txBody>
          <a:bodyPr wrap="square" rtlCol="0">
            <a:spAutoFit/>
          </a:bodyPr>
          <a:lstStyle/>
          <a:p>
            <a:r>
              <a:rPr lang="en-US" sz="4000" b="1" dirty="0" smtClean="0"/>
              <a:t>AVR ATmega32</a:t>
            </a:r>
            <a:endParaRPr lang="en-US" sz="4000" b="1" dirty="0"/>
          </a:p>
        </p:txBody>
      </p:sp>
      <p:cxnSp>
        <p:nvCxnSpPr>
          <p:cNvPr id="7" name="Straight Connector 6"/>
          <p:cNvCxnSpPr/>
          <p:nvPr/>
        </p:nvCxnSpPr>
        <p:spPr>
          <a:xfrm>
            <a:off x="1172028" y="303348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93802" y="5214258"/>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US" b="1" dirty="0" smtClean="0">
                <a:solidFill>
                  <a:schemeClr val="tx1"/>
                </a:solidFill>
              </a:rPr>
              <a:t>How SPI Works?</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r>
              <a:rPr lang="en-US" sz="3200" dirty="0" smtClean="0"/>
              <a:t>SPI consists of two shift registers, one in the master side and other in the slave side.</a:t>
            </a:r>
          </a:p>
          <a:p>
            <a:r>
              <a:rPr lang="en-US" sz="3200" dirty="0" smtClean="0"/>
              <a:t>Also, there is a clock generator in the master side that generates clock for the shift registers.</a:t>
            </a:r>
          </a:p>
          <a:p>
            <a:r>
              <a:rPr lang="en-US" sz="3200" dirty="0" smtClean="0"/>
              <a:t>The Clock works for the shift registers both in the master and slave devices.</a:t>
            </a:r>
          </a:p>
          <a:p>
            <a:r>
              <a:rPr lang="en-US" sz="3200" dirty="0" smtClean="0"/>
              <a:t>The clock input to the shift registers can be falling- or rising-edge triggered.</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7772400" cy="731838"/>
          </a:xfrm>
        </p:spPr>
        <p:txBody>
          <a:bodyPr>
            <a:normAutofit fontScale="90000"/>
          </a:bodyPr>
          <a:lstStyle/>
          <a:p>
            <a:r>
              <a:rPr lang="en-US" b="1" dirty="0" smtClean="0">
                <a:solidFill>
                  <a:schemeClr val="tx1"/>
                </a:solidFill>
              </a:rPr>
              <a:t>SPI Architecture</a:t>
            </a:r>
            <a:endParaRPr lang="en-US" b="1" dirty="0">
              <a:solidFill>
                <a:schemeClr val="tx1"/>
              </a:solidFill>
            </a:endParaRPr>
          </a:p>
        </p:txBody>
      </p:sp>
      <p:grpSp>
        <p:nvGrpSpPr>
          <p:cNvPr id="47" name="Group 46"/>
          <p:cNvGrpSpPr/>
          <p:nvPr/>
        </p:nvGrpSpPr>
        <p:grpSpPr>
          <a:xfrm>
            <a:off x="141516" y="1295400"/>
            <a:ext cx="8940798" cy="5486400"/>
            <a:chOff x="94344" y="1600200"/>
            <a:chExt cx="8940798" cy="5105400"/>
          </a:xfrm>
        </p:grpSpPr>
        <p:cxnSp>
          <p:nvCxnSpPr>
            <p:cNvPr id="5" name="Straight Connector 4"/>
            <p:cNvCxnSpPr/>
            <p:nvPr/>
          </p:nvCxnSpPr>
          <p:spPr>
            <a:xfrm>
              <a:off x="990600" y="1828800"/>
              <a:ext cx="24384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10200" y="1842306"/>
              <a:ext cx="24384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5867400" y="2298712"/>
              <a:ext cx="913606" cy="794"/>
            </a:xfrm>
            <a:prstGeom prst="line">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2057400" y="2285206"/>
              <a:ext cx="913606" cy="794"/>
            </a:xfrm>
            <a:prstGeom prst="line">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371600" y="2714172"/>
              <a:ext cx="2362200" cy="9906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163456" y="2761344"/>
              <a:ext cx="2362200" cy="9906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3733800" y="3262086"/>
              <a:ext cx="1429656" cy="1588"/>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496628" y="3276600"/>
              <a:ext cx="914400" cy="1588"/>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7924800" y="3733800"/>
              <a:ext cx="913606" cy="79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200" y="4191000"/>
              <a:ext cx="7924800" cy="1588"/>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18144" y="3733006"/>
              <a:ext cx="913606" cy="79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57200" y="3276600"/>
              <a:ext cx="914400" cy="1588"/>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914400" y="5029200"/>
              <a:ext cx="2362200" cy="9906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3276600" y="5538006"/>
              <a:ext cx="3886200" cy="38100"/>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6171803" y="4616759"/>
              <a:ext cx="1981200" cy="794"/>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514997" y="4557089"/>
              <a:ext cx="1981200" cy="794"/>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4344" y="1600200"/>
              <a:ext cx="4114800" cy="4724400"/>
            </a:xfrm>
            <a:prstGeom prst="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20342" y="1600200"/>
              <a:ext cx="4114800" cy="4724400"/>
            </a:xfrm>
            <a:prstGeom prst="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4256316" y="6018212"/>
              <a:ext cx="667656" cy="1588"/>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066800" y="1828800"/>
              <a:ext cx="1447800" cy="400110"/>
            </a:xfrm>
            <a:prstGeom prst="rect">
              <a:avLst/>
            </a:prstGeom>
            <a:noFill/>
          </p:spPr>
          <p:txBody>
            <a:bodyPr wrap="square" rtlCol="0">
              <a:spAutoFit/>
            </a:bodyPr>
            <a:lstStyle/>
            <a:p>
              <a:r>
                <a:rPr lang="en-US" sz="2000" dirty="0" smtClean="0"/>
                <a:t>DATA BUS</a:t>
              </a:r>
              <a:endParaRPr lang="en-US" sz="2000" dirty="0"/>
            </a:p>
          </p:txBody>
        </p:sp>
        <p:sp>
          <p:nvSpPr>
            <p:cNvPr id="37" name="TextBox 36"/>
            <p:cNvSpPr txBox="1"/>
            <p:nvPr/>
          </p:nvSpPr>
          <p:spPr>
            <a:xfrm>
              <a:off x="6553200" y="1828800"/>
              <a:ext cx="1447800" cy="400110"/>
            </a:xfrm>
            <a:prstGeom prst="rect">
              <a:avLst/>
            </a:prstGeom>
            <a:noFill/>
          </p:spPr>
          <p:txBody>
            <a:bodyPr wrap="square" rtlCol="0">
              <a:spAutoFit/>
            </a:bodyPr>
            <a:lstStyle/>
            <a:p>
              <a:r>
                <a:rPr lang="en-US" sz="2000" dirty="0" smtClean="0"/>
                <a:t>DATA BUS</a:t>
              </a:r>
              <a:endParaRPr lang="en-US" sz="2000" dirty="0"/>
            </a:p>
          </p:txBody>
        </p:sp>
        <p:sp>
          <p:nvSpPr>
            <p:cNvPr id="38" name="TextBox 37"/>
            <p:cNvSpPr txBox="1"/>
            <p:nvPr/>
          </p:nvSpPr>
          <p:spPr>
            <a:xfrm>
              <a:off x="1357086" y="3014376"/>
              <a:ext cx="2362200" cy="400110"/>
            </a:xfrm>
            <a:prstGeom prst="rect">
              <a:avLst/>
            </a:prstGeom>
            <a:noFill/>
          </p:spPr>
          <p:txBody>
            <a:bodyPr wrap="square" rtlCol="0">
              <a:spAutoFit/>
            </a:bodyPr>
            <a:lstStyle/>
            <a:p>
              <a:r>
                <a:rPr lang="en-US" sz="2000" dirty="0" smtClean="0"/>
                <a:t>SPI SHIFT REGISTER</a:t>
              </a:r>
              <a:endParaRPr lang="en-US" sz="2000" dirty="0"/>
            </a:p>
          </p:txBody>
        </p:sp>
        <p:sp>
          <p:nvSpPr>
            <p:cNvPr id="39" name="TextBox 38"/>
            <p:cNvSpPr txBox="1"/>
            <p:nvPr/>
          </p:nvSpPr>
          <p:spPr>
            <a:xfrm>
              <a:off x="5167086" y="3048000"/>
              <a:ext cx="2362200" cy="400110"/>
            </a:xfrm>
            <a:prstGeom prst="rect">
              <a:avLst/>
            </a:prstGeom>
            <a:noFill/>
          </p:spPr>
          <p:txBody>
            <a:bodyPr wrap="square" rtlCol="0">
              <a:spAutoFit/>
            </a:bodyPr>
            <a:lstStyle/>
            <a:p>
              <a:r>
                <a:rPr lang="en-US" sz="2000" dirty="0" smtClean="0"/>
                <a:t>SPI SHIFT REGISTER</a:t>
              </a:r>
              <a:endParaRPr lang="en-US" sz="2000" dirty="0"/>
            </a:p>
          </p:txBody>
        </p:sp>
        <p:sp>
          <p:nvSpPr>
            <p:cNvPr id="40" name="TextBox 39"/>
            <p:cNvSpPr txBox="1"/>
            <p:nvPr/>
          </p:nvSpPr>
          <p:spPr>
            <a:xfrm>
              <a:off x="914400" y="5163456"/>
              <a:ext cx="2362200" cy="707886"/>
            </a:xfrm>
            <a:prstGeom prst="rect">
              <a:avLst/>
            </a:prstGeom>
            <a:noFill/>
          </p:spPr>
          <p:txBody>
            <a:bodyPr wrap="square" rtlCol="0">
              <a:spAutoFit/>
            </a:bodyPr>
            <a:lstStyle/>
            <a:p>
              <a:pPr algn="ctr"/>
              <a:r>
                <a:rPr lang="en-US" sz="2000" dirty="0" smtClean="0"/>
                <a:t>CLOCK GENERATOR</a:t>
              </a:r>
              <a:endParaRPr lang="en-US" sz="2000" dirty="0"/>
            </a:p>
          </p:txBody>
        </p:sp>
        <p:sp>
          <p:nvSpPr>
            <p:cNvPr id="41" name="TextBox 40"/>
            <p:cNvSpPr txBox="1"/>
            <p:nvPr/>
          </p:nvSpPr>
          <p:spPr>
            <a:xfrm>
              <a:off x="3857172" y="2888340"/>
              <a:ext cx="1447800" cy="400110"/>
            </a:xfrm>
            <a:prstGeom prst="rect">
              <a:avLst/>
            </a:prstGeom>
            <a:noFill/>
          </p:spPr>
          <p:txBody>
            <a:bodyPr wrap="square" rtlCol="0">
              <a:spAutoFit/>
            </a:bodyPr>
            <a:lstStyle/>
            <a:p>
              <a:pPr algn="ctr"/>
              <a:r>
                <a:rPr lang="en-US" sz="2000" dirty="0" smtClean="0"/>
                <a:t>MOSI</a:t>
              </a:r>
              <a:endParaRPr lang="en-US" sz="2000" dirty="0"/>
            </a:p>
          </p:txBody>
        </p:sp>
        <p:sp>
          <p:nvSpPr>
            <p:cNvPr id="42" name="TextBox 41"/>
            <p:cNvSpPr txBox="1"/>
            <p:nvPr/>
          </p:nvSpPr>
          <p:spPr>
            <a:xfrm>
              <a:off x="3871686" y="3863460"/>
              <a:ext cx="1447800" cy="400110"/>
            </a:xfrm>
            <a:prstGeom prst="rect">
              <a:avLst/>
            </a:prstGeom>
            <a:noFill/>
          </p:spPr>
          <p:txBody>
            <a:bodyPr wrap="square" rtlCol="0">
              <a:spAutoFit/>
            </a:bodyPr>
            <a:lstStyle/>
            <a:p>
              <a:pPr algn="ctr"/>
              <a:r>
                <a:rPr lang="en-US" sz="2000" dirty="0" smtClean="0"/>
                <a:t>MISO</a:t>
              </a:r>
              <a:endParaRPr lang="en-US" sz="2000" dirty="0"/>
            </a:p>
          </p:txBody>
        </p:sp>
        <p:sp>
          <p:nvSpPr>
            <p:cNvPr id="43" name="TextBox 42"/>
            <p:cNvSpPr txBox="1"/>
            <p:nvPr/>
          </p:nvSpPr>
          <p:spPr>
            <a:xfrm>
              <a:off x="3886200" y="5695890"/>
              <a:ext cx="1447800" cy="400110"/>
            </a:xfrm>
            <a:prstGeom prst="rect">
              <a:avLst/>
            </a:prstGeom>
            <a:noFill/>
          </p:spPr>
          <p:txBody>
            <a:bodyPr wrap="square" rtlCol="0">
              <a:spAutoFit/>
            </a:bodyPr>
            <a:lstStyle/>
            <a:p>
              <a:pPr algn="ctr"/>
              <a:r>
                <a:rPr lang="en-US" sz="2000" dirty="0" smtClean="0"/>
                <a:t>SS</a:t>
              </a:r>
              <a:endParaRPr lang="en-US" sz="2000" dirty="0"/>
            </a:p>
          </p:txBody>
        </p:sp>
        <p:sp>
          <p:nvSpPr>
            <p:cNvPr id="44" name="TextBox 43"/>
            <p:cNvSpPr txBox="1"/>
            <p:nvPr/>
          </p:nvSpPr>
          <p:spPr>
            <a:xfrm>
              <a:off x="3200400" y="5172930"/>
              <a:ext cx="1447800" cy="400110"/>
            </a:xfrm>
            <a:prstGeom prst="rect">
              <a:avLst/>
            </a:prstGeom>
            <a:noFill/>
          </p:spPr>
          <p:txBody>
            <a:bodyPr wrap="square" rtlCol="0">
              <a:spAutoFit/>
            </a:bodyPr>
            <a:lstStyle/>
            <a:p>
              <a:pPr algn="ctr"/>
              <a:r>
                <a:rPr lang="en-US" sz="2000" dirty="0" smtClean="0"/>
                <a:t>SCLK</a:t>
              </a:r>
              <a:endParaRPr lang="en-US" sz="2000" dirty="0"/>
            </a:p>
          </p:txBody>
        </p:sp>
        <p:sp>
          <p:nvSpPr>
            <p:cNvPr id="45" name="TextBox 44"/>
            <p:cNvSpPr txBox="1"/>
            <p:nvPr/>
          </p:nvSpPr>
          <p:spPr>
            <a:xfrm>
              <a:off x="1295400" y="6305490"/>
              <a:ext cx="1447800" cy="400110"/>
            </a:xfrm>
            <a:prstGeom prst="rect">
              <a:avLst/>
            </a:prstGeom>
            <a:noFill/>
          </p:spPr>
          <p:txBody>
            <a:bodyPr wrap="square" rtlCol="0">
              <a:spAutoFit/>
            </a:bodyPr>
            <a:lstStyle/>
            <a:p>
              <a:pPr algn="ctr"/>
              <a:r>
                <a:rPr lang="en-US" sz="2000" dirty="0" smtClean="0"/>
                <a:t>MASTER</a:t>
              </a:r>
              <a:endParaRPr lang="en-US" sz="2000" dirty="0"/>
            </a:p>
          </p:txBody>
        </p:sp>
        <p:sp>
          <p:nvSpPr>
            <p:cNvPr id="46" name="TextBox 45"/>
            <p:cNvSpPr txBox="1"/>
            <p:nvPr/>
          </p:nvSpPr>
          <p:spPr>
            <a:xfrm>
              <a:off x="6248400" y="6305490"/>
              <a:ext cx="1447800" cy="400110"/>
            </a:xfrm>
            <a:prstGeom prst="rect">
              <a:avLst/>
            </a:prstGeom>
            <a:noFill/>
          </p:spPr>
          <p:txBody>
            <a:bodyPr wrap="square" rtlCol="0">
              <a:spAutoFit/>
            </a:bodyPr>
            <a:lstStyle/>
            <a:p>
              <a:pPr algn="ctr"/>
              <a:r>
                <a:rPr lang="en-US" sz="2000" dirty="0" smtClean="0"/>
                <a:t>SLAVE</a:t>
              </a:r>
              <a:endParaRPr lang="en-US" sz="2000" dirty="0"/>
            </a:p>
          </p:txBody>
        </p:sp>
      </p:grpSp>
      <p:cxnSp>
        <p:nvCxnSpPr>
          <p:cNvPr id="48" name="Straight Connector 47"/>
          <p:cNvCxnSpPr/>
          <p:nvPr/>
        </p:nvCxnSpPr>
        <p:spPr>
          <a:xfrm>
            <a:off x="4466772" y="5742440"/>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lstStyle/>
          <a:p>
            <a:r>
              <a:rPr lang="en-US" b="1" dirty="0" smtClean="0">
                <a:solidFill>
                  <a:schemeClr val="tx1"/>
                </a:solidFill>
              </a:rPr>
              <a:t>Data Communication</a:t>
            </a:r>
            <a:endParaRPr lang="en-US" b="1" dirty="0">
              <a:solidFill>
                <a:schemeClr val="tx1"/>
              </a:solidFill>
            </a:endParaRPr>
          </a:p>
        </p:txBody>
      </p:sp>
      <p:sp>
        <p:nvSpPr>
          <p:cNvPr id="3" name="Content Placeholder 2"/>
          <p:cNvSpPr>
            <a:spLocks noGrp="1"/>
          </p:cNvSpPr>
          <p:nvPr>
            <p:ph sz="quarter" idx="1"/>
          </p:nvPr>
        </p:nvSpPr>
        <p:spPr>
          <a:xfrm>
            <a:off x="381000" y="1447800"/>
            <a:ext cx="8305800" cy="5105400"/>
          </a:xfrm>
        </p:spPr>
        <p:txBody>
          <a:bodyPr>
            <a:normAutofit lnSpcReduction="10000"/>
          </a:bodyPr>
          <a:lstStyle/>
          <a:p>
            <a:r>
              <a:rPr lang="en-US" sz="3200" dirty="0" smtClean="0"/>
              <a:t>In SPI, the shift registers are 8-bit long.</a:t>
            </a:r>
          </a:p>
          <a:p>
            <a:r>
              <a:rPr lang="en-US" sz="3200" dirty="0" smtClean="0"/>
              <a:t>When Master wants to send a byte of data, it places the byte in its shift register and generates 8 clock pulses.</a:t>
            </a:r>
          </a:p>
          <a:p>
            <a:r>
              <a:rPr lang="en-US" sz="3200" dirty="0" smtClean="0"/>
              <a:t>After 8 clock pulses the data is shifted to the shift register of the slave.</a:t>
            </a:r>
          </a:p>
          <a:p>
            <a:r>
              <a:rPr lang="en-US" sz="3200" dirty="0" smtClean="0"/>
              <a:t>When Master wants to receive a data, the Slave should place the data on its shift register and after 8 pulses, the Master will receive the data in its shift register </a:t>
            </a:r>
            <a:endParaRPr lang="en-US" sz="3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13356</TotalTime>
  <Words>2597</Words>
  <Application>Microsoft Office PowerPoint</Application>
  <PresentationFormat>On-screen Show (4:3)</PresentationFormat>
  <Paragraphs>253</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Equity</vt:lpstr>
      <vt:lpstr>Slide 1</vt:lpstr>
      <vt:lpstr>Project Presentation</vt:lpstr>
      <vt:lpstr>What is SPI</vt:lpstr>
      <vt:lpstr>Four pins for SPI</vt:lpstr>
      <vt:lpstr>Connection Diagram</vt:lpstr>
      <vt:lpstr>Like AVR, in many chips SDI, SDO, SCLK and SS are termed as MISO, MOSI, SCK and SS  </vt:lpstr>
      <vt:lpstr>How SPI Works?</vt:lpstr>
      <vt:lpstr>SPI Architecture</vt:lpstr>
      <vt:lpstr>Data Communication</vt:lpstr>
      <vt:lpstr>SPI Read and Write</vt:lpstr>
      <vt:lpstr>SPI Read and Write…..</vt:lpstr>
      <vt:lpstr>SPI Clock Polarity and Phase</vt:lpstr>
      <vt:lpstr>Single byte write</vt:lpstr>
      <vt:lpstr>Multibyte burst write</vt:lpstr>
      <vt:lpstr>Single byte read</vt:lpstr>
      <vt:lpstr>Multibyte burst read</vt:lpstr>
      <vt:lpstr>AVR Programming in AVR</vt:lpstr>
      <vt:lpstr>SPSR Register</vt:lpstr>
      <vt:lpstr>SPCR Register</vt:lpstr>
      <vt:lpstr>SPCR Register (Continued….)</vt:lpstr>
      <vt:lpstr>SPI Data Register</vt:lpstr>
      <vt:lpstr>SPI Programming in AVR</vt:lpstr>
      <vt:lpstr>Master Operating Mode</vt:lpstr>
      <vt:lpstr>Master Operating Mode</vt:lpstr>
      <vt:lpstr>Master Operating Mode</vt:lpstr>
      <vt:lpstr>Slave Operating Mode</vt:lpstr>
      <vt:lpstr>Slave Operating Mode</vt:lpstr>
      <vt:lpstr>I2C Communication</vt:lpstr>
      <vt:lpstr>A Number of Devices Connected….</vt:lpstr>
      <vt:lpstr>Slide 30</vt:lpstr>
      <vt:lpstr>Basic Internal Structure of SDA/SCL line </vt:lpstr>
      <vt:lpstr>Pulling the bus low with an open-drain interface</vt:lpstr>
      <vt:lpstr>Releasing the bus with an open drain interface</vt:lpstr>
      <vt:lpstr>General I2C Operation</vt:lpstr>
      <vt:lpstr>General I2C Operation (continued……)</vt:lpstr>
      <vt:lpstr>START and STOP Conditions</vt:lpstr>
      <vt:lpstr>Repeated Start Condition</vt:lpstr>
      <vt:lpstr>Data Validity and Byte Format</vt:lpstr>
      <vt:lpstr>Example of a Single Byte Data Transfer</vt:lpstr>
      <vt:lpstr>Acknowledge and Not Acknowledge Bit</vt:lpstr>
      <vt:lpstr>Example NAK Waveform</vt:lpstr>
      <vt:lpstr>Address and Data together</vt:lpstr>
      <vt:lpstr>Example I2C Write to Slave Device’s Address</vt:lpstr>
      <vt:lpstr>Example I2C Read from Slave Device’s Address</vt:lpstr>
      <vt:lpstr>Slide 45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HP</cp:lastModifiedBy>
  <cp:revision>237</cp:revision>
  <dcterms:created xsi:type="dcterms:W3CDTF">2014-05-09T08:36:58Z</dcterms:created>
  <dcterms:modified xsi:type="dcterms:W3CDTF">2018-08-08T13:48:54Z</dcterms:modified>
</cp:coreProperties>
</file>