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4"/>
  </p:notesMasterIdLst>
  <p:handoutMasterIdLst>
    <p:handoutMasterId r:id="rId25"/>
  </p:handoutMasterIdLst>
  <p:sldIdLst>
    <p:sldId id="256" r:id="rId2"/>
    <p:sldId id="348" r:id="rId3"/>
    <p:sldId id="350" r:id="rId4"/>
    <p:sldId id="351" r:id="rId5"/>
    <p:sldId id="354" r:id="rId6"/>
    <p:sldId id="355" r:id="rId7"/>
    <p:sldId id="333" r:id="rId8"/>
    <p:sldId id="335" r:id="rId9"/>
    <p:sldId id="365" r:id="rId10"/>
    <p:sldId id="336" r:id="rId11"/>
    <p:sldId id="311" r:id="rId12"/>
    <p:sldId id="313" r:id="rId13"/>
    <p:sldId id="312" r:id="rId14"/>
    <p:sldId id="294" r:id="rId15"/>
    <p:sldId id="330" r:id="rId16"/>
    <p:sldId id="381" r:id="rId17"/>
    <p:sldId id="314" r:id="rId18"/>
    <p:sldId id="315" r:id="rId19"/>
    <p:sldId id="317" r:id="rId20"/>
    <p:sldId id="318" r:id="rId21"/>
    <p:sldId id="319" r:id="rId22"/>
    <p:sldId id="282" r:id="rId23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1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18834-FD34-492C-A49F-A72FF7DD6504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91BB5-80D7-47CD-A939-8D712CA381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24319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BFF74-E707-4865-A5FC-946763785BC8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C9830-D8AC-4DE4-B607-48686BABC0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5879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3BBCFA-0C53-48DE-B3D5-445B9148A532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762000" y="3276600"/>
            <a:ext cx="7162800" cy="1905000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n-US" sz="4000" b="1" dirty="0" smtClean="0">
                <a:solidFill>
                  <a:srgbClr val="002060"/>
                </a:solidFill>
              </a:rPr>
              <a:t>Lecture 2 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n-US" sz="4000" b="1" dirty="0" err="1" smtClean="0">
                <a:solidFill>
                  <a:srgbClr val="002060"/>
                </a:solidFill>
              </a:rPr>
              <a:t>Input/Output</a:t>
            </a:r>
            <a:r>
              <a:rPr lang="en-US" sz="4000" b="1" dirty="0" smtClean="0">
                <a:solidFill>
                  <a:srgbClr val="002060"/>
                </a:solidFill>
              </a:rPr>
              <a:t> </a:t>
            </a:r>
            <a:r>
              <a:rPr lang="en-US" sz="4000" b="1" dirty="0" smtClean="0">
                <a:solidFill>
                  <a:srgbClr val="002060"/>
                </a:solidFill>
              </a:rPr>
              <a:t>of Digital Data 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>
            <a:normAutofit fontScale="90000"/>
          </a:bodyPr>
          <a:lstStyle/>
          <a:p>
            <a:r>
              <a:rPr sz="5300" b="1" smtClean="0">
                <a:latin typeface="+mn-lt"/>
              </a:rPr>
              <a:t>April</a:t>
            </a:r>
            <a:r>
              <a:rPr lang="en-US" sz="5300" b="1" smtClean="0">
                <a:latin typeface="+mn-lt"/>
              </a:rPr>
              <a:t> 2018</a:t>
            </a:r>
            <a:r>
              <a:rPr lang="en-US" sz="5300" b="1" dirty="0" smtClean="0">
                <a:latin typeface="+mn-lt"/>
              </a:rPr>
              <a:t/>
            </a:r>
            <a:br>
              <a:rPr lang="en-US" sz="5300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>ICT 5307 </a:t>
            </a:r>
            <a:r>
              <a:rPr lang="en-US" b="1" smtClean="0">
                <a:latin typeface="+mn-lt"/>
              </a:rPr>
              <a:t>: Embedded </a:t>
            </a:r>
            <a:r>
              <a:rPr lang="en-US" b="1" dirty="0" smtClean="0">
                <a:latin typeface="+mn-lt"/>
              </a:rPr>
              <a:t>System Design</a:t>
            </a:r>
            <a:endParaRPr lang="en-US" b="1" dirty="0">
              <a:latin typeface="+mn-lt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62000" y="5257800"/>
            <a:ext cx="7162800" cy="9144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S.M.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Lutful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Kabir</a:t>
            </a:r>
            <a:endParaRPr kumimoji="0" lang="en-US" sz="3200" b="1" i="0" u="none" strike="noStrike" kern="1200" cap="none" spc="0" normalizeH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800" baseline="0" dirty="0" smtClean="0"/>
              <a:t>Professor,</a:t>
            </a:r>
            <a:r>
              <a:rPr lang="en-US" sz="2800" dirty="0" smtClean="0"/>
              <a:t> IICT, </a:t>
            </a:r>
            <a:r>
              <a:rPr lang="en-US" sz="2800" baseline="0" dirty="0" smtClean="0"/>
              <a:t>BUET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14017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Alternate LEDs will glow and toggle at every 1 sec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0200" y="3520857"/>
            <a:ext cx="4419600" cy="310854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 smtClean="0"/>
              <a:t>PORTC=0xAA</a:t>
            </a:r>
          </a:p>
          <a:p>
            <a:pPr>
              <a:buNone/>
            </a:pPr>
            <a:r>
              <a:rPr lang="en-US" sz="2800" dirty="0" smtClean="0"/>
              <a:t>while (1)</a:t>
            </a:r>
          </a:p>
          <a:p>
            <a:pPr>
              <a:buNone/>
            </a:pPr>
            <a:r>
              <a:rPr lang="en-US" sz="2800" dirty="0" smtClean="0"/>
              <a:t>      {</a:t>
            </a:r>
          </a:p>
          <a:p>
            <a:pPr>
              <a:buNone/>
            </a:pPr>
            <a:r>
              <a:rPr lang="en-US" sz="2800" dirty="0" smtClean="0"/>
              <a:t>        PORTC=~PORTC; </a:t>
            </a:r>
          </a:p>
          <a:p>
            <a:pPr>
              <a:buNone/>
            </a:pPr>
            <a:r>
              <a:rPr lang="en-US" sz="2800" dirty="0" smtClean="0"/>
              <a:t>        </a:t>
            </a:r>
            <a:r>
              <a:rPr lang="en-US" sz="2800" dirty="0" err="1" smtClean="0"/>
              <a:t>delay_ms</a:t>
            </a:r>
            <a:r>
              <a:rPr lang="en-US" sz="2800" dirty="0" smtClean="0"/>
              <a:t>(1000);</a:t>
            </a:r>
          </a:p>
          <a:p>
            <a:pPr>
              <a:buNone/>
            </a:pPr>
            <a:r>
              <a:rPr lang="en-US" sz="2800" dirty="0" smtClean="0"/>
              <a:t>      }</a:t>
            </a:r>
          </a:p>
          <a:p>
            <a:pPr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29856841"/>
              </p:ext>
            </p:extLst>
          </p:nvPr>
        </p:nvGraphicFramePr>
        <p:xfrm>
          <a:off x="1524000" y="1762760"/>
          <a:ext cx="6096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08710956"/>
              </p:ext>
            </p:extLst>
          </p:nvPr>
        </p:nvGraphicFramePr>
        <p:xfrm>
          <a:off x="1524000" y="2682240"/>
          <a:ext cx="6096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1690914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0xAA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267718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0x55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237562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7-segment display: Introduction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38628"/>
            <a:ext cx="8915400" cy="6248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Seven segment displays are very common for electronic product to display numerical output. </a:t>
            </a:r>
          </a:p>
          <a:p>
            <a:r>
              <a:rPr lang="en-US" sz="3200" dirty="0" smtClean="0"/>
              <a:t>Many common devices like calculators, lift, watches, electronic weighing scales, ovens etc use them. </a:t>
            </a:r>
          </a:p>
          <a:p>
            <a:r>
              <a:rPr lang="en-US" sz="3200" dirty="0" smtClean="0"/>
              <a:t>A seven-segment display is so named because it is divided into seven different segments that can be switched on or off.</a:t>
            </a:r>
          </a:p>
          <a:p>
            <a:r>
              <a:rPr lang="en-US" sz="3200" dirty="0" smtClean="0"/>
              <a:t>It can display digits from 0 to 9 and quite a few characters like A, b, C, ., H, E, e, F, n, o, t, u, y, etc. </a:t>
            </a:r>
          </a:p>
          <a:p>
            <a:r>
              <a:rPr lang="en-US" sz="3200" dirty="0" smtClean="0"/>
              <a:t>Knowledge about how to interface a seven segment display to a micro controller is very essential in designing embedded systems.</a:t>
            </a:r>
            <a:endParaRPr lang="en-US" sz="3200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pPr>
              <a:defRPr/>
            </a:pPr>
            <a:fld id="{5DC66DD1-FCC2-4290-A9A5-7AF82C81E65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762000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solidFill>
                  <a:schemeClr val="tx1"/>
                </a:solidFill>
              </a:rPr>
              <a:t>The Pin Out and Picture of a 7-segment Display</a:t>
            </a:r>
            <a:endParaRPr lang="en-US" sz="3500" b="1" dirty="0">
              <a:solidFill>
                <a:schemeClr val="tx1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914400" y="3810000"/>
            <a:ext cx="5119914" cy="2745905"/>
            <a:chOff x="1814286" y="3962400"/>
            <a:chExt cx="5119914" cy="2745905"/>
          </a:xfrm>
        </p:grpSpPr>
        <p:sp>
          <p:nvSpPr>
            <p:cNvPr id="22" name="Rectangle 21"/>
            <p:cNvSpPr/>
            <p:nvPr/>
          </p:nvSpPr>
          <p:spPr>
            <a:xfrm>
              <a:off x="2185458" y="4921951"/>
              <a:ext cx="457200" cy="76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42658" y="5074351"/>
              <a:ext cx="762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85458" y="5607751"/>
              <a:ext cx="457200" cy="76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85458" y="6293551"/>
              <a:ext cx="457200" cy="76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42658" y="5774899"/>
              <a:ext cx="76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079762" y="5091559"/>
              <a:ext cx="76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79762" y="5774899"/>
              <a:ext cx="762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900754" y="6185395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61658" y="4921951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1600" dirty="0" smtClean="0"/>
                <a:t>a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74614" y="5150551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1600" dirty="0" smtClean="0"/>
                <a:t>b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44450" y="6369751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1600" dirty="0" smtClean="0"/>
                <a:t>d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14286" y="5821603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1600" dirty="0" smtClean="0"/>
                <a:t>e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61658" y="5623161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1600" dirty="0" smtClean="0"/>
                <a:t>g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041294" y="4921951"/>
              <a:ext cx="457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98494" y="5074351"/>
              <a:ext cx="762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041294" y="5607751"/>
              <a:ext cx="457200" cy="76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041294" y="6293551"/>
              <a:ext cx="457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498494" y="5774899"/>
              <a:ext cx="762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935598" y="5091559"/>
              <a:ext cx="762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5598" y="5774899"/>
              <a:ext cx="76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756590" y="6185395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57486" y="5150551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1600" dirty="0" smtClean="0"/>
                <a:t>b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57486" y="5755893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1600" dirty="0" smtClean="0"/>
                <a:t>c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94698" y="5121055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1600" dirty="0" smtClean="0"/>
                <a:t>f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17494" y="5656915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1600" dirty="0" smtClean="0"/>
                <a:t>g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793894" y="4879505"/>
              <a:ext cx="457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251094" y="5031905"/>
              <a:ext cx="762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793894" y="5565305"/>
              <a:ext cx="457200" cy="76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93894" y="6251105"/>
              <a:ext cx="457200" cy="76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251094" y="5732453"/>
              <a:ext cx="762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688198" y="5049113"/>
              <a:ext cx="76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688198" y="5732453"/>
              <a:ext cx="762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509190" y="6142949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310086" y="5108105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1600" dirty="0" smtClean="0"/>
                <a:t>b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10086" y="5713447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1600" dirty="0" smtClean="0"/>
                <a:t>c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870094" y="5614469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1600" dirty="0" smtClean="0"/>
                <a:t>g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10434" y="5793905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1600" dirty="0" smtClean="0"/>
                <a:t>e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65174" y="6293551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1600" dirty="0" smtClean="0"/>
                <a:t>d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133600" y="3962400"/>
              <a:ext cx="48006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/>
                <a:t> </a:t>
              </a:r>
              <a:r>
                <a:rPr lang="bn-BD" sz="5400" dirty="0" smtClean="0"/>
                <a:t>2   </a:t>
              </a:r>
              <a:r>
                <a:rPr lang="en-US" sz="3200" dirty="0"/>
                <a:t> </a:t>
              </a:r>
              <a:r>
                <a:rPr lang="bn-BD" sz="5400" dirty="0" smtClean="0"/>
                <a:t>4 </a:t>
              </a:r>
              <a:r>
                <a:rPr lang="en-US" sz="5400" dirty="0" smtClean="0"/>
                <a:t>  </a:t>
              </a:r>
              <a:r>
                <a:rPr lang="en-US" sz="2000" dirty="0" smtClean="0"/>
                <a:t>            </a:t>
              </a:r>
              <a:r>
                <a:rPr lang="bn-BD" sz="6600" dirty="0" smtClean="0"/>
                <a:t>d</a:t>
              </a:r>
              <a:endParaRPr lang="en-US" sz="5400" dirty="0"/>
            </a:p>
          </p:txBody>
        </p:sp>
      </p:grpSp>
      <p:pic>
        <p:nvPicPr>
          <p:cNvPr id="1026" name="Picture 2" descr="seven segment LED displa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6114" y="990600"/>
            <a:ext cx="4171950" cy="2647951"/>
          </a:xfrm>
          <a:prstGeom prst="rect">
            <a:avLst/>
          </a:prstGeom>
          <a:noFill/>
        </p:spPr>
      </p:pic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04510" y="6248399"/>
            <a:ext cx="733864" cy="274320"/>
          </a:xfrm>
        </p:spPr>
        <p:txBody>
          <a:bodyPr/>
          <a:lstStyle/>
          <a:p>
            <a:pPr>
              <a:defRPr/>
            </a:pPr>
            <a:fld id="{5DC66DD1-FCC2-4290-A9A5-7AF82C81E65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19200"/>
            <a:ext cx="2286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Two types of 7-segment display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54102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Seven segment displays are of two types, </a:t>
            </a:r>
            <a:r>
              <a:rPr lang="en-US" sz="3200" b="1" i="1" dirty="0" smtClean="0"/>
              <a:t>common cathode and common anode.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In common cathode type , the cathode (N side) of all LEDs are tied together to a single terminal which is usually labeled as ‘</a:t>
            </a:r>
            <a:r>
              <a:rPr lang="en-US" sz="3200" b="1" dirty="0" smtClean="0"/>
              <a:t>com</a:t>
            </a:r>
            <a:r>
              <a:rPr lang="en-US" sz="3200" dirty="0" smtClean="0"/>
              <a:t>‘   and the anode (P side) of all LEDs are left alone as individual pins labeled as a, b, c, d, e, f, g &amp;  h (or dot) . </a:t>
            </a:r>
          </a:p>
          <a:p>
            <a:r>
              <a:rPr lang="en-US" sz="3200" dirty="0" smtClean="0"/>
              <a:t>In common anode type, the anode of all LEDs are tied together as a single terminal and cathodes are left alone as individual pins.</a:t>
            </a:r>
            <a:endParaRPr lang="en-US" sz="32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pPr>
              <a:defRPr/>
            </a:pPr>
            <a:fld id="{5DC66DD1-FCC2-4290-A9A5-7AF82C81E65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bn-BD" sz="4000" b="1" dirty="0" smtClean="0">
                <a:solidFill>
                  <a:schemeClr val="tx1"/>
                </a:solidFill>
              </a:rPr>
              <a:t>Interfacing 7 segment display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0" y="6507480"/>
            <a:ext cx="5507719" cy="274320"/>
          </a:xfrm>
        </p:spPr>
        <p:txBody>
          <a:bodyPr/>
          <a:lstStyle/>
          <a:p>
            <a:pPr>
              <a:defRPr/>
            </a:pPr>
            <a:r>
              <a:rPr lang="en-US" smtClean="0"/>
              <a:t>Prof. S. M. Lutful Kabir, BUET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pPr>
              <a:defRPr/>
            </a:pPr>
            <a:fld id="{5DC66DD1-FCC2-4290-A9A5-7AF82C81E65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8436" name="Picture 4" descr="http://www.techshopbd.com/uploads/tutorial/6_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3963" y="762000"/>
            <a:ext cx="6187437" cy="2133600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>
            <a:off x="1204686" y="2985880"/>
            <a:ext cx="381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85686" y="2985880"/>
            <a:ext cx="0" cy="2438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04686" y="5439028"/>
            <a:ext cx="381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00434" y="5119480"/>
            <a:ext cx="381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66686" y="5040820"/>
            <a:ext cx="685800" cy="1524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667000" y="5119914"/>
            <a:ext cx="6858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323772" y="5791200"/>
            <a:ext cx="0" cy="228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3124200" y="5334000"/>
            <a:ext cx="4572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095172" y="5548086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323772" y="5548086"/>
            <a:ext cx="228600" cy="228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095172" y="5548086"/>
            <a:ext cx="228600" cy="228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095172" y="5779146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42886" y="473848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1600" dirty="0" smtClean="0"/>
              <a:t>330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052286" y="4950534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1600" dirty="0" smtClean="0"/>
              <a:t>P</a:t>
            </a:r>
            <a:r>
              <a:rPr lang="en-US" sz="1600" dirty="0" smtClean="0"/>
              <a:t>A.</a:t>
            </a:r>
            <a:r>
              <a:rPr lang="bn-BD" sz="1600" dirty="0" smtClean="0"/>
              <a:t>7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2347686" y="5514332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1600" dirty="0" smtClean="0"/>
              <a:t>LED ‘dp’</a:t>
            </a:r>
            <a:endParaRPr lang="en-US" sz="1600" dirty="0"/>
          </a:p>
        </p:txBody>
      </p:sp>
      <p:sp>
        <p:nvSpPr>
          <p:cNvPr id="54" name="Rectangle 53"/>
          <p:cNvSpPr/>
          <p:nvPr/>
        </p:nvSpPr>
        <p:spPr>
          <a:xfrm>
            <a:off x="4722174" y="5019412"/>
            <a:ext cx="597312" cy="16289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5864940" y="5803488"/>
            <a:ext cx="0" cy="228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405086" y="6281058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638800" y="5545392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5867400" y="5545392"/>
            <a:ext cx="228600" cy="228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638800" y="5545392"/>
            <a:ext cx="228600" cy="228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638800" y="5776452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709886" y="4727562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1600" dirty="0" smtClean="0"/>
              <a:t>330</a:t>
            </a:r>
            <a:endParaRPr 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6083712" y="5499818"/>
            <a:ext cx="850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1600" dirty="0" smtClean="0"/>
              <a:t>LED ‘a’</a:t>
            </a:r>
            <a:endParaRPr lang="en-US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3566886" y="3287484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1600" dirty="0" smtClean="0"/>
              <a:t>+5V</a:t>
            </a:r>
            <a:endParaRPr 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4815114" y="6143172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1600" dirty="0" smtClean="0"/>
              <a:t>GND</a:t>
            </a:r>
            <a:endParaRPr lang="en-US" sz="1600" dirty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4613316" y="5081098"/>
            <a:ext cx="1425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 flipH="1" flipV="1">
            <a:off x="3971472" y="4400072"/>
            <a:ext cx="12954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602894" y="3961732"/>
            <a:ext cx="2138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615182" y="4173124"/>
            <a:ext cx="2138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600434" y="4340272"/>
            <a:ext cx="2138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600434" y="4522168"/>
            <a:ext cx="2138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600434" y="4733560"/>
            <a:ext cx="2138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617642" y="4915456"/>
            <a:ext cx="2138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801998" y="473848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792170" y="4541836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1801998" y="4340272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792170" y="4160836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814286" y="3991228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1789710" y="375034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</a:t>
            </a:r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2347686" y="4635567"/>
            <a:ext cx="76200" cy="45719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347686" y="3873567"/>
            <a:ext cx="76200" cy="45719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347686" y="4025967"/>
            <a:ext cx="76200" cy="45719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347686" y="4178367"/>
            <a:ext cx="76200" cy="45719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347686" y="4330767"/>
            <a:ext cx="76200" cy="45719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347686" y="4483167"/>
            <a:ext cx="76200" cy="45719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1052286" y="3568444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1600" dirty="0" smtClean="0"/>
              <a:t>P</a:t>
            </a:r>
            <a:r>
              <a:rPr lang="en-US" sz="1600" dirty="0" smtClean="0"/>
              <a:t>A.</a:t>
            </a:r>
            <a:r>
              <a:rPr lang="bn-BD" sz="1600" dirty="0" smtClean="0"/>
              <a:t>0</a:t>
            </a:r>
            <a:endParaRPr lang="en-US" sz="1600" dirty="0"/>
          </a:p>
        </p:txBody>
      </p:sp>
      <p:sp>
        <p:nvSpPr>
          <p:cNvPr id="141" name="TextBox 140"/>
          <p:cNvSpPr txBox="1"/>
          <p:nvPr/>
        </p:nvSpPr>
        <p:spPr>
          <a:xfrm>
            <a:off x="6386286" y="4462307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Common Cathode</a:t>
            </a:r>
            <a:endParaRPr lang="en-US" sz="2400" u="sng" dirty="0"/>
          </a:p>
        </p:txBody>
      </p:sp>
      <p:cxnSp>
        <p:nvCxnSpPr>
          <p:cNvPr id="142" name="Straight Connector 141"/>
          <p:cNvCxnSpPr/>
          <p:nvPr/>
        </p:nvCxnSpPr>
        <p:spPr>
          <a:xfrm>
            <a:off x="1585686" y="3737858"/>
            <a:ext cx="3048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3323772" y="6018212"/>
            <a:ext cx="2558142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4648200" y="6037944"/>
            <a:ext cx="0" cy="228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 flipH="1" flipV="1">
            <a:off x="5652520" y="5300548"/>
            <a:ext cx="4572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54" idx="3"/>
          </p:cNvCxnSpPr>
          <p:nvPr/>
        </p:nvCxnSpPr>
        <p:spPr>
          <a:xfrm>
            <a:off x="5319486" y="5100857"/>
            <a:ext cx="551544" cy="61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3657600" y="5669281"/>
            <a:ext cx="76200" cy="45719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962400" y="5669281"/>
            <a:ext cx="76200" cy="45719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4343400" y="5669281"/>
            <a:ext cx="76200" cy="45719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4724400" y="5682342"/>
            <a:ext cx="76200" cy="45719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5105400" y="5685972"/>
            <a:ext cx="76200" cy="45719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5410200" y="5687425"/>
            <a:ext cx="76200" cy="45719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19400"/>
            <a:ext cx="1371600" cy="2438400"/>
          </a:xfrm>
        </p:spPr>
        <p:txBody>
          <a:bodyPr vert="vert270"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7-Segment Display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08896172"/>
              </p:ext>
            </p:extLst>
          </p:nvPr>
        </p:nvGraphicFramePr>
        <p:xfrm>
          <a:off x="1752601" y="1752600"/>
          <a:ext cx="6553199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"/>
                <a:gridCol w="626827"/>
                <a:gridCol w="569843"/>
                <a:gridCol w="783535"/>
                <a:gridCol w="641074"/>
                <a:gridCol w="655320"/>
                <a:gridCol w="655320"/>
                <a:gridCol w="571662"/>
                <a:gridCol w="738978"/>
                <a:gridCol w="655320"/>
              </a:tblGrid>
              <a:tr h="4294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dp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Hex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dig</a:t>
                      </a:r>
                      <a:endParaRPr lang="en-US" sz="2400" dirty="0"/>
                    </a:p>
                  </a:txBody>
                  <a:tcPr/>
                </a:tc>
              </a:tr>
              <a:tr h="4294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4294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4294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</a:tr>
              <a:tr h="4294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  <a:tr h="4294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4294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</a:tr>
              <a:tr h="4294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4294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</a:tr>
              <a:tr h="4294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</a:tr>
              <a:tr h="4294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497450" y="333668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07832" y="741918"/>
            <a:ext cx="54652" cy="266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22757" y="343696"/>
            <a:ext cx="54652" cy="266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10380" y="741918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4800" y="0"/>
            <a:ext cx="273262" cy="19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1600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5086" y="335181"/>
            <a:ext cx="273262" cy="19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1600" dirty="0" smtClean="0"/>
              <a:t>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4800" y="1050009"/>
            <a:ext cx="273262" cy="19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1600" dirty="0" smtClean="0"/>
              <a:t>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9600" y="730695"/>
            <a:ext cx="273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859568" y="258981"/>
            <a:ext cx="327914" cy="44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187482" y="362308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59568" y="673151"/>
            <a:ext cx="327914" cy="444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859568" y="1072807"/>
            <a:ext cx="327914" cy="44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187482" y="770558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788226" y="357822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788226" y="756044"/>
            <a:ext cx="54652" cy="266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93000" y="360593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760938" y="671436"/>
            <a:ext cx="327914" cy="444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760938" y="1071092"/>
            <a:ext cx="327914" cy="444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088851" y="768843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685130" y="768843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62583" y="258981"/>
            <a:ext cx="327914" cy="444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90496" y="347794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62583" y="1058293"/>
            <a:ext cx="327914" cy="444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86775" y="756044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0" y="319314"/>
            <a:ext cx="273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37123" y="1064523"/>
            <a:ext cx="453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1600" dirty="0" smtClean="0"/>
              <a:t>d</a:t>
            </a:r>
            <a:r>
              <a:rPr lang="en-US" sz="1600" dirty="0" smtClean="0"/>
              <a:t>p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-14514" y="730695"/>
            <a:ext cx="273262" cy="19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1600" dirty="0" smtClean="0"/>
              <a:t>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73693" y="349695"/>
            <a:ext cx="273262" cy="19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1600" dirty="0" smtClean="0"/>
              <a:t>g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2167583" y="273884"/>
            <a:ext cx="327914" cy="444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495496" y="362697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167583" y="673540"/>
            <a:ext cx="327914" cy="444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167583" y="1073196"/>
            <a:ext cx="327914" cy="444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091775" y="372725"/>
            <a:ext cx="54652" cy="266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053770" y="770947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807462" y="673151"/>
            <a:ext cx="327914" cy="444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135376" y="770558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731654" y="372336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731654" y="770558"/>
            <a:ext cx="54652" cy="266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999068" y="362308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671154" y="1072807"/>
            <a:ext cx="327914" cy="44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999068" y="770558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595346" y="770558"/>
            <a:ext cx="54652" cy="266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7935796" y="362308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7607882" y="673151"/>
            <a:ext cx="327914" cy="444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7935796" y="770558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7532074" y="372336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8824798" y="362308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8496884" y="673151"/>
            <a:ext cx="327914" cy="444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1" name="Rectangle 110"/>
          <p:cNvSpPr/>
          <p:nvPr/>
        </p:nvSpPr>
        <p:spPr>
          <a:xfrm>
            <a:off x="8824798" y="770558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8421076" y="372336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8421076" y="770558"/>
            <a:ext cx="54652" cy="266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8911770" y="1035495"/>
            <a:ext cx="109305" cy="888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68512" y="657261"/>
            <a:ext cx="327914" cy="44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583242" y="754544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195942" y="335181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1184032" y="676269"/>
            <a:ext cx="327914" cy="44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1184032" y="1057269"/>
            <a:ext cx="327914" cy="44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1184032" y="248097"/>
            <a:ext cx="327914" cy="44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003323" y="273495"/>
            <a:ext cx="327914" cy="444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3331236" y="362308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003323" y="673151"/>
            <a:ext cx="327914" cy="444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003323" y="1072807"/>
            <a:ext cx="327914" cy="444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941618" y="770558"/>
            <a:ext cx="54652" cy="266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903423" y="372336"/>
            <a:ext cx="54652" cy="266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322618" y="770558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8493142" y="273495"/>
            <a:ext cx="327914" cy="444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1" name="Rectangle 140"/>
          <p:cNvSpPr/>
          <p:nvPr/>
        </p:nvSpPr>
        <p:spPr>
          <a:xfrm>
            <a:off x="8507656" y="1067289"/>
            <a:ext cx="327914" cy="444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2" name="Rectangle 141"/>
          <p:cNvSpPr/>
          <p:nvPr/>
        </p:nvSpPr>
        <p:spPr>
          <a:xfrm>
            <a:off x="7612740" y="273495"/>
            <a:ext cx="327914" cy="444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7598226" y="1067289"/>
            <a:ext cx="327914" cy="444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7522026" y="759723"/>
            <a:ext cx="54652" cy="266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6651168" y="669009"/>
            <a:ext cx="327914" cy="44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6603996" y="340886"/>
            <a:ext cx="54652" cy="266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6680196" y="258981"/>
            <a:ext cx="327914" cy="444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780310" y="290775"/>
            <a:ext cx="327914" cy="444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6099624" y="378723"/>
            <a:ext cx="54652" cy="266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4807854" y="273495"/>
            <a:ext cx="327914" cy="444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807854" y="1067289"/>
            <a:ext cx="327914" cy="444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156196" y="349695"/>
            <a:ext cx="54652" cy="266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2499860" y="769058"/>
            <a:ext cx="54652" cy="266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8011884" y="1035495"/>
            <a:ext cx="109305" cy="888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7079340" y="1050009"/>
            <a:ext cx="109305" cy="888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624114" y="1035495"/>
            <a:ext cx="109305" cy="888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6157686" y="1050009"/>
            <a:ext cx="109305" cy="888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5210628" y="1079037"/>
            <a:ext cx="109305" cy="888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4249056" y="1093551"/>
            <a:ext cx="109305" cy="888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3381828" y="1082667"/>
            <a:ext cx="109305" cy="888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2561772" y="1050009"/>
            <a:ext cx="109305" cy="888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1567095" y="1050009"/>
            <a:ext cx="109305" cy="888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itle 1"/>
          <p:cNvSpPr txBox="1">
            <a:spLocks/>
          </p:cNvSpPr>
          <p:nvPr/>
        </p:nvSpPr>
        <p:spPr>
          <a:xfrm>
            <a:off x="152400" y="1219200"/>
            <a:ext cx="8991600" cy="533400"/>
          </a:xfrm>
          <a:prstGeom prst="rect">
            <a:avLst/>
          </a:prstGeom>
        </p:spPr>
        <p:txBody>
          <a:bodyPr bIns="91440" anchor="b" anchorCtr="0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0      1        2      3       4     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5        6      7      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8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9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9445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 Code for Outputting Data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991600" cy="5181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#include &lt;mega32.h&gt;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#include &lt;</a:t>
            </a:r>
            <a:r>
              <a:rPr lang="en-US" sz="2200" dirty="0" err="1"/>
              <a:t>delay.h</a:t>
            </a:r>
            <a:r>
              <a:rPr lang="en-US" sz="2200" dirty="0" smtClean="0"/>
              <a:t>&gt;</a:t>
            </a: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smtClean="0"/>
              <a:t> </a:t>
            </a:r>
            <a:r>
              <a:rPr lang="en-US" sz="2200" dirty="0" err="1" smtClean="0"/>
              <a:t>digit_cathode</a:t>
            </a:r>
            <a:r>
              <a:rPr lang="en-US" sz="2200" dirty="0" smtClean="0"/>
              <a:t>[10</a:t>
            </a:r>
            <a:r>
              <a:rPr lang="en-US" sz="2200" dirty="0"/>
              <a:t>]={0x3F,0x06,0x5B,0x4F,0x66,0x6D,0x7D,0x07,0x7F,0x6F};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/>
              <a:t>int</a:t>
            </a:r>
            <a:r>
              <a:rPr lang="en-US" sz="2200" dirty="0"/>
              <a:t> i</a:t>
            </a:r>
            <a:r>
              <a:rPr lang="en-US" sz="2200" dirty="0" smtClean="0"/>
              <a:t>;</a:t>
            </a: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void main(void</a:t>
            </a:r>
            <a:r>
              <a:rPr lang="en-US" sz="2200" dirty="0" smtClean="0"/>
              <a:t>) {</a:t>
            </a: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DDRB=0xFF;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while (1)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</a:t>
            </a:r>
            <a:r>
              <a:rPr lang="en-US" sz="2200" dirty="0" smtClean="0"/>
              <a:t>for (i=0; i&lt;10; i</a:t>
            </a:r>
            <a:r>
              <a:rPr lang="en-US" sz="22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    PORTB=</a:t>
            </a:r>
            <a:r>
              <a:rPr lang="en-US" sz="2200" dirty="0" err="1"/>
              <a:t>digit_cathode</a:t>
            </a:r>
            <a:r>
              <a:rPr lang="en-US" sz="2200" dirty="0"/>
              <a:t>[i];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    </a:t>
            </a:r>
            <a:r>
              <a:rPr lang="en-US" sz="2200" dirty="0" err="1"/>
              <a:t>delay_ms</a:t>
            </a:r>
            <a:r>
              <a:rPr lang="en-US" sz="2200" dirty="0"/>
              <a:t>(1000);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}</a:t>
            </a: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405426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Multiple 7-Segment Display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0772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Suppose you need a four digit display connected to the AVR ATmega32. </a:t>
            </a:r>
          </a:p>
          <a:p>
            <a:r>
              <a:rPr lang="en-US" sz="3200" dirty="0" smtClean="0"/>
              <a:t>Each 7 segment display have 8 pins and so a total amount of 32 pins are to the connected to the microcontroller and there will be no pin left with the microcontroller for other input output applications. </a:t>
            </a:r>
          </a:p>
          <a:p>
            <a:r>
              <a:rPr lang="en-US" sz="3200" dirty="0" smtClean="0"/>
              <a:t>More over four displays will be ON always and this consumes a considerable amount of power. </a:t>
            </a:r>
          </a:p>
          <a:p>
            <a:r>
              <a:rPr lang="en-US" sz="3200" dirty="0" smtClean="0"/>
              <a:t>All these problems associated with the straight forward method can be solved by  multiplexing .</a:t>
            </a:r>
          </a:p>
          <a:p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pPr>
              <a:defRPr/>
            </a:pPr>
            <a:fld id="{5DC66DD1-FCC2-4290-A9A5-7AF82C81E65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371600"/>
            <a:ext cx="8305800" cy="5181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In multiplexing all displays are connected in parallel to one port and only one display is allowed to turn ON at a time, for a short period. </a:t>
            </a:r>
          </a:p>
          <a:p>
            <a:r>
              <a:rPr lang="en-US" sz="2800" dirty="0" smtClean="0"/>
              <a:t>This cycle is repeated for at a fast rate and due to the persistence of vision of human eye, all digits seems to glow. </a:t>
            </a:r>
          </a:p>
          <a:p>
            <a:r>
              <a:rPr lang="en-US" sz="2800" dirty="0" smtClean="0"/>
              <a:t>The main advantages of this method are</a:t>
            </a:r>
          </a:p>
          <a:p>
            <a:pPr lvl="1"/>
            <a:r>
              <a:rPr lang="en-US" dirty="0" smtClean="0"/>
              <a:t>Fewer number of port pins are required .</a:t>
            </a:r>
          </a:p>
          <a:p>
            <a:pPr lvl="1"/>
            <a:r>
              <a:rPr lang="en-US" dirty="0" smtClean="0"/>
              <a:t>Consumes less power.</a:t>
            </a:r>
          </a:p>
          <a:p>
            <a:pPr lvl="1"/>
            <a:r>
              <a:rPr lang="en-US" dirty="0" smtClean="0"/>
              <a:t>More number of display units can be interfaced.</a:t>
            </a:r>
          </a:p>
          <a:p>
            <a:r>
              <a:rPr lang="en-US" sz="2800" dirty="0" smtClean="0"/>
              <a:t>The circuit diagram for multiplexing 2 seven segment displays to the AVR ATmega32 is shown in the next slide.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Multiplexing 7-Segment Display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pPr>
              <a:defRPr/>
            </a:pPr>
            <a:fld id="{5DC66DD1-FCC2-4290-A9A5-7AF82C81E65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Connection Diagram of Multiple          7-segment Display with AVR ATmega32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0" y="2514600"/>
            <a:ext cx="1295400" cy="2209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442857" y="2894012"/>
            <a:ext cx="533400" cy="15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66657" y="3594326"/>
            <a:ext cx="533400" cy="15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290457" y="4312784"/>
            <a:ext cx="533400" cy="15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5676899" y="3205842"/>
            <a:ext cx="609600" cy="762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5052785" y="3209472"/>
            <a:ext cx="609600" cy="762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5586185" y="3924300"/>
            <a:ext cx="609600" cy="762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4976585" y="3924300"/>
            <a:ext cx="609600" cy="762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929085" y="43434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938486" y="251175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53000" y="278389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53000" y="304437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53000" y="333544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53000" y="356404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53000" y="3821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53000" y="403575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91314" y="4278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dp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990600" y="1600200"/>
            <a:ext cx="1600200" cy="472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/>
          <p:cNvCxnSpPr/>
          <p:nvPr/>
        </p:nvCxnSpPr>
        <p:spPr>
          <a:xfrm flipV="1">
            <a:off x="2576286" y="2713388"/>
            <a:ext cx="2376714" cy="298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590800" y="5410200"/>
            <a:ext cx="4343401" cy="40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6934200" y="4724400"/>
            <a:ext cx="1" cy="685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992084" y="255814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PC.0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981200" y="2831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PC.1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1981200" y="310684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PC.2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966686" y="3352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PC.3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1981200" y="357855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PC.4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1981200" y="38216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PC.5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1981200" y="407929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PC.6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19812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PC.7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2013858" y="522955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PD.1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1066800" y="1752600"/>
            <a:ext cx="149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2060"/>
                </a:solidFill>
              </a:rPr>
              <a:t>ATmega</a:t>
            </a:r>
            <a:r>
              <a:rPr lang="en-US" sz="2000" b="1" dirty="0" smtClean="0">
                <a:solidFill>
                  <a:srgbClr val="002060"/>
                </a:solidFill>
              </a:rPr>
              <a:t> 32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105400" y="214889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Digit 2</a:t>
            </a:r>
            <a:endParaRPr lang="en-US" b="1" dirty="0">
              <a:solidFill>
                <a:srgbClr val="00206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48400" y="2119870"/>
            <a:ext cx="1313544" cy="2604530"/>
            <a:chOff x="7068456" y="2119870"/>
            <a:chExt cx="1313544" cy="2604530"/>
          </a:xfrm>
        </p:grpSpPr>
        <p:sp>
          <p:nvSpPr>
            <p:cNvPr id="32" name="Rectangle 31"/>
            <p:cNvSpPr/>
            <p:nvPr/>
          </p:nvSpPr>
          <p:spPr>
            <a:xfrm>
              <a:off x="7086600" y="2514600"/>
              <a:ext cx="1295400" cy="2209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620000" y="2894012"/>
              <a:ext cx="533400" cy="1588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543800" y="3594326"/>
              <a:ext cx="533400" cy="1588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467600" y="4312784"/>
              <a:ext cx="533400" cy="1588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7854042" y="3205842"/>
              <a:ext cx="609600" cy="762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7229928" y="3209472"/>
              <a:ext cx="609600" cy="762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7763328" y="3924300"/>
              <a:ext cx="609600" cy="762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7153728" y="3924300"/>
              <a:ext cx="609600" cy="762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8106228" y="43434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101114" y="258717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115628" y="277222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115628" y="300367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115628" y="322942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115628" y="347538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115628" y="368662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115628" y="391522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068456" y="417648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dp</a:t>
              </a:r>
              <a:endParaRPr 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7300686" y="211987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</a:rPr>
                <a:t>Digit 1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1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pPr>
              <a:defRPr/>
            </a:pPr>
            <a:fld id="{5DC66DD1-FCC2-4290-A9A5-7AF82C81E65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17100" y="6320135"/>
            <a:ext cx="452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LEDs are Common Cathode type</a:t>
            </a:r>
            <a:endParaRPr lang="en-US" sz="2400" b="1" dirty="0"/>
          </a:p>
        </p:txBody>
      </p:sp>
      <p:cxnSp>
        <p:nvCxnSpPr>
          <p:cNvPr id="126" name="Straight Connector 125"/>
          <p:cNvCxnSpPr/>
          <p:nvPr/>
        </p:nvCxnSpPr>
        <p:spPr>
          <a:xfrm flipV="1">
            <a:off x="5600700" y="4724400"/>
            <a:ext cx="5442" cy="457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2590800" y="5181600"/>
            <a:ext cx="30153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995714" y="49646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PD.0</a:t>
            </a:r>
            <a:endParaRPr lang="en-US" dirty="0"/>
          </a:p>
        </p:txBody>
      </p:sp>
      <p:cxnSp>
        <p:nvCxnSpPr>
          <p:cNvPr id="121" name="Straight Connector 120"/>
          <p:cNvCxnSpPr/>
          <p:nvPr/>
        </p:nvCxnSpPr>
        <p:spPr>
          <a:xfrm flipV="1">
            <a:off x="2590800" y="2971800"/>
            <a:ext cx="2376714" cy="298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2590800" y="3232274"/>
            <a:ext cx="2376714" cy="298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2590800" y="3490686"/>
            <a:ext cx="2376714" cy="298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2605314" y="3733016"/>
            <a:ext cx="2376714" cy="298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2590800" y="3976130"/>
            <a:ext cx="2376714" cy="298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2598060" y="4222874"/>
            <a:ext cx="2376714" cy="298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2590800" y="4480502"/>
            <a:ext cx="2376714" cy="298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78179"/>
            <a:ext cx="8534400" cy="760021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Ports of AVR ATmega32</a:t>
            </a:r>
            <a:endParaRPr lang="ms-MY" b="1" dirty="0">
              <a:solidFill>
                <a:schemeClr val="tx1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27350" y="6356371"/>
            <a:ext cx="3136900" cy="365125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20112012-I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000" y="1640557"/>
            <a:ext cx="4788000" cy="4760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762000"/>
            <a:ext cx="2286000" cy="1942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ight Brace 13"/>
          <p:cNvSpPr/>
          <p:nvPr/>
        </p:nvSpPr>
        <p:spPr>
          <a:xfrm>
            <a:off x="6702552" y="2277757"/>
            <a:ext cx="384048" cy="1577340"/>
          </a:xfrm>
          <a:prstGeom prst="rightBrace">
            <a:avLst/>
          </a:prstGeom>
          <a:noFill/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5" name="TextBox 14"/>
          <p:cNvSpPr txBox="1"/>
          <p:nvPr/>
        </p:nvSpPr>
        <p:spPr>
          <a:xfrm>
            <a:off x="7053221" y="2826407"/>
            <a:ext cx="979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 smtClean="0">
                <a:solidFill>
                  <a:srgbClr val="0000FF"/>
                </a:solidFill>
                <a:latin typeface="+mn-lt"/>
              </a:rPr>
              <a:t>Port A</a:t>
            </a:r>
            <a:endParaRPr lang="ms-MY" sz="24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1981200" y="2277757"/>
            <a:ext cx="384048" cy="1494472"/>
          </a:xfrm>
          <a:prstGeom prst="rightBrace">
            <a:avLst/>
          </a:prstGeom>
          <a:noFill/>
          <a:ln w="28575">
            <a:solidFill>
              <a:srgbClr val="0000FF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7" name="TextBox 16"/>
          <p:cNvSpPr txBox="1"/>
          <p:nvPr/>
        </p:nvSpPr>
        <p:spPr>
          <a:xfrm>
            <a:off x="911989" y="2795927"/>
            <a:ext cx="966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00FF"/>
                </a:solidFill>
                <a:latin typeface="+mn-lt"/>
              </a:rPr>
              <a:t>Port B</a:t>
            </a:r>
            <a:endParaRPr lang="ms-MY" sz="24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5155" y="5249567"/>
            <a:ext cx="98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+mn-lt"/>
              </a:rPr>
              <a:t>Port D</a:t>
            </a:r>
            <a:endParaRPr lang="ms-MY" sz="24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9" name="Right Brace 18"/>
          <p:cNvSpPr/>
          <p:nvPr/>
        </p:nvSpPr>
        <p:spPr>
          <a:xfrm>
            <a:off x="2206753" y="4799025"/>
            <a:ext cx="384048" cy="1364932"/>
          </a:xfrm>
          <a:prstGeom prst="rightBrace">
            <a:avLst/>
          </a:prstGeom>
          <a:noFill/>
          <a:ln w="28575">
            <a:solidFill>
              <a:srgbClr val="0000FF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20" name="Right Brace 19"/>
          <p:cNvSpPr/>
          <p:nvPr/>
        </p:nvSpPr>
        <p:spPr>
          <a:xfrm>
            <a:off x="6702552" y="4426597"/>
            <a:ext cx="384048" cy="1577340"/>
          </a:xfrm>
          <a:prstGeom prst="rightBrace">
            <a:avLst/>
          </a:prstGeom>
          <a:noFill/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21" name="TextBox 20"/>
          <p:cNvSpPr txBox="1"/>
          <p:nvPr/>
        </p:nvSpPr>
        <p:spPr>
          <a:xfrm>
            <a:off x="7189018" y="4975247"/>
            <a:ext cx="957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 smtClean="0">
                <a:solidFill>
                  <a:srgbClr val="0000FF"/>
                </a:solidFill>
                <a:latin typeface="+mn-lt"/>
              </a:rPr>
              <a:t>Port C</a:t>
            </a:r>
            <a:endParaRPr lang="ms-MY" sz="24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133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  <p:bldP spid="18" grpId="0"/>
      <p:bldP spid="19" grpId="0" animBg="1"/>
      <p:bldP spid="20" grpId="0" animBg="1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50838"/>
            <a:ext cx="7772400" cy="563562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How it works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838200"/>
            <a:ext cx="8915400" cy="63246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3200" dirty="0" smtClean="0"/>
              <a:t>Let us see how ‘16’ will be displayed in 2 digit display.</a:t>
            </a:r>
          </a:p>
          <a:p>
            <a:pPr>
              <a:spcBef>
                <a:spcPts val="0"/>
              </a:spcBef>
            </a:pPr>
            <a:r>
              <a:rPr lang="en-US" sz="3200" dirty="0" smtClean="0"/>
              <a:t>Initially the first display is only activated by making  PD.0 low and PD.1 high. Then digit drive pattern for “1″ is loaded to  the Port C. </a:t>
            </a:r>
          </a:p>
          <a:p>
            <a:pPr>
              <a:spcBef>
                <a:spcPts val="0"/>
              </a:spcBef>
            </a:pPr>
            <a:r>
              <a:rPr lang="en-US" sz="3200" dirty="0" smtClean="0"/>
              <a:t>This condition is maintained for around 20ms and then PD.0 is made high and PD.1 low. </a:t>
            </a:r>
          </a:p>
          <a:p>
            <a:pPr>
              <a:spcBef>
                <a:spcPts val="0"/>
              </a:spcBef>
            </a:pPr>
            <a:r>
              <a:rPr lang="en-US" sz="3200" dirty="0" smtClean="0"/>
              <a:t>Then the digit drive pattern for “6″ is loaded to the port C. This will make the second display to show “6″. This condition is maintained for another 20ms. </a:t>
            </a:r>
          </a:p>
          <a:p>
            <a:pPr>
              <a:spcBef>
                <a:spcPts val="0"/>
              </a:spcBef>
            </a:pPr>
            <a:r>
              <a:rPr lang="en-US" sz="3200" dirty="0" smtClean="0"/>
              <a:t>This cycle is repeated and due to the persistence of vision you will feel it as “16″.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pPr>
              <a:defRPr/>
            </a:pPr>
            <a:fld id="{5DC66DD1-FCC2-4290-A9A5-7AF82C81E65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2238"/>
            <a:ext cx="8534400" cy="8683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C Code for 2 digit 7-segment Display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838200"/>
            <a:ext cx="9144000" cy="6019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dirty="0"/>
              <a:t>#include &lt;mega32.h&gt;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delay.h</a:t>
            </a:r>
            <a:r>
              <a:rPr lang="en-US" sz="2400" dirty="0" smtClean="0"/>
              <a:t>&gt;</a:t>
            </a:r>
            <a:endParaRPr lang="en-US" sz="2300" dirty="0"/>
          </a:p>
          <a:p>
            <a:pPr>
              <a:spcBef>
                <a:spcPts val="0"/>
              </a:spcBef>
              <a:buNone/>
            </a:pPr>
            <a:r>
              <a:rPr lang="en-US" sz="2300" dirty="0" err="1"/>
              <a:t>int</a:t>
            </a:r>
            <a:r>
              <a:rPr lang="en-US" sz="2300" dirty="0"/>
              <a:t> </a:t>
            </a:r>
            <a:r>
              <a:rPr lang="en-US" sz="2300" dirty="0" err="1"/>
              <a:t>digit_cathode</a:t>
            </a:r>
            <a:r>
              <a:rPr lang="en-US" sz="2300" dirty="0"/>
              <a:t>[10]={0x3F,0x06,0x5B,0x4F,0x66,0x6D,0x7D,0x07,0x7F,0x6F};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err="1"/>
              <a:t>int</a:t>
            </a:r>
            <a:r>
              <a:rPr lang="en-US" sz="2400" dirty="0"/>
              <a:t> x=0, y=0, i=0, j=0</a:t>
            </a:r>
            <a:r>
              <a:rPr lang="en-US" sz="2400" dirty="0" smtClean="0"/>
              <a:t>;</a:t>
            </a:r>
            <a:endParaRPr lang="en-US" sz="2400" dirty="0"/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void main(void) </a:t>
            </a: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{</a:t>
            </a:r>
            <a:endParaRPr lang="en-US" sz="2400" dirty="0"/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    DDRC=0xFF;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    DDRD=0x03</a:t>
            </a:r>
            <a:r>
              <a:rPr lang="en-US" sz="2400" dirty="0" smtClean="0"/>
              <a:t>;</a:t>
            </a:r>
            <a:endParaRPr lang="en-US" sz="2400" dirty="0"/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while (1) </a:t>
            </a: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{   </a:t>
            </a:r>
            <a:endParaRPr lang="en-US" sz="2400" dirty="0"/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        for (i=1</a:t>
            </a:r>
            <a:r>
              <a:rPr lang="en-US" sz="2400" dirty="0" smtClean="0"/>
              <a:t>; i&lt;100; i</a:t>
            </a:r>
            <a:r>
              <a:rPr lang="en-US" sz="2400" dirty="0"/>
              <a:t>++)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        {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  	</a:t>
            </a: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}</a:t>
            </a:r>
            <a:endParaRPr lang="en-US" sz="2400" dirty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   }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pPr>
              <a:defRPr/>
            </a:pPr>
            <a:fld id="{5DC66DD1-FCC2-4290-A9A5-7AF82C81E65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6600" y="2209800"/>
            <a:ext cx="5105400" cy="452431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dirty="0"/>
              <a:t>	x=i%10;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  	</a:t>
            </a:r>
            <a:r>
              <a:rPr lang="en-US" sz="2400" dirty="0" smtClean="0"/>
              <a:t>y=i/10</a:t>
            </a:r>
            <a:r>
              <a:rPr lang="en-US" sz="2400" dirty="0"/>
              <a:t>;     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            </a:t>
            </a:r>
            <a:r>
              <a:rPr lang="en-US" sz="2400" dirty="0" smtClean="0"/>
              <a:t> for </a:t>
            </a:r>
            <a:r>
              <a:rPr lang="en-US" sz="2400" dirty="0"/>
              <a:t>(j=1</a:t>
            </a:r>
            <a:r>
              <a:rPr lang="en-US" sz="2400" dirty="0" smtClean="0"/>
              <a:t>; j&lt;20; j</a:t>
            </a:r>
            <a:r>
              <a:rPr lang="en-US" sz="2400" dirty="0"/>
              <a:t>++)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            {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  	</a:t>
            </a:r>
            <a:r>
              <a:rPr lang="en-US" sz="2400" dirty="0" smtClean="0"/>
              <a:t>    </a:t>
            </a:r>
            <a:r>
              <a:rPr lang="en-US" sz="2400" dirty="0"/>
              <a:t>PORTD=0x01;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 	    PORTC=</a:t>
            </a:r>
            <a:r>
              <a:rPr lang="en-US" sz="2400" dirty="0" err="1"/>
              <a:t>digit_cathode</a:t>
            </a:r>
            <a:r>
              <a:rPr lang="en-US" sz="2400" dirty="0"/>
              <a:t>[x];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            </a:t>
            </a:r>
            <a:r>
              <a:rPr lang="en-US" sz="2400" dirty="0" smtClean="0"/>
              <a:t>      </a:t>
            </a:r>
            <a:r>
              <a:rPr lang="en-US" sz="2400" dirty="0" err="1" smtClean="0"/>
              <a:t>delay_ms</a:t>
            </a:r>
            <a:r>
              <a:rPr lang="en-US" sz="2400" dirty="0" smtClean="0"/>
              <a:t>(20</a:t>
            </a:r>
            <a:r>
              <a:rPr lang="en-US" sz="2400" dirty="0"/>
              <a:t>);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            </a:t>
            </a:r>
            <a:r>
              <a:rPr lang="en-US" sz="2400" dirty="0" smtClean="0"/>
              <a:t>       PORTD=0x02</a:t>
            </a:r>
            <a:r>
              <a:rPr lang="en-US" sz="2400" dirty="0"/>
              <a:t>;     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            </a:t>
            </a:r>
            <a:r>
              <a:rPr lang="en-US" sz="2400" dirty="0" smtClean="0"/>
              <a:t>       PORTC=</a:t>
            </a:r>
            <a:r>
              <a:rPr lang="en-US" sz="2400" dirty="0" err="1" smtClean="0"/>
              <a:t>digit_cathode</a:t>
            </a:r>
            <a:r>
              <a:rPr lang="en-US" sz="2400" dirty="0" smtClean="0"/>
              <a:t>[y</a:t>
            </a:r>
            <a:r>
              <a:rPr lang="en-US" sz="2400" dirty="0"/>
              <a:t>];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            </a:t>
            </a:r>
            <a:r>
              <a:rPr lang="en-US" sz="2400" dirty="0" smtClean="0"/>
              <a:t>       </a:t>
            </a:r>
            <a:r>
              <a:rPr lang="en-US" sz="2400" dirty="0" err="1" smtClean="0"/>
              <a:t>delay_ms</a:t>
            </a:r>
            <a:r>
              <a:rPr lang="en-US" sz="2400" dirty="0" smtClean="0"/>
              <a:t>(20</a:t>
            </a:r>
            <a:r>
              <a:rPr lang="en-US" sz="2400" dirty="0"/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            }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       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14400" y="5486400"/>
            <a:ext cx="2362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62000" y="2133600"/>
            <a:ext cx="7772400" cy="2057400"/>
          </a:xfrm>
        </p:spPr>
        <p:txBody>
          <a:bodyPr>
            <a:noAutofit/>
          </a:bodyPr>
          <a:lstStyle/>
          <a:p>
            <a:pPr algn="ctr"/>
            <a:r>
              <a:rPr lang="en-US" sz="13800" b="1" dirty="0" smtClean="0">
                <a:solidFill>
                  <a:srgbClr val="C00000"/>
                </a:solidFill>
              </a:rPr>
              <a:t>Thanks</a:t>
            </a:r>
            <a:endParaRPr lang="en-US" sz="13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78179"/>
            <a:ext cx="8229600" cy="760021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ATMega32 Pin out &amp; Descriptions</a:t>
            </a:r>
            <a:endParaRPr lang="ms-MY" b="1" dirty="0">
              <a:solidFill>
                <a:schemeClr val="tx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84" y="1066801"/>
            <a:ext cx="6908288" cy="569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61365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295400" y="850844"/>
          <a:ext cx="6019800" cy="5894942"/>
        </p:xfrm>
        <a:graphic>
          <a:graphicData uri="http://schemas.openxmlformats.org/presentationml/2006/ole">
            <p:oleObj spid="_x0000_s2091" name="Visio" r:id="rId3" imgW="5502250" imgH="4922825" progId="">
              <p:embed/>
            </p:oleObj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230579"/>
            <a:ext cx="8229600" cy="760021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ATMega32 Pin out &amp; Descriptions</a:t>
            </a:r>
            <a:endParaRPr lang="ms-MY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842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DDRx</a:t>
            </a:r>
            <a:r>
              <a:rPr lang="en-US" b="1" dirty="0" smtClean="0">
                <a:solidFill>
                  <a:schemeClr val="tx1"/>
                </a:solidFill>
              </a:rPr>
              <a:t> Register Role in Outputting Data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 smtClean="0"/>
              <a:t>Each of the Ports A-D in ATmega32 can be used for Input or Output.</a:t>
            </a:r>
          </a:p>
          <a:p>
            <a:r>
              <a:rPr lang="en-US" sz="3200" dirty="0" err="1" smtClean="0"/>
              <a:t>DDRx</a:t>
            </a:r>
            <a:r>
              <a:rPr lang="en-US" sz="3200" dirty="0" smtClean="0"/>
              <a:t>  I/O register is used solely for the purpose of making a given port input or output port.</a:t>
            </a:r>
          </a:p>
          <a:p>
            <a:r>
              <a:rPr lang="en-US" sz="3200" dirty="0" smtClean="0"/>
              <a:t>For example, to make a port an output, we write 1s to the </a:t>
            </a:r>
            <a:r>
              <a:rPr lang="en-US" sz="3200" dirty="0" err="1" smtClean="0"/>
              <a:t>DDRx</a:t>
            </a:r>
            <a:r>
              <a:rPr lang="en-US" sz="3200" dirty="0" smtClean="0"/>
              <a:t> register. </a:t>
            </a:r>
          </a:p>
          <a:p>
            <a:r>
              <a:rPr lang="en-US" sz="3200" dirty="0" smtClean="0"/>
              <a:t>In other words, to output data to all of the pins of Port B, we must first put 0b11111111 (0xFF) into DDRB register to make all the pins output.</a:t>
            </a:r>
          </a:p>
        </p:txBody>
      </p:sp>
    </p:spTree>
    <p:extLst>
      <p:ext uri="{BB962C8B-B14F-4D97-AF65-F5344CB8AC3E}">
        <p14:creationId xmlns="" xmlns:p14="http://schemas.microsoft.com/office/powerpoint/2010/main" val="286139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How data is sent to the output port?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371600"/>
            <a:ext cx="7772400" cy="3276600"/>
          </a:xfrm>
        </p:spPr>
        <p:txBody>
          <a:bodyPr/>
          <a:lstStyle/>
          <a:p>
            <a:r>
              <a:rPr lang="en-US" sz="3200" dirty="0" smtClean="0"/>
              <a:t>Once you set the direction of a port as output, the data that you want to send to the output, you have to write that data into </a:t>
            </a:r>
            <a:r>
              <a:rPr lang="en-US" sz="3200" dirty="0" err="1" smtClean="0"/>
              <a:t>PORTx</a:t>
            </a:r>
            <a:r>
              <a:rPr lang="en-US" sz="3200" dirty="0" smtClean="0"/>
              <a:t>  register.</a:t>
            </a:r>
          </a:p>
          <a:p>
            <a:r>
              <a:rPr lang="en-US" sz="3200" dirty="0" smtClean="0"/>
              <a:t>If DDRC=0xFF and then PORTC=0x3B, the data at the output will also be 0x3B.</a:t>
            </a:r>
          </a:p>
          <a:p>
            <a:r>
              <a:rPr lang="en-US" sz="3200" dirty="0" smtClean="0"/>
              <a:t>That is -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1524000" y="4644570"/>
            <a:ext cx="6096000" cy="941212"/>
            <a:chOff x="1524000" y="4644570"/>
            <a:chExt cx="6096000" cy="941212"/>
          </a:xfrm>
        </p:grpSpPr>
        <p:sp>
          <p:nvSpPr>
            <p:cNvPr id="4" name="Rectangle 3"/>
            <p:cNvSpPr/>
            <p:nvPr/>
          </p:nvSpPr>
          <p:spPr>
            <a:xfrm>
              <a:off x="1524000" y="4724400"/>
              <a:ext cx="60198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0"/>
              <a:endCxn id="4" idx="2"/>
            </p:cNvCxnSpPr>
            <p:nvPr/>
          </p:nvCxnSpPr>
          <p:spPr>
            <a:xfrm rot="16200000" flipH="1">
              <a:off x="4343400" y="4914900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6200000" flipH="1">
              <a:off x="5824876" y="4928621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6200000" flipH="1">
              <a:off x="6586876" y="4914107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5071724" y="4928621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H="1">
              <a:off x="2901836" y="4914106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6200000" flipH="1">
              <a:off x="3669508" y="4914107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2094706" y="4914106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683660" y="46482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0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85572" y="4662714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0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80230" y="464457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91428" y="46482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06256" y="4662714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39228" y="4662714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0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86714" y="4662714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16056" y="46482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38514" y="5101197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PC7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86000" y="5119914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PC6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38714" y="51054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PC5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86200" y="51054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PC4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33686" y="5124117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PC3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86400" y="5109603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PC2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10514" y="51054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PC1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58000" y="5124117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PC0</a:t>
              </a:r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9050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 Practical example of Outputting Data through a Port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Let us assume that 8 LEDs are connected to 8-pins of PORTC of an Atmega32 chip</a:t>
            </a:r>
          </a:p>
          <a:p>
            <a:r>
              <a:rPr lang="en-US" sz="3200" dirty="0" smtClean="0"/>
              <a:t>We want to glow all of the eight LEDs.</a:t>
            </a:r>
          </a:p>
          <a:p>
            <a:r>
              <a:rPr lang="en-US" sz="3200" dirty="0" smtClean="0"/>
              <a:t>And they will be switched off after1 sec and it will be repeated continuously.</a:t>
            </a:r>
          </a:p>
          <a:p>
            <a:r>
              <a:rPr lang="en-US" sz="3200" dirty="0" smtClean="0"/>
              <a:t>Write a C code for the above mentioned output operations.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44237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Connection of LEDs with a Port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26768" y="1219200"/>
            <a:ext cx="1676400" cy="5181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603168" y="4299858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292598" y="4191000"/>
            <a:ext cx="99060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294082" y="4328886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 rot="5400000">
            <a:off x="5965368" y="4161972"/>
            <a:ext cx="304800" cy="304800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6140336" y="4328092"/>
            <a:ext cx="304800" cy="158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302826" y="4328886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6833390" y="434623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03168" y="4664756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92598" y="4555898"/>
            <a:ext cx="99060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294082" y="4693784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 rot="5400000">
            <a:off x="5965368" y="4526870"/>
            <a:ext cx="304800" cy="304800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6140336" y="4692990"/>
            <a:ext cx="304800" cy="158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302826" y="4693784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6833390" y="4711134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603168" y="50639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292598" y="4923972"/>
            <a:ext cx="99060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5294082" y="5061858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 rot="5400000">
            <a:off x="5965368" y="4894944"/>
            <a:ext cx="304800" cy="304800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6140336" y="5061064"/>
            <a:ext cx="304800" cy="158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302826" y="5061858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6833390" y="5079208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603168" y="5392056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292598" y="5283198"/>
            <a:ext cx="99060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5294082" y="5421084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sosceles Triangle 33"/>
          <p:cNvSpPr/>
          <p:nvPr/>
        </p:nvSpPr>
        <p:spPr>
          <a:xfrm rot="5400000">
            <a:off x="5965368" y="5254170"/>
            <a:ext cx="304800" cy="304800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6140336" y="5420290"/>
            <a:ext cx="304800" cy="158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302826" y="5421084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6833390" y="5438434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603168" y="5756954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292598" y="5648096"/>
            <a:ext cx="99060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5294082" y="5785982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Isosceles Triangle 40"/>
          <p:cNvSpPr/>
          <p:nvPr/>
        </p:nvSpPr>
        <p:spPr>
          <a:xfrm rot="5400000">
            <a:off x="5965368" y="5619068"/>
            <a:ext cx="304800" cy="304800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6140336" y="5785188"/>
            <a:ext cx="304800" cy="158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302826" y="5785982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6833390" y="580333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603168" y="6185126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292598" y="6016170"/>
            <a:ext cx="99060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5294082" y="6154056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Isosceles Triangle 47"/>
          <p:cNvSpPr/>
          <p:nvPr/>
        </p:nvSpPr>
        <p:spPr>
          <a:xfrm rot="5400000">
            <a:off x="5965368" y="5987142"/>
            <a:ext cx="304800" cy="304800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rot="5400000">
            <a:off x="6140336" y="6153262"/>
            <a:ext cx="304800" cy="158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302826" y="6154056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6833390" y="61714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603168" y="3523344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292598" y="3414486"/>
            <a:ext cx="99060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>
            <a:off x="5294082" y="3552372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Isosceles Triangle 54"/>
          <p:cNvSpPr/>
          <p:nvPr/>
        </p:nvSpPr>
        <p:spPr>
          <a:xfrm rot="5400000">
            <a:off x="5965368" y="3385458"/>
            <a:ext cx="304800" cy="304800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rot="5400000">
            <a:off x="6140336" y="3551578"/>
            <a:ext cx="304800" cy="158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302826" y="3552372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6833390" y="356972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603168" y="3888242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292598" y="3779384"/>
            <a:ext cx="99060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5294082" y="391727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Isosceles Triangle 61"/>
          <p:cNvSpPr/>
          <p:nvPr/>
        </p:nvSpPr>
        <p:spPr>
          <a:xfrm rot="5400000">
            <a:off x="5965368" y="3750356"/>
            <a:ext cx="304800" cy="304800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 rot="5400000">
            <a:off x="6140336" y="3916476"/>
            <a:ext cx="304800" cy="158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302826" y="391727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>
            <a:off x="6833390" y="393462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069768" y="333544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PC7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084282" y="368662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PC6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098796" y="411195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PC5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113310" y="44748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PC4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113310" y="4888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116940" y="5193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087912" y="555612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116940" y="59842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PC0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669968" y="3048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629400" y="3048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GND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140854" y="1571172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ATmega32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60058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14017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All LEDs glow and off at an interval of 1 sec. And the process is repeated.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3520857"/>
            <a:ext cx="4419600" cy="310854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 smtClean="0"/>
              <a:t>PORTC=0xFF</a:t>
            </a:r>
          </a:p>
          <a:p>
            <a:pPr>
              <a:buNone/>
            </a:pPr>
            <a:r>
              <a:rPr lang="en-US" sz="2800" dirty="0" smtClean="0"/>
              <a:t>while (1)</a:t>
            </a:r>
          </a:p>
          <a:p>
            <a:pPr>
              <a:buNone/>
            </a:pPr>
            <a:r>
              <a:rPr lang="en-US" sz="2800" dirty="0" smtClean="0"/>
              <a:t>      {</a:t>
            </a:r>
          </a:p>
          <a:p>
            <a:pPr>
              <a:buNone/>
            </a:pPr>
            <a:r>
              <a:rPr lang="en-US" sz="2800" dirty="0" smtClean="0"/>
              <a:t>        PORTC=~PORTC; </a:t>
            </a:r>
          </a:p>
          <a:p>
            <a:pPr>
              <a:buNone/>
            </a:pPr>
            <a:r>
              <a:rPr lang="en-US" sz="2800" dirty="0" smtClean="0"/>
              <a:t>        </a:t>
            </a:r>
            <a:r>
              <a:rPr lang="en-US" sz="2800" dirty="0" err="1" smtClean="0"/>
              <a:t>delay_ms</a:t>
            </a:r>
            <a:r>
              <a:rPr lang="en-US" sz="2800" dirty="0" smtClean="0"/>
              <a:t>(1000);</a:t>
            </a:r>
          </a:p>
          <a:p>
            <a:pPr>
              <a:buNone/>
            </a:pPr>
            <a:r>
              <a:rPr lang="en-US" sz="2800" dirty="0" smtClean="0"/>
              <a:t>      }</a:t>
            </a:r>
          </a:p>
          <a:p>
            <a:pPr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02076455"/>
              </p:ext>
            </p:extLst>
          </p:nvPr>
        </p:nvGraphicFramePr>
        <p:xfrm>
          <a:off x="1524000" y="1762760"/>
          <a:ext cx="6096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57348446"/>
              </p:ext>
            </p:extLst>
          </p:nvPr>
        </p:nvGraphicFramePr>
        <p:xfrm>
          <a:off x="1524000" y="2682240"/>
          <a:ext cx="6096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3400" y="1690914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0xFF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267718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0x00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75662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4854</TotalTime>
  <Words>1126</Words>
  <Application>Microsoft Office PowerPoint</Application>
  <PresentationFormat>On-screen Show (4:3)</PresentationFormat>
  <Paragraphs>375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Equity</vt:lpstr>
      <vt:lpstr>Visio</vt:lpstr>
      <vt:lpstr>April 2018 ICT 5307 : Embedded System Design</vt:lpstr>
      <vt:lpstr>Ports of AVR ATmega32</vt:lpstr>
      <vt:lpstr>ATMega32 Pin out &amp; Descriptions</vt:lpstr>
      <vt:lpstr>ATMega32 Pin out &amp; Descriptions</vt:lpstr>
      <vt:lpstr>DDRx Register Role in Outputting Data</vt:lpstr>
      <vt:lpstr>How data is sent to the output port?</vt:lpstr>
      <vt:lpstr>A Practical example of Outputting Data through a Port</vt:lpstr>
      <vt:lpstr>Connection of LEDs with a Port</vt:lpstr>
      <vt:lpstr>All LEDs glow and off at an interval of 1 sec. And the process is repeated.</vt:lpstr>
      <vt:lpstr>Alternate LEDs will glow and toggle at every 1 sec </vt:lpstr>
      <vt:lpstr>7-segment display: Introduction</vt:lpstr>
      <vt:lpstr>The Pin Out and Picture of a 7-segment Display</vt:lpstr>
      <vt:lpstr>Two types of 7-segment display</vt:lpstr>
      <vt:lpstr>Interfacing 7 segment display</vt:lpstr>
      <vt:lpstr>7-Segment Display</vt:lpstr>
      <vt:lpstr>C Code for Outputting Data</vt:lpstr>
      <vt:lpstr>Multiple 7-Segment Display</vt:lpstr>
      <vt:lpstr>Multiplexing 7-Segment Display</vt:lpstr>
      <vt:lpstr>Connection Diagram of Multiple          7-segment Display with AVR ATmega32</vt:lpstr>
      <vt:lpstr>How it works</vt:lpstr>
      <vt:lpstr>C Code for 2 digit 7-segment Display</vt:lpstr>
      <vt:lpstr>Thanks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HP</cp:lastModifiedBy>
  <cp:revision>132</cp:revision>
  <dcterms:created xsi:type="dcterms:W3CDTF">2014-05-09T08:36:58Z</dcterms:created>
  <dcterms:modified xsi:type="dcterms:W3CDTF">2018-05-16T07:07:06Z</dcterms:modified>
</cp:coreProperties>
</file>