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24"/>
  </p:notesMasterIdLst>
  <p:handoutMasterIdLst>
    <p:handoutMasterId r:id="rId25"/>
  </p:handoutMasterIdLst>
  <p:sldIdLst>
    <p:sldId id="256" r:id="rId2"/>
    <p:sldId id="366" r:id="rId3"/>
    <p:sldId id="367" r:id="rId4"/>
    <p:sldId id="368" r:id="rId5"/>
    <p:sldId id="369" r:id="rId6"/>
    <p:sldId id="370" r:id="rId7"/>
    <p:sldId id="378" r:id="rId8"/>
    <p:sldId id="379" r:id="rId9"/>
    <p:sldId id="380" r:id="rId10"/>
    <p:sldId id="382" r:id="rId11"/>
    <p:sldId id="383" r:id="rId12"/>
    <p:sldId id="384" r:id="rId13"/>
    <p:sldId id="385" r:id="rId14"/>
    <p:sldId id="386" r:id="rId15"/>
    <p:sldId id="394" r:id="rId16"/>
    <p:sldId id="395" r:id="rId17"/>
    <p:sldId id="389" r:id="rId18"/>
    <p:sldId id="390" r:id="rId19"/>
    <p:sldId id="391" r:id="rId20"/>
    <p:sldId id="392" r:id="rId21"/>
    <p:sldId id="393" r:id="rId22"/>
    <p:sldId id="282" r:id="rId23"/>
  </p:sldIdLst>
  <p:sldSz cx="9144000" cy="6858000" type="screen4x3"/>
  <p:notesSz cx="68580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66" d="100"/>
          <a:sy n="66" d="100"/>
        </p:scale>
        <p:origin x="-1422" y="-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518834-FD34-492C-A49F-A72FF7DD6504}" type="datetimeFigureOut">
              <a:rPr lang="en-US" smtClean="0"/>
              <a:pPr/>
              <a:t>5/23/2018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829967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591BB5-80D7-47CD-A939-8D712CA3810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243196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CBFF74-E707-4865-A5FC-946763785BC8}" type="datetimeFigureOut">
              <a:rPr lang="en-US" smtClean="0"/>
              <a:pPr/>
              <a:t>5/23/2018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049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16425"/>
            <a:ext cx="5486400" cy="41830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29675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8C9830-D8AC-4DE4-B607-48686BABC0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658793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BBCFA-0C53-48DE-B3D5-445B9148A532}" type="datetimeFigureOut">
              <a:rPr lang="en-US" smtClean="0"/>
              <a:pPr/>
              <a:t>5/23/2018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28AE0400-5D2F-4E31-9F19-A66B4B0C89D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BBCFA-0C53-48DE-B3D5-445B9148A532}" type="datetimeFigureOut">
              <a:rPr lang="en-US" smtClean="0"/>
              <a:pPr/>
              <a:t>5/23/2018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E0400-5D2F-4E31-9F19-A66B4B0C89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BBCFA-0C53-48DE-B3D5-445B9148A532}" type="datetimeFigureOut">
              <a:rPr lang="en-US" smtClean="0"/>
              <a:pPr/>
              <a:t>5/23/2018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E0400-5D2F-4E31-9F19-A66B4B0C89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BBCFA-0C53-48DE-B3D5-445B9148A532}" type="datetimeFigureOut">
              <a:rPr lang="en-US" smtClean="0"/>
              <a:pPr/>
              <a:t>5/23/2018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E0400-5D2F-4E31-9F19-A66B4B0C89D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BBCFA-0C53-48DE-B3D5-445B9148A532}" type="datetimeFigureOut">
              <a:rPr lang="en-US" smtClean="0"/>
              <a:pPr/>
              <a:t>5/23/2018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28AE0400-5D2F-4E31-9F19-A66B4B0C89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BBCFA-0C53-48DE-B3D5-445B9148A532}" type="datetimeFigureOut">
              <a:rPr lang="en-US" smtClean="0"/>
              <a:pPr/>
              <a:t>5/23/2018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E0400-5D2F-4E31-9F19-A66B4B0C89D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BBCFA-0C53-48DE-B3D5-445B9148A532}" type="datetimeFigureOut">
              <a:rPr lang="en-US" smtClean="0"/>
              <a:pPr/>
              <a:t>5/23/2018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E0400-5D2F-4E31-9F19-A66B4B0C89D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BBCFA-0C53-48DE-B3D5-445B9148A532}" type="datetimeFigureOut">
              <a:rPr lang="en-US" smtClean="0"/>
              <a:pPr/>
              <a:t>5/23/2018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E0400-5D2F-4E31-9F19-A66B4B0C89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BBCFA-0C53-48DE-B3D5-445B9148A532}" type="datetimeFigureOut">
              <a:rPr lang="en-US" smtClean="0"/>
              <a:pPr/>
              <a:t>5/23/2018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E0400-5D2F-4E31-9F19-A66B4B0C89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BBCFA-0C53-48DE-B3D5-445B9148A532}" type="datetimeFigureOut">
              <a:rPr lang="en-US" smtClean="0"/>
              <a:pPr/>
              <a:t>5/23/2018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E0400-5D2F-4E31-9F19-A66B4B0C89D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BBCFA-0C53-48DE-B3D5-445B9148A532}" type="datetimeFigureOut">
              <a:rPr lang="en-US" smtClean="0"/>
              <a:pPr/>
              <a:t>5/23/2018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28AE0400-5D2F-4E31-9F19-A66B4B0C89D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C3BBCFA-0C53-48DE-B3D5-445B9148A532}" type="datetimeFigureOut">
              <a:rPr lang="en-US" smtClean="0"/>
              <a:pPr/>
              <a:t>5/23/2018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28AE0400-5D2F-4E31-9F19-A66B4B0C89D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762000" y="3276600"/>
            <a:ext cx="7162800" cy="1905000"/>
          </a:xfrm>
        </p:spPr>
        <p:txBody>
          <a:bodyPr>
            <a:noAutofit/>
          </a:bodyPr>
          <a:lstStyle/>
          <a:p>
            <a:pPr>
              <a:lnSpc>
                <a:spcPts val="4000"/>
              </a:lnSpc>
              <a:spcBef>
                <a:spcPts val="0"/>
              </a:spcBef>
            </a:pPr>
            <a:r>
              <a:rPr lang="en-US" sz="3600" b="1" dirty="0" smtClean="0">
                <a:solidFill>
                  <a:srgbClr val="002060"/>
                </a:solidFill>
              </a:rPr>
              <a:t>Lecture 3 </a:t>
            </a:r>
          </a:p>
          <a:p>
            <a:pPr>
              <a:lnSpc>
                <a:spcPts val="4000"/>
              </a:lnSpc>
              <a:spcBef>
                <a:spcPts val="0"/>
              </a:spcBef>
            </a:pPr>
            <a:r>
              <a:rPr lang="en-US" sz="3600" b="1" dirty="0" err="1" smtClean="0">
                <a:solidFill>
                  <a:srgbClr val="002060"/>
                </a:solidFill>
              </a:rPr>
              <a:t>Input/Output</a:t>
            </a:r>
            <a:r>
              <a:rPr lang="en-US" sz="3600" b="1" dirty="0" smtClean="0">
                <a:solidFill>
                  <a:srgbClr val="002060"/>
                </a:solidFill>
              </a:rPr>
              <a:t> of Data to/from the Microcontroller (continued)</a:t>
            </a:r>
            <a:endParaRPr lang="en-US" sz="3600" b="1" dirty="0">
              <a:solidFill>
                <a:srgbClr val="002060"/>
              </a:solidFill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>
            <a:normAutofit/>
          </a:bodyPr>
          <a:lstStyle/>
          <a:p>
            <a:r>
              <a:rPr sz="4400" b="1" smtClean="0">
                <a:latin typeface="+mn-lt"/>
              </a:rPr>
              <a:t>April</a:t>
            </a:r>
            <a:r>
              <a:rPr lang="en-US" sz="4400" b="1" dirty="0" smtClean="0">
                <a:latin typeface="+mn-lt"/>
              </a:rPr>
              <a:t> 2018</a:t>
            </a:r>
            <a:r>
              <a:rPr lang="en-US" sz="5300" b="1" dirty="0" smtClean="0">
                <a:latin typeface="+mn-lt"/>
              </a:rPr>
              <a:t/>
            </a:r>
            <a:br>
              <a:rPr lang="en-US" sz="5300" b="1" dirty="0" smtClean="0">
                <a:latin typeface="+mn-lt"/>
              </a:rPr>
            </a:br>
            <a:r>
              <a:rPr lang="en-US" b="1" dirty="0" smtClean="0">
                <a:latin typeface="+mn-lt"/>
              </a:rPr>
              <a:t>ICT 5307 : Embedded System Design</a:t>
            </a:r>
            <a:endParaRPr lang="en-US" b="1" dirty="0">
              <a:latin typeface="+mn-lt"/>
            </a:endParaRPr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762000" y="5257800"/>
            <a:ext cx="7162800" cy="914400"/>
          </a:xfrm>
          <a:prstGeom prst="rect">
            <a:avLst/>
          </a:prstGeom>
        </p:spPr>
        <p:txBody>
          <a:bodyPr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3200" b="1" i="0" u="none" strike="noStrike" kern="1200" cap="none" spc="0" normalizeH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S.M. </a:t>
            </a:r>
            <a:r>
              <a:rPr kumimoji="0" lang="en-US" sz="3200" b="1" i="0" u="none" strike="noStrike" kern="1200" cap="none" spc="0" normalizeH="0" noProof="0" dirty="0" err="1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Lutful</a:t>
            </a:r>
            <a:r>
              <a:rPr kumimoji="0" lang="en-US" sz="3200" b="1" i="0" u="none" strike="noStrike" kern="1200" cap="none" spc="0" normalizeH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1" i="0" u="none" strike="noStrike" kern="1200" cap="none" spc="0" normalizeH="0" noProof="0" dirty="0" err="1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Kabir</a:t>
            </a:r>
            <a:endParaRPr kumimoji="0" lang="en-US" sz="3200" b="1" i="0" u="none" strike="noStrike" kern="1200" cap="none" spc="0" normalizeH="0" noProof="0" dirty="0" smtClean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lang="en-US" sz="2800" baseline="0" dirty="0" smtClean="0"/>
              <a:t>Professor,</a:t>
            </a:r>
            <a:r>
              <a:rPr lang="en-US" sz="2800" dirty="0" smtClean="0"/>
              <a:t> IICT, </a:t>
            </a:r>
            <a:r>
              <a:rPr lang="en-US" sz="2800" baseline="0" dirty="0" smtClean="0"/>
              <a:t>BUET</a:t>
            </a:r>
            <a:endParaRPr kumimoji="0" lang="en-US" sz="28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b="1" dirty="0" err="1" smtClean="0">
                <a:solidFill>
                  <a:schemeClr val="tx1"/>
                </a:solidFill>
              </a:rPr>
              <a:t>DDRx</a:t>
            </a:r>
            <a:r>
              <a:rPr lang="en-US" b="1" dirty="0" smtClean="0">
                <a:solidFill>
                  <a:schemeClr val="tx1"/>
                </a:solidFill>
              </a:rPr>
              <a:t> Register Role in Inputting Data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447800"/>
            <a:ext cx="8458200" cy="49530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To make a port an input port, we must first put 0s into the </a:t>
            </a:r>
            <a:r>
              <a:rPr lang="en-US" sz="3200" dirty="0" err="1" smtClean="0"/>
              <a:t>DDRx</a:t>
            </a:r>
            <a:r>
              <a:rPr lang="en-US" sz="3200" dirty="0" smtClean="0"/>
              <a:t> register for that port.</a:t>
            </a:r>
          </a:p>
          <a:p>
            <a:r>
              <a:rPr lang="en-US" sz="3200" dirty="0" smtClean="0"/>
              <a:t>Then we can read the data which is residing at the pins of Port x.</a:t>
            </a:r>
          </a:p>
          <a:p>
            <a:r>
              <a:rPr lang="en-US" sz="3200" dirty="0" smtClean="0"/>
              <a:t>Notice that upon reset, all ports have the value 0x00 in their </a:t>
            </a:r>
            <a:r>
              <a:rPr lang="en-US" sz="3200" dirty="0" err="1" smtClean="0"/>
              <a:t>DDRx</a:t>
            </a:r>
            <a:r>
              <a:rPr lang="en-US" sz="3200" dirty="0" smtClean="0"/>
              <a:t> registers.</a:t>
            </a:r>
          </a:p>
          <a:p>
            <a:r>
              <a:rPr lang="en-US" sz="3200" dirty="0" smtClean="0"/>
              <a:t>That is all ports upon reset remains as input ports.  </a:t>
            </a:r>
          </a:p>
          <a:p>
            <a:pPr marL="0" indent="0">
              <a:buNone/>
            </a:pP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xmlns="" val="106727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How data is read from the Input Port?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3276600"/>
          </a:xfrm>
        </p:spPr>
        <p:txBody>
          <a:bodyPr>
            <a:normAutofit fontScale="92500" lnSpcReduction="10000"/>
          </a:bodyPr>
          <a:lstStyle/>
          <a:p>
            <a:r>
              <a:rPr lang="en-US" sz="3200" dirty="0" smtClean="0"/>
              <a:t>Once you set the direction of a port as input, the data that you want to read from the input, you have to place that data to port pins.</a:t>
            </a:r>
          </a:p>
          <a:p>
            <a:r>
              <a:rPr lang="en-US" sz="3200" dirty="0" smtClean="0"/>
              <a:t>If DDRB=0x00 and the data presented at the port pins of Port B port is 0x75, the data will go to PINB register of I/O memory. You have to read that reg.</a:t>
            </a:r>
          </a:p>
          <a:p>
            <a:r>
              <a:rPr lang="en-US" sz="3200" dirty="0" smtClean="0"/>
              <a:t>The content of PINB will be -</a:t>
            </a:r>
            <a:r>
              <a:rPr lang="en-US" dirty="0" smtClean="0"/>
              <a:t> </a:t>
            </a:r>
            <a:endParaRPr lang="en-US" dirty="0"/>
          </a:p>
        </p:txBody>
      </p:sp>
      <p:grpSp>
        <p:nvGrpSpPr>
          <p:cNvPr id="29" name="Group 28"/>
          <p:cNvGrpSpPr/>
          <p:nvPr/>
        </p:nvGrpSpPr>
        <p:grpSpPr>
          <a:xfrm>
            <a:off x="1041402" y="4419600"/>
            <a:ext cx="7431312" cy="937140"/>
            <a:chOff x="1179288" y="4800600"/>
            <a:chExt cx="7431312" cy="937140"/>
          </a:xfrm>
        </p:grpSpPr>
        <p:sp>
          <p:nvSpPr>
            <p:cNvPr id="6" name="Rectangle 5"/>
            <p:cNvSpPr/>
            <p:nvPr/>
          </p:nvSpPr>
          <p:spPr>
            <a:xfrm>
              <a:off x="2474688" y="4956630"/>
              <a:ext cx="6019800" cy="381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>
              <a:stCxn id="6" idx="0"/>
              <a:endCxn id="6" idx="2"/>
            </p:cNvCxnSpPr>
            <p:nvPr/>
          </p:nvCxnSpPr>
          <p:spPr>
            <a:xfrm rot="16200000" flipH="1">
              <a:off x="5294088" y="5147130"/>
              <a:ext cx="381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rot="16200000" flipH="1">
              <a:off x="6775564" y="5160851"/>
              <a:ext cx="381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6200000" flipH="1">
              <a:off x="7537564" y="5146337"/>
              <a:ext cx="381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16200000" flipH="1">
              <a:off x="6022412" y="5160851"/>
              <a:ext cx="381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6200000" flipH="1">
              <a:off x="3852524" y="5146336"/>
              <a:ext cx="381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H="1">
              <a:off x="4620196" y="5146337"/>
              <a:ext cx="381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16200000" flipH="1">
              <a:off x="3045394" y="5146336"/>
              <a:ext cx="381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2634348" y="4880430"/>
              <a:ext cx="4572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0</a:t>
              </a:r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436260" y="4894944"/>
              <a:ext cx="4572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1</a:t>
              </a:r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230918" y="4876800"/>
              <a:ext cx="4572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1</a:t>
              </a:r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942116" y="4880430"/>
              <a:ext cx="4572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1</a:t>
              </a:r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656944" y="4894944"/>
              <a:ext cx="4572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0</a:t>
              </a:r>
              <a:endParaRPr 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389916" y="4894944"/>
              <a:ext cx="4572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1</a:t>
              </a:r>
              <a:endParaRPr 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137402" y="4894944"/>
              <a:ext cx="4572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0</a:t>
              </a:r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866744" y="4880430"/>
              <a:ext cx="4572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1</a:t>
              </a:r>
              <a:endParaRPr 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423886" y="5333427"/>
              <a:ext cx="85634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PINB7</a:t>
              </a:r>
              <a:endParaRPr 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218544" y="5337630"/>
              <a:ext cx="85634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PINB6</a:t>
              </a:r>
              <a:endParaRPr 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056744" y="5337630"/>
              <a:ext cx="85634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PINB5</a:t>
              </a:r>
              <a:endParaRPr 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742544" y="5337630"/>
              <a:ext cx="85634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PINB4</a:t>
              </a:r>
              <a:endParaRPr lang="en-US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490030" y="5337630"/>
              <a:ext cx="85634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PINB3</a:t>
              </a:r>
              <a:endParaRPr lang="en-US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204858" y="5337630"/>
              <a:ext cx="85634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PINB2</a:t>
              </a:r>
              <a:endParaRPr lang="en-US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948714" y="5337630"/>
              <a:ext cx="85634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PINB1</a:t>
              </a:r>
              <a:endParaRPr lang="en-US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754256" y="5337630"/>
              <a:ext cx="85634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PINB0</a:t>
              </a:r>
              <a:endParaRPr lang="en-US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179288" y="4800600"/>
              <a:ext cx="13716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/>
                <a:t>PINB  Register</a:t>
              </a:r>
              <a:endParaRPr lang="en-US" sz="2000" b="1" dirty="0"/>
            </a:p>
          </p:txBody>
        </p:sp>
      </p:grpSp>
      <p:cxnSp>
        <p:nvCxnSpPr>
          <p:cNvPr id="3" name="Straight Connector 2"/>
          <p:cNvCxnSpPr/>
          <p:nvPr/>
        </p:nvCxnSpPr>
        <p:spPr>
          <a:xfrm>
            <a:off x="2413002" y="5356740"/>
            <a:ext cx="0" cy="7392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2420262" y="6096000"/>
            <a:ext cx="59762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8363856" y="5366658"/>
            <a:ext cx="0" cy="7392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714172" y="6096000"/>
            <a:ext cx="0" cy="99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833914" y="6105918"/>
            <a:ext cx="0" cy="1424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3519714" y="6096000"/>
            <a:ext cx="0" cy="1424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4357914" y="6096000"/>
            <a:ext cx="0" cy="1424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119914" y="6096000"/>
            <a:ext cx="0" cy="1424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5805714" y="6110514"/>
            <a:ext cx="0" cy="1424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6491514" y="6096000"/>
            <a:ext cx="0" cy="1424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253514" y="6110514"/>
            <a:ext cx="0" cy="1424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8015514" y="6110514"/>
            <a:ext cx="0" cy="1424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-76200" y="5468256"/>
            <a:ext cx="262345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Microcontroller pins</a:t>
            </a:r>
            <a:endParaRPr lang="en-US" sz="2800" dirty="0"/>
          </a:p>
        </p:txBody>
      </p:sp>
      <p:sp>
        <p:nvSpPr>
          <p:cNvPr id="47" name="TextBox 46"/>
          <p:cNvSpPr txBox="1"/>
          <p:nvPr/>
        </p:nvSpPr>
        <p:spPr>
          <a:xfrm>
            <a:off x="2576286" y="5638800"/>
            <a:ext cx="794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PB.7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3258456" y="5638800"/>
            <a:ext cx="794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PB.6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4034970" y="5642430"/>
            <a:ext cx="794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PB.5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4825998" y="5638800"/>
            <a:ext cx="794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PB.4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5526312" y="5638800"/>
            <a:ext cx="794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PB.3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6226626" y="5656944"/>
            <a:ext cx="794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PB.2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6992256" y="5656944"/>
            <a:ext cx="794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PB.1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7754256" y="5668612"/>
            <a:ext cx="794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PB.0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3229428" y="6274582"/>
            <a:ext cx="794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+5V</a:t>
            </a:r>
            <a:endParaRPr lang="en-US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4049484" y="6277428"/>
            <a:ext cx="794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+5V</a:t>
            </a:r>
            <a:endParaRPr lang="en-US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4858656" y="6266544"/>
            <a:ext cx="794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+5V</a:t>
            </a:r>
            <a:endParaRPr lang="en-US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6215742" y="6291942"/>
            <a:ext cx="794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+5V</a:t>
            </a:r>
            <a:endParaRPr lang="en-US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7707084" y="6339114"/>
            <a:ext cx="794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+5V</a:t>
            </a:r>
            <a:endParaRPr lang="en-US" b="1" dirty="0"/>
          </a:p>
        </p:txBody>
      </p:sp>
      <p:sp>
        <p:nvSpPr>
          <p:cNvPr id="60" name="TextBox 59"/>
          <p:cNvSpPr txBox="1"/>
          <p:nvPr/>
        </p:nvSpPr>
        <p:spPr>
          <a:xfrm>
            <a:off x="7086600" y="6320970"/>
            <a:ext cx="460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0</a:t>
            </a:r>
            <a:r>
              <a:rPr lang="en-US" b="1" dirty="0" smtClean="0"/>
              <a:t>V</a:t>
            </a:r>
            <a:endParaRPr lang="en-US" b="1" dirty="0"/>
          </a:p>
        </p:txBody>
      </p:sp>
      <p:sp>
        <p:nvSpPr>
          <p:cNvPr id="61" name="TextBox 60"/>
          <p:cNvSpPr txBox="1"/>
          <p:nvPr/>
        </p:nvSpPr>
        <p:spPr>
          <a:xfrm>
            <a:off x="5667828" y="6277428"/>
            <a:ext cx="460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0</a:t>
            </a:r>
            <a:r>
              <a:rPr lang="en-US" b="1" dirty="0" smtClean="0"/>
              <a:t>V</a:t>
            </a:r>
            <a:endParaRPr lang="en-US" b="1" dirty="0"/>
          </a:p>
        </p:txBody>
      </p:sp>
      <p:sp>
        <p:nvSpPr>
          <p:cNvPr id="62" name="TextBox 61"/>
          <p:cNvSpPr txBox="1"/>
          <p:nvPr/>
        </p:nvSpPr>
        <p:spPr>
          <a:xfrm>
            <a:off x="2637972" y="6262914"/>
            <a:ext cx="460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0</a:t>
            </a:r>
            <a:r>
              <a:rPr lang="en-US" b="1" dirty="0" smtClean="0"/>
              <a:t>V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1312182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8438"/>
            <a:ext cx="8229600" cy="79216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Role of Pull up resistors at the port pins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066800"/>
            <a:ext cx="4876800" cy="5638800"/>
          </a:xfrm>
        </p:spPr>
        <p:txBody>
          <a:bodyPr>
            <a:noAutofit/>
          </a:bodyPr>
          <a:lstStyle/>
          <a:p>
            <a:r>
              <a:rPr lang="en-US" sz="2800" dirty="0" smtClean="0"/>
              <a:t> Let us say you have configured a port pin as input pin.</a:t>
            </a:r>
          </a:p>
          <a:p>
            <a:r>
              <a:rPr lang="en-US" sz="2800" dirty="0" smtClean="0"/>
              <a:t>If there is nothing connected with the pin and your program reads the state of the pin, will it be high of low? It will be difficult to tell.</a:t>
            </a:r>
          </a:p>
          <a:p>
            <a:r>
              <a:rPr lang="en-US" sz="2800" dirty="0" smtClean="0"/>
              <a:t>This state of the pin is referred to as floating state.</a:t>
            </a:r>
          </a:p>
          <a:p>
            <a:r>
              <a:rPr lang="en-US" sz="2800" dirty="0" smtClean="0"/>
              <a:t>In order to prevent this unknown state, pull up resistor is used. </a:t>
            </a:r>
          </a:p>
          <a:p>
            <a:r>
              <a:rPr lang="en-US" sz="2800" dirty="0" smtClean="0"/>
              <a:t>Pull ups are often used with button and switches. </a:t>
            </a:r>
            <a:endParaRPr lang="en-US" sz="2800" dirty="0"/>
          </a:p>
        </p:txBody>
      </p:sp>
      <p:sp>
        <p:nvSpPr>
          <p:cNvPr id="33794" name="AutoShape 2" descr="schematic pull-u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796" name="AutoShape 4" descr="schematic pull-u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 descr="511568b6ce395f1b4000000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1600" y="4038600"/>
            <a:ext cx="3476246" cy="22098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5181600" y="1066800"/>
            <a:ext cx="3476246" cy="2286000"/>
            <a:chOff x="5181600" y="1416050"/>
            <a:chExt cx="3476246" cy="2546350"/>
          </a:xfrm>
        </p:grpSpPr>
        <p:pic>
          <p:nvPicPr>
            <p:cNvPr id="8" name="Picture 7" descr="511568b6ce395f1b40000000.jp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81600" y="1416050"/>
              <a:ext cx="3476246" cy="254635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291942" y="1476828"/>
              <a:ext cx="609600" cy="1447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5334000" y="3352800"/>
            <a:ext cx="3352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u="sng" dirty="0" smtClean="0"/>
              <a:t>A switch connected at the input pin without pull up resistor</a:t>
            </a:r>
            <a:endParaRPr lang="en-US" sz="2000" u="sng" dirty="0"/>
          </a:p>
        </p:txBody>
      </p:sp>
      <p:sp>
        <p:nvSpPr>
          <p:cNvPr id="12" name="TextBox 11"/>
          <p:cNvSpPr txBox="1"/>
          <p:nvPr/>
        </p:nvSpPr>
        <p:spPr>
          <a:xfrm>
            <a:off x="5486400" y="5997714"/>
            <a:ext cx="3352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u="sng" dirty="0" smtClean="0"/>
              <a:t>A switch connected at the input pin with pull up resistor</a:t>
            </a:r>
            <a:endParaRPr lang="en-US" sz="2000" u="sng" dirty="0"/>
          </a:p>
        </p:txBody>
      </p:sp>
    </p:spTree>
    <p:extLst>
      <p:ext uri="{BB962C8B-B14F-4D97-AF65-F5344CB8AC3E}">
        <p14:creationId xmlns:p14="http://schemas.microsoft.com/office/powerpoint/2010/main" xmlns="" val="2677600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274638"/>
            <a:ext cx="8991600" cy="79216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Internal pull up resistor in AVR and its control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066800"/>
            <a:ext cx="5181600" cy="5562600"/>
          </a:xfrm>
        </p:spPr>
        <p:txBody>
          <a:bodyPr>
            <a:normAutofit lnSpcReduction="10000"/>
          </a:bodyPr>
          <a:lstStyle/>
          <a:p>
            <a:r>
              <a:rPr lang="en-US" sz="3200" dirty="0" smtClean="0"/>
              <a:t>In AVR ATmega32 microcontroller, each of the port pins have a pull up resistor having the facility of connecting or disconnecting it with the pin.</a:t>
            </a:r>
          </a:p>
          <a:p>
            <a:r>
              <a:rPr lang="en-US" sz="3200" dirty="0" smtClean="0"/>
              <a:t>The provision of connection or disconnection is controlled by </a:t>
            </a:r>
            <a:r>
              <a:rPr lang="en-US" sz="3200" dirty="0" err="1" smtClean="0"/>
              <a:t>PORTx</a:t>
            </a:r>
            <a:r>
              <a:rPr lang="en-US" sz="3200" dirty="0" smtClean="0"/>
              <a:t> register.  [see the figure]</a:t>
            </a:r>
          </a:p>
          <a:p>
            <a:r>
              <a:rPr lang="en-US" sz="3200" dirty="0" smtClean="0"/>
              <a:t>If we put 1s into bits of </a:t>
            </a:r>
            <a:r>
              <a:rPr lang="en-US" sz="3200" dirty="0" err="1" smtClean="0"/>
              <a:t>PORTx</a:t>
            </a:r>
            <a:r>
              <a:rPr lang="en-US" sz="3200" dirty="0" smtClean="0"/>
              <a:t> register, the pull up resistors are activated. </a:t>
            </a:r>
          </a:p>
        </p:txBody>
      </p:sp>
      <p:graphicFrame>
        <p:nvGraphicFramePr>
          <p:cNvPr id="49154" name="Object 2"/>
          <p:cNvGraphicFramePr>
            <a:graphicFrameLocks noChangeAspect="1"/>
          </p:cNvGraphicFramePr>
          <p:nvPr/>
        </p:nvGraphicFramePr>
        <p:xfrm>
          <a:off x="5459865" y="1143000"/>
          <a:ext cx="3560763" cy="3962400"/>
        </p:xfrm>
        <a:graphic>
          <a:graphicData uri="http://schemas.openxmlformats.org/presentationml/2006/ole">
            <p:oleObj spid="_x0000_s3075" name="Visio" r:id="rId3" imgW="2351837" imgH="1970227" progId="">
              <p:embed/>
            </p:oleObj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562600" y="5105401"/>
            <a:ext cx="335280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Remember that during output of data </a:t>
            </a:r>
            <a:r>
              <a:rPr lang="en-US" sz="2400" dirty="0" err="1" smtClean="0"/>
              <a:t>PORTx</a:t>
            </a:r>
            <a:r>
              <a:rPr lang="en-US" sz="2400" dirty="0" smtClean="0"/>
              <a:t> is the register in which data has to be written to make it out.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13416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28600"/>
            <a:ext cx="7772400" cy="6858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An Example of Input and Output Ports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8382000" cy="2133600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sz="3200" dirty="0" smtClean="0"/>
              <a:t>Two push button switches (Switch 2 and Switch 1) are connected to Pin 2 and 3 of PORT D of the ATmega32 chip respectively [A ‘0’ appears at the corresponding pin when a Switch is pressed].</a:t>
            </a:r>
            <a:endParaRPr lang="en-US" sz="32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61546" y="3000828"/>
            <a:ext cx="3933825" cy="373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7519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7772400" cy="838200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A program on INPUT &amp; OUTPUT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838200"/>
            <a:ext cx="8763000" cy="6096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Eight (8) </a:t>
            </a:r>
            <a:r>
              <a:rPr lang="en-US" sz="2800" dirty="0"/>
              <a:t>LEDs are connected at Port </a:t>
            </a:r>
            <a:r>
              <a:rPr lang="en-US" sz="2800" dirty="0" smtClean="0"/>
              <a:t>A</a:t>
            </a:r>
            <a:r>
              <a:rPr lang="en-US" sz="2800" dirty="0" smtClean="0"/>
              <a:t> </a:t>
            </a:r>
            <a:r>
              <a:rPr lang="en-US" sz="2800" dirty="0"/>
              <a:t>and arranged in a circle</a:t>
            </a:r>
            <a:r>
              <a:rPr lang="en-US" sz="2800" dirty="0" smtClean="0"/>
              <a:t>.</a:t>
            </a:r>
            <a:endParaRPr lang="en-US" sz="28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52400" y="1371600"/>
            <a:ext cx="8763000" cy="1828800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When switch 1 is pressed glowing of one of the LEDs will move in clockwise direction with 0.2 sec interval </a:t>
            </a:r>
          </a:p>
          <a:p>
            <a:r>
              <a:rPr lang="en-US" sz="2800" dirty="0"/>
              <a:t>A</a:t>
            </a:r>
            <a:r>
              <a:rPr lang="en-US" sz="2800" dirty="0" smtClean="0"/>
              <a:t>nd if switch 2 is pressed glowing of LED will move in anti-clockwise direction with 0.2 sec interval.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="" xmlns:p14="http://schemas.microsoft.com/office/powerpoint/2010/main" val="1645490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4267200" cy="762000"/>
          </a:xfrm>
        </p:spPr>
        <p:txBody>
          <a:bodyPr>
            <a:noAutofit/>
          </a:bodyPr>
          <a:lstStyle/>
          <a:p>
            <a:r>
              <a:rPr lang="en-US" sz="4400" b="1" dirty="0" smtClean="0">
                <a:solidFill>
                  <a:schemeClr val="tx1"/>
                </a:solidFill>
              </a:rPr>
              <a:t>The Code</a:t>
            </a:r>
            <a:endParaRPr lang="en-US" sz="4400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856344"/>
            <a:ext cx="3581400" cy="5620656"/>
          </a:xfrm>
          <a:ln w="28575">
            <a:solidFill>
              <a:srgbClr val="0070C0"/>
            </a:solidFill>
          </a:ln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/>
              <a:t>#include &lt;mega32.h&gt;</a:t>
            </a:r>
          </a:p>
          <a:p>
            <a:pPr>
              <a:buNone/>
            </a:pPr>
            <a:r>
              <a:rPr lang="en-US" dirty="0"/>
              <a:t>#include &lt;</a:t>
            </a:r>
            <a:r>
              <a:rPr lang="en-US" dirty="0" err="1"/>
              <a:t>delay.h</a:t>
            </a:r>
            <a:r>
              <a:rPr lang="en-US" dirty="0"/>
              <a:t>&gt;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#define push1 </a:t>
            </a:r>
            <a:r>
              <a:rPr lang="en-US" dirty="0" smtClean="0"/>
              <a:t>PIND.3</a:t>
            </a:r>
            <a:endParaRPr lang="en-US" dirty="0"/>
          </a:p>
          <a:p>
            <a:pPr>
              <a:buNone/>
            </a:pPr>
            <a:r>
              <a:rPr lang="en-US" dirty="0"/>
              <a:t>#define push2 </a:t>
            </a:r>
            <a:r>
              <a:rPr lang="en-US" dirty="0" smtClean="0"/>
              <a:t>PIND.2</a:t>
            </a:r>
            <a:endParaRPr lang="en-US" dirty="0"/>
          </a:p>
          <a:p>
            <a:pPr>
              <a:buNone/>
            </a:pPr>
            <a:r>
              <a:rPr lang="en-US" dirty="0"/>
              <a:t>#define </a:t>
            </a:r>
            <a:r>
              <a:rPr lang="en-US" dirty="0" err="1"/>
              <a:t>input_ddr</a:t>
            </a:r>
            <a:r>
              <a:rPr lang="en-US" dirty="0"/>
              <a:t> </a:t>
            </a:r>
            <a:r>
              <a:rPr lang="en-US" dirty="0" smtClean="0"/>
              <a:t>DDRD</a:t>
            </a:r>
            <a:endParaRPr lang="en-US" dirty="0"/>
          </a:p>
          <a:p>
            <a:pPr>
              <a:buNone/>
            </a:pPr>
            <a:r>
              <a:rPr lang="en-US" dirty="0"/>
              <a:t>#define </a:t>
            </a:r>
            <a:r>
              <a:rPr lang="en-US" dirty="0" err="1"/>
              <a:t>output_ddr</a:t>
            </a:r>
            <a:r>
              <a:rPr lang="en-US" dirty="0"/>
              <a:t> </a:t>
            </a:r>
            <a:r>
              <a:rPr lang="en-US" dirty="0" smtClean="0"/>
              <a:t>DDRA</a:t>
            </a:r>
            <a:endParaRPr lang="en-US" dirty="0"/>
          </a:p>
          <a:p>
            <a:pPr>
              <a:buNone/>
            </a:pPr>
            <a:r>
              <a:rPr lang="en-US" dirty="0"/>
              <a:t>#define </a:t>
            </a:r>
            <a:r>
              <a:rPr lang="en-US" dirty="0" err="1"/>
              <a:t>output_port</a:t>
            </a:r>
            <a:r>
              <a:rPr lang="en-US" dirty="0"/>
              <a:t> </a:t>
            </a:r>
            <a:r>
              <a:rPr lang="en-US" dirty="0" smtClean="0"/>
              <a:t>PORTA</a:t>
            </a:r>
            <a:endParaRPr lang="en-US" dirty="0"/>
          </a:p>
          <a:p>
            <a:pPr>
              <a:buNone/>
            </a:pPr>
            <a:r>
              <a:rPr lang="en-US" dirty="0"/>
              <a:t>                                         </a:t>
            </a:r>
          </a:p>
          <a:p>
            <a:pPr>
              <a:buNone/>
            </a:pPr>
            <a:r>
              <a:rPr lang="en-US" dirty="0"/>
              <a:t>void main(void)</a:t>
            </a:r>
          </a:p>
          <a:p>
            <a:pPr>
              <a:buNone/>
            </a:pPr>
            <a:r>
              <a:rPr lang="en-US" dirty="0"/>
              <a:t>{</a:t>
            </a:r>
          </a:p>
          <a:p>
            <a:pPr>
              <a:buNone/>
            </a:pPr>
            <a:r>
              <a:rPr lang="en-US" dirty="0"/>
              <a:t>char move=0;</a:t>
            </a:r>
          </a:p>
          <a:p>
            <a:pPr>
              <a:buNone/>
            </a:pPr>
            <a:r>
              <a:rPr lang="en-US" dirty="0" err="1"/>
              <a:t>input_ddr</a:t>
            </a:r>
            <a:r>
              <a:rPr lang="en-US" dirty="0"/>
              <a:t>=0x00;</a:t>
            </a:r>
          </a:p>
          <a:p>
            <a:pPr>
              <a:buNone/>
            </a:pPr>
            <a:r>
              <a:rPr lang="en-US" dirty="0" err="1"/>
              <a:t>output_ddr</a:t>
            </a:r>
            <a:r>
              <a:rPr lang="en-US" dirty="0"/>
              <a:t>=0xFF;</a:t>
            </a:r>
          </a:p>
          <a:p>
            <a:pPr>
              <a:buNone/>
            </a:pPr>
            <a:r>
              <a:rPr lang="en-US" dirty="0" err="1"/>
              <a:t>output_port</a:t>
            </a:r>
            <a:r>
              <a:rPr lang="en-US" dirty="0"/>
              <a:t>=0x80</a:t>
            </a:r>
            <a:r>
              <a:rPr lang="en-US" dirty="0" smtClean="0"/>
              <a:t>;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267200" y="76200"/>
            <a:ext cx="4572000" cy="6740307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while (1)</a:t>
            </a:r>
          </a:p>
          <a:p>
            <a:r>
              <a:rPr lang="en-US" sz="2400" dirty="0"/>
              <a:t>      {         </a:t>
            </a:r>
          </a:p>
          <a:p>
            <a:r>
              <a:rPr lang="en-US" sz="2400" dirty="0"/>
              <a:t>      if (push1==0</a:t>
            </a:r>
            <a:r>
              <a:rPr lang="en-US" sz="2400" dirty="0" smtClean="0"/>
              <a:t>)  </a:t>
            </a:r>
            <a:r>
              <a:rPr lang="en-US" sz="2400" dirty="0"/>
              <a:t>move=1;</a:t>
            </a:r>
          </a:p>
          <a:p>
            <a:r>
              <a:rPr lang="en-US" sz="2400" dirty="0"/>
              <a:t>      if (push2==0</a:t>
            </a:r>
            <a:r>
              <a:rPr lang="en-US" sz="2400" dirty="0" smtClean="0"/>
              <a:t>)  move=2</a:t>
            </a:r>
            <a:r>
              <a:rPr lang="en-US" sz="2400" dirty="0"/>
              <a:t>;</a:t>
            </a:r>
          </a:p>
          <a:p>
            <a:r>
              <a:rPr lang="en-US" sz="2400" dirty="0"/>
              <a:t>          </a:t>
            </a:r>
          </a:p>
          <a:p>
            <a:r>
              <a:rPr lang="en-US" sz="2400" dirty="0"/>
              <a:t>      if (move==1</a:t>
            </a:r>
            <a:r>
              <a:rPr lang="en-US" sz="2400" dirty="0" smtClean="0"/>
              <a:t>) {</a:t>
            </a:r>
            <a:endParaRPr lang="en-US" sz="2400" dirty="0"/>
          </a:p>
          <a:p>
            <a:r>
              <a:rPr lang="en-US" sz="2400" dirty="0"/>
              <a:t>        </a:t>
            </a:r>
            <a:r>
              <a:rPr lang="en-US" sz="2400" dirty="0" err="1"/>
              <a:t>output_port</a:t>
            </a:r>
            <a:r>
              <a:rPr lang="en-US" sz="2400" dirty="0"/>
              <a:t>=</a:t>
            </a:r>
            <a:r>
              <a:rPr lang="en-US" sz="2400" dirty="0" err="1"/>
              <a:t>output_port</a:t>
            </a:r>
            <a:r>
              <a:rPr lang="en-US" sz="2400" dirty="0"/>
              <a:t>&gt;&gt;1;</a:t>
            </a:r>
          </a:p>
          <a:p>
            <a:r>
              <a:rPr lang="en-US" sz="2400" dirty="0"/>
              <a:t>        if (</a:t>
            </a:r>
            <a:r>
              <a:rPr lang="en-US" sz="2400" dirty="0" err="1"/>
              <a:t>output_port</a:t>
            </a:r>
            <a:r>
              <a:rPr lang="en-US" sz="2400" dirty="0"/>
              <a:t>==0</a:t>
            </a:r>
            <a:r>
              <a:rPr lang="en-US" sz="2400" dirty="0" smtClean="0"/>
              <a:t>)   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          </a:t>
            </a:r>
            <a:r>
              <a:rPr lang="en-US" sz="2400" dirty="0" err="1" smtClean="0"/>
              <a:t>output_port</a:t>
            </a:r>
            <a:r>
              <a:rPr lang="en-US" sz="2400" dirty="0" smtClean="0"/>
              <a:t>=0x80</a:t>
            </a:r>
            <a:r>
              <a:rPr lang="en-US" sz="2400" dirty="0"/>
              <a:t>;</a:t>
            </a:r>
          </a:p>
          <a:p>
            <a:r>
              <a:rPr lang="en-US" sz="2400" dirty="0"/>
              <a:t>        }</a:t>
            </a:r>
          </a:p>
          <a:p>
            <a:r>
              <a:rPr lang="en-US" sz="2400" dirty="0"/>
              <a:t>      if (move==2</a:t>
            </a:r>
            <a:r>
              <a:rPr lang="en-US" sz="2400" dirty="0" smtClean="0"/>
              <a:t>) {</a:t>
            </a:r>
            <a:endParaRPr lang="en-US" sz="2400" dirty="0"/>
          </a:p>
          <a:p>
            <a:r>
              <a:rPr lang="en-US" sz="2400" dirty="0"/>
              <a:t>        </a:t>
            </a:r>
            <a:r>
              <a:rPr lang="en-US" sz="2400" dirty="0" err="1"/>
              <a:t>output_port</a:t>
            </a:r>
            <a:r>
              <a:rPr lang="en-US" sz="2400" dirty="0"/>
              <a:t>=</a:t>
            </a:r>
            <a:r>
              <a:rPr lang="en-US" sz="2400" dirty="0" err="1"/>
              <a:t>output_port</a:t>
            </a:r>
            <a:r>
              <a:rPr lang="en-US" sz="2400" dirty="0"/>
              <a:t>&lt;&lt;1;</a:t>
            </a:r>
          </a:p>
          <a:p>
            <a:r>
              <a:rPr lang="en-US" sz="2400" dirty="0"/>
              <a:t>        if (</a:t>
            </a:r>
            <a:r>
              <a:rPr lang="en-US" sz="2400" dirty="0" err="1"/>
              <a:t>output_port</a:t>
            </a:r>
            <a:r>
              <a:rPr lang="en-US" sz="2400" dirty="0"/>
              <a:t>==0</a:t>
            </a:r>
            <a:r>
              <a:rPr lang="en-US" sz="2400" dirty="0" smtClean="0"/>
              <a:t>)  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            </a:t>
            </a:r>
            <a:r>
              <a:rPr lang="en-US" sz="2400" dirty="0" err="1" smtClean="0"/>
              <a:t>output_port</a:t>
            </a:r>
            <a:r>
              <a:rPr lang="en-US" sz="2400" dirty="0" smtClean="0"/>
              <a:t>=0x01</a:t>
            </a:r>
            <a:r>
              <a:rPr lang="en-US" sz="2400" dirty="0"/>
              <a:t>;</a:t>
            </a:r>
          </a:p>
          <a:p>
            <a:r>
              <a:rPr lang="en-US" sz="2400" dirty="0"/>
              <a:t>        }         </a:t>
            </a:r>
          </a:p>
          <a:p>
            <a:r>
              <a:rPr lang="en-US" sz="2400" dirty="0"/>
              <a:t>      </a:t>
            </a:r>
            <a:r>
              <a:rPr lang="en-US" sz="2400" dirty="0" err="1"/>
              <a:t>delay_ms</a:t>
            </a:r>
            <a:r>
              <a:rPr lang="en-US" sz="2400" dirty="0"/>
              <a:t>(200);</a:t>
            </a:r>
          </a:p>
          <a:p>
            <a:r>
              <a:rPr lang="en-US" sz="2400" dirty="0"/>
              <a:t>      }</a:t>
            </a:r>
          </a:p>
          <a:p>
            <a:r>
              <a:rPr lang="en-US" sz="2400" dirty="0"/>
              <a:t>}</a:t>
            </a:r>
          </a:p>
        </p:txBody>
      </p:sp>
    </p:spTree>
    <p:extLst>
      <p:ext uri="{BB962C8B-B14F-4D97-AF65-F5344CB8AC3E}">
        <p14:creationId xmlns="" xmlns:p14="http://schemas.microsoft.com/office/powerpoint/2010/main" val="3594222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458200" cy="792162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Keyboard Interfacing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219200"/>
            <a:ext cx="8686800" cy="5105400"/>
          </a:xfrm>
        </p:spPr>
        <p:txBody>
          <a:bodyPr>
            <a:normAutofit fontScale="92500"/>
          </a:bodyPr>
          <a:lstStyle/>
          <a:p>
            <a:r>
              <a:rPr lang="en-US" sz="3200" dirty="0" smtClean="0"/>
              <a:t>Keyboards and LCDs are the most widely used input/output devices in microcontrollers such as the AVR.</a:t>
            </a:r>
          </a:p>
          <a:p>
            <a:r>
              <a:rPr lang="en-US" sz="3200" dirty="0" smtClean="0"/>
              <a:t>We shall discuss keyboard fundamentals, key pressed and key detection mechanism.</a:t>
            </a:r>
          </a:p>
          <a:p>
            <a:r>
              <a:rPr lang="en-US" sz="3200" dirty="0" smtClean="0"/>
              <a:t>At the lowest level, keyboards are organized in a matrix of rows and columns.</a:t>
            </a:r>
          </a:p>
          <a:p>
            <a:r>
              <a:rPr lang="en-US" sz="3200" dirty="0" smtClean="0"/>
              <a:t> The CPU accesses both the rows and columns through ports.</a:t>
            </a:r>
          </a:p>
          <a:p>
            <a:r>
              <a:rPr lang="en-US" sz="3200" dirty="0" smtClean="0"/>
              <a:t>Therefore, with two 8-bit ports, an 8X8 keyboard can be connected to a microcontroller.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77874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52400" y="118872"/>
            <a:ext cx="8229600" cy="947928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Keyboard in a Matrix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029200" y="6477000"/>
            <a:ext cx="2667000" cy="304800"/>
          </a:xfrm>
        </p:spPr>
        <p:txBody>
          <a:bodyPr/>
          <a:lstStyle/>
          <a:p>
            <a:r>
              <a:rPr lang="en-US" dirty="0" smtClean="0"/>
              <a:t>Prof. S. M. </a:t>
            </a:r>
            <a:r>
              <a:rPr lang="en-US" dirty="0" err="1" smtClean="0"/>
              <a:t>Lutful</a:t>
            </a:r>
            <a:r>
              <a:rPr lang="en-US" dirty="0" smtClean="0"/>
              <a:t> </a:t>
            </a:r>
            <a:r>
              <a:rPr lang="en-US" dirty="0" err="1" smtClean="0"/>
              <a:t>Kabir</a:t>
            </a:r>
            <a:r>
              <a:rPr lang="en-US" dirty="0" smtClean="0"/>
              <a:t>, BUET</a:t>
            </a:r>
            <a:endParaRPr lang="en-US" dirty="0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204396" y="6476999"/>
            <a:ext cx="733864" cy="274320"/>
          </a:xfrm>
        </p:spPr>
        <p:txBody>
          <a:bodyPr/>
          <a:lstStyle/>
          <a:p>
            <a:fld id="{85680E6B-D304-4AD8-B731-F6F7592143E8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76200" y="990600"/>
            <a:ext cx="4953000" cy="5867400"/>
          </a:xfrm>
        </p:spPr>
        <p:txBody>
          <a:bodyPr>
            <a:noAutofit/>
          </a:bodyPr>
          <a:lstStyle/>
          <a:p>
            <a:r>
              <a:rPr lang="bn-BD" sz="3000" dirty="0" smtClean="0"/>
              <a:t>Figure shows </a:t>
            </a:r>
            <a:r>
              <a:rPr lang="en-US" sz="3000" dirty="0" smtClean="0"/>
              <a:t>12</a:t>
            </a:r>
            <a:r>
              <a:rPr lang="bn-BD" sz="3000" dirty="0" smtClean="0"/>
              <a:t> key interfaced using </a:t>
            </a:r>
            <a:r>
              <a:rPr lang="en-US" sz="3000" dirty="0" smtClean="0"/>
              <a:t>one</a:t>
            </a:r>
            <a:r>
              <a:rPr lang="bn-BD" sz="3000" dirty="0" smtClean="0"/>
              <a:t> port</a:t>
            </a:r>
            <a:r>
              <a:rPr lang="en-US" sz="3000" dirty="0" smtClean="0"/>
              <a:t>.</a:t>
            </a:r>
            <a:endParaRPr lang="bn-BD" sz="3000" dirty="0" smtClean="0"/>
          </a:p>
          <a:p>
            <a:r>
              <a:rPr lang="en-US" sz="3000" dirty="0" smtClean="0"/>
              <a:t>The rows are connected to lower </a:t>
            </a:r>
            <a:r>
              <a:rPr lang="en-US" sz="3000" dirty="0"/>
              <a:t>4</a:t>
            </a:r>
            <a:r>
              <a:rPr lang="en-US" sz="3000" dirty="0" smtClean="0"/>
              <a:t> pins of port </a:t>
            </a:r>
            <a:r>
              <a:rPr lang="en-US" sz="3000" dirty="0" smtClean="0"/>
              <a:t>B </a:t>
            </a:r>
            <a:r>
              <a:rPr lang="en-US" sz="3000" dirty="0" smtClean="0"/>
              <a:t>and the columns are connected to upper 3 pins of the same port.</a:t>
            </a:r>
            <a:endParaRPr lang="bn-BD" sz="3000" dirty="0" smtClean="0"/>
          </a:p>
          <a:p>
            <a:r>
              <a:rPr lang="bn-BD" sz="3000" dirty="0" smtClean="0"/>
              <a:t>If </a:t>
            </a:r>
            <a:r>
              <a:rPr lang="en-US" sz="3000" dirty="0" smtClean="0"/>
              <a:t>no key has been pressed and rows are read, all rows will be read as ‘1’ since +5V is connected to the rows through internal pull up resistors</a:t>
            </a:r>
            <a:r>
              <a:rPr lang="en-US" sz="3200" dirty="0" smtClean="0"/>
              <a:t> </a:t>
            </a:r>
            <a:endParaRPr lang="en-US" sz="3200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5695044" y="1618344"/>
            <a:ext cx="457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695044" y="5170716"/>
            <a:ext cx="457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5695044" y="4875573"/>
            <a:ext cx="53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n-BD" sz="1200" dirty="0" smtClean="0"/>
              <a:t>P</a:t>
            </a:r>
            <a:r>
              <a:rPr lang="en-US" sz="1200" dirty="0" smtClean="0"/>
              <a:t>B</a:t>
            </a:r>
            <a:r>
              <a:rPr lang="en-US" sz="1200" dirty="0" smtClean="0"/>
              <a:t>.7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5709792" y="1647372"/>
            <a:ext cx="53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n-BD" sz="1200" dirty="0" smtClean="0"/>
              <a:t>P</a:t>
            </a:r>
            <a:r>
              <a:rPr lang="en-US" sz="1200" dirty="0" smtClean="0"/>
              <a:t>B</a:t>
            </a:r>
            <a:r>
              <a:rPr lang="en-US" sz="1200" dirty="0" smtClean="0"/>
              <a:t>.0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5724540" y="2102877"/>
            <a:ext cx="53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n-BD" sz="1200" dirty="0" smtClean="0"/>
              <a:t>P</a:t>
            </a:r>
            <a:r>
              <a:rPr lang="en-US" sz="1200" dirty="0" smtClean="0"/>
              <a:t>DB1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5741748" y="2619069"/>
            <a:ext cx="53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n-BD" sz="1200" dirty="0" smtClean="0"/>
              <a:t>P</a:t>
            </a:r>
            <a:r>
              <a:rPr lang="en-US" sz="1200" dirty="0" smtClean="0"/>
              <a:t>B</a:t>
            </a:r>
            <a:r>
              <a:rPr lang="en-US" sz="1200" dirty="0" smtClean="0"/>
              <a:t>.2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5709792" y="3521181"/>
            <a:ext cx="53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n-BD" sz="1200" dirty="0" smtClean="0"/>
              <a:t>P</a:t>
            </a:r>
            <a:r>
              <a:rPr lang="en-US" sz="1200" dirty="0" smtClean="0"/>
              <a:t>B</a:t>
            </a:r>
            <a:r>
              <a:rPr lang="en-US" sz="1200" dirty="0" smtClean="0"/>
              <a:t>.4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5709792" y="3993129"/>
            <a:ext cx="53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n-BD" sz="1200" dirty="0" smtClean="0"/>
              <a:t>P</a:t>
            </a:r>
            <a:r>
              <a:rPr lang="en-US" sz="1200" dirty="0" smtClean="0"/>
              <a:t>B</a:t>
            </a:r>
            <a:r>
              <a:rPr lang="en-US" sz="1200" dirty="0" smtClean="0"/>
              <a:t>.5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5715000" y="4434816"/>
            <a:ext cx="53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n-BD" sz="1200" dirty="0" smtClean="0"/>
              <a:t>P</a:t>
            </a:r>
            <a:r>
              <a:rPr lang="en-US" sz="1200" dirty="0" smtClean="0"/>
              <a:t>B</a:t>
            </a:r>
            <a:r>
              <a:rPr lang="en-US" sz="1200" dirty="0" smtClean="0"/>
              <a:t>.6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5727000" y="3093477"/>
            <a:ext cx="53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n-BD" sz="1200" dirty="0" smtClean="0"/>
              <a:t>P</a:t>
            </a:r>
            <a:r>
              <a:rPr lang="en-US" sz="1200" dirty="0" smtClean="0"/>
              <a:t>B</a:t>
            </a:r>
            <a:r>
              <a:rPr lang="en-US" sz="1200" dirty="0" smtClean="0"/>
              <a:t>.3</a:t>
            </a:r>
            <a:endParaRPr lang="en-US" dirty="0"/>
          </a:p>
        </p:txBody>
      </p:sp>
      <p:cxnSp>
        <p:nvCxnSpPr>
          <p:cNvPr id="126" name="Straight Connector 125"/>
          <p:cNvCxnSpPr/>
          <p:nvPr/>
        </p:nvCxnSpPr>
        <p:spPr>
          <a:xfrm>
            <a:off x="5722080" y="3476172"/>
            <a:ext cx="2868564" cy="1588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6152244" y="1609272"/>
            <a:ext cx="0" cy="35814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flipH="1" flipV="1">
            <a:off x="6747330" y="1614714"/>
            <a:ext cx="31956" cy="247916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 flipV="1">
            <a:off x="7216116" y="1556658"/>
            <a:ext cx="31956" cy="298631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 flipH="1" flipV="1">
            <a:off x="7667172" y="1556658"/>
            <a:ext cx="76200" cy="344895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/>
          <p:nvPr/>
        </p:nvCxnSpPr>
        <p:spPr>
          <a:xfrm flipH="1">
            <a:off x="6125028" y="5005614"/>
            <a:ext cx="1649538" cy="23586"/>
          </a:xfrm>
          <a:prstGeom prst="straightConnector1">
            <a:avLst/>
          </a:prstGeom>
          <a:ln w="28575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 flipH="1">
            <a:off x="6125028" y="4542972"/>
            <a:ext cx="1123044" cy="30344"/>
          </a:xfrm>
          <a:prstGeom prst="straightConnector1">
            <a:avLst/>
          </a:prstGeom>
          <a:ln w="28575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/>
          <p:nvPr/>
        </p:nvCxnSpPr>
        <p:spPr>
          <a:xfrm flipH="1">
            <a:off x="6166758" y="4076700"/>
            <a:ext cx="612528" cy="9074"/>
          </a:xfrm>
          <a:prstGeom prst="straightConnector1">
            <a:avLst/>
          </a:prstGeom>
          <a:ln w="28575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6346374" y="4071258"/>
            <a:ext cx="1391556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Colm0</a:t>
            </a:r>
            <a:endParaRPr lang="en-US" dirty="0"/>
          </a:p>
        </p:txBody>
      </p:sp>
      <p:sp>
        <p:nvSpPr>
          <p:cNvPr id="128" name="TextBox 127"/>
          <p:cNvSpPr txBox="1"/>
          <p:nvPr/>
        </p:nvSpPr>
        <p:spPr>
          <a:xfrm>
            <a:off x="6876144" y="4557486"/>
            <a:ext cx="1119414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Colm1</a:t>
            </a:r>
            <a:endParaRPr lang="en-US" dirty="0"/>
          </a:p>
        </p:txBody>
      </p:sp>
      <p:sp>
        <p:nvSpPr>
          <p:cNvPr id="129" name="TextBox 128"/>
          <p:cNvSpPr txBox="1"/>
          <p:nvPr/>
        </p:nvSpPr>
        <p:spPr>
          <a:xfrm>
            <a:off x="7315200" y="5029200"/>
            <a:ext cx="932544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Colm2</a:t>
            </a:r>
            <a:endParaRPr lang="en-US" dirty="0"/>
          </a:p>
        </p:txBody>
      </p:sp>
      <p:cxnSp>
        <p:nvCxnSpPr>
          <p:cNvPr id="22" name="Straight Connector 21"/>
          <p:cNvCxnSpPr/>
          <p:nvPr/>
        </p:nvCxnSpPr>
        <p:spPr>
          <a:xfrm flipV="1">
            <a:off x="6417774" y="1538748"/>
            <a:ext cx="228600" cy="2286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6675870" y="1585452"/>
            <a:ext cx="76200" cy="45719"/>
          </a:xfrm>
          <a:prstGeom prst="ellips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6449730" y="1812577"/>
            <a:ext cx="76200" cy="45719"/>
          </a:xfrm>
          <a:prstGeom prst="ellips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 flipH="1" flipV="1">
            <a:off x="6464478" y="1582992"/>
            <a:ext cx="76200" cy="762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6417774" y="1995948"/>
            <a:ext cx="228600" cy="2286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6675870" y="2042652"/>
            <a:ext cx="76200" cy="45719"/>
          </a:xfrm>
          <a:prstGeom prst="ellips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6449730" y="2269777"/>
            <a:ext cx="76200" cy="45719"/>
          </a:xfrm>
          <a:prstGeom prst="ellips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 flipH="1" flipV="1">
            <a:off x="6464478" y="2040192"/>
            <a:ext cx="76200" cy="762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6417774" y="2453148"/>
            <a:ext cx="228600" cy="2286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6675870" y="2499852"/>
            <a:ext cx="76200" cy="45719"/>
          </a:xfrm>
          <a:prstGeom prst="ellips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6449730" y="2726977"/>
            <a:ext cx="76200" cy="45719"/>
          </a:xfrm>
          <a:prstGeom prst="ellips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Connector 36"/>
          <p:cNvCxnSpPr/>
          <p:nvPr/>
        </p:nvCxnSpPr>
        <p:spPr>
          <a:xfrm flipH="1" flipV="1">
            <a:off x="6464478" y="2497392"/>
            <a:ext cx="76200" cy="762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>
            <a:off x="6172200" y="3206076"/>
            <a:ext cx="1566666" cy="9072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V="1">
            <a:off x="6417774" y="2910348"/>
            <a:ext cx="228600" cy="2286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6675870" y="2957052"/>
            <a:ext cx="76200" cy="45719"/>
          </a:xfrm>
          <a:prstGeom prst="ellips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6449730" y="3184177"/>
            <a:ext cx="76200" cy="45719"/>
          </a:xfrm>
          <a:prstGeom prst="ellips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Connector 43"/>
          <p:cNvCxnSpPr/>
          <p:nvPr/>
        </p:nvCxnSpPr>
        <p:spPr>
          <a:xfrm flipH="1" flipV="1">
            <a:off x="6464478" y="2954592"/>
            <a:ext cx="76200" cy="762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V="1">
            <a:off x="6860226" y="1524000"/>
            <a:ext cx="228600" cy="2286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/>
          <p:cNvSpPr/>
          <p:nvPr/>
        </p:nvSpPr>
        <p:spPr>
          <a:xfrm>
            <a:off x="7162800" y="1570704"/>
            <a:ext cx="76200" cy="45719"/>
          </a:xfrm>
          <a:prstGeom prst="ellips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6892182" y="1797829"/>
            <a:ext cx="76200" cy="45719"/>
          </a:xfrm>
          <a:prstGeom prst="ellips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" name="Straight Connector 66"/>
          <p:cNvCxnSpPr/>
          <p:nvPr/>
        </p:nvCxnSpPr>
        <p:spPr>
          <a:xfrm flipH="1" flipV="1">
            <a:off x="6906930" y="1568244"/>
            <a:ext cx="76200" cy="762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V="1">
            <a:off x="6860226" y="1981200"/>
            <a:ext cx="228600" cy="2286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 68"/>
          <p:cNvSpPr/>
          <p:nvPr/>
        </p:nvSpPr>
        <p:spPr>
          <a:xfrm>
            <a:off x="7162800" y="2027904"/>
            <a:ext cx="76200" cy="45719"/>
          </a:xfrm>
          <a:prstGeom prst="ellips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6892182" y="2255029"/>
            <a:ext cx="76200" cy="45719"/>
          </a:xfrm>
          <a:prstGeom prst="ellips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Straight Connector 70"/>
          <p:cNvCxnSpPr/>
          <p:nvPr/>
        </p:nvCxnSpPr>
        <p:spPr>
          <a:xfrm flipH="1" flipV="1">
            <a:off x="6906930" y="2025444"/>
            <a:ext cx="76200" cy="762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V="1">
            <a:off x="6860226" y="2438400"/>
            <a:ext cx="228600" cy="2286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/>
          <p:cNvSpPr/>
          <p:nvPr/>
        </p:nvSpPr>
        <p:spPr>
          <a:xfrm>
            <a:off x="7162800" y="2485104"/>
            <a:ext cx="76200" cy="45719"/>
          </a:xfrm>
          <a:prstGeom prst="ellips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6892182" y="2712229"/>
            <a:ext cx="76200" cy="45719"/>
          </a:xfrm>
          <a:prstGeom prst="ellips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Connector 74"/>
          <p:cNvCxnSpPr/>
          <p:nvPr/>
        </p:nvCxnSpPr>
        <p:spPr>
          <a:xfrm flipH="1" flipV="1">
            <a:off x="6906930" y="2482644"/>
            <a:ext cx="76200" cy="762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flipV="1">
            <a:off x="6860226" y="2895600"/>
            <a:ext cx="228600" cy="2286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Oval 76"/>
          <p:cNvSpPr/>
          <p:nvPr/>
        </p:nvSpPr>
        <p:spPr>
          <a:xfrm>
            <a:off x="7162800" y="2942304"/>
            <a:ext cx="76200" cy="45719"/>
          </a:xfrm>
          <a:prstGeom prst="ellips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6892182" y="3169429"/>
            <a:ext cx="76200" cy="45719"/>
          </a:xfrm>
          <a:prstGeom prst="ellips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9" name="Straight Connector 78"/>
          <p:cNvCxnSpPr/>
          <p:nvPr/>
        </p:nvCxnSpPr>
        <p:spPr>
          <a:xfrm flipH="1" flipV="1">
            <a:off x="6906930" y="2939844"/>
            <a:ext cx="76200" cy="762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flipV="1">
            <a:off x="7361904" y="1524000"/>
            <a:ext cx="228600" cy="2286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/>
          <p:cNvSpPr/>
          <p:nvPr/>
        </p:nvSpPr>
        <p:spPr>
          <a:xfrm>
            <a:off x="7620000" y="1570704"/>
            <a:ext cx="76200" cy="45719"/>
          </a:xfrm>
          <a:prstGeom prst="ellips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7393860" y="1797829"/>
            <a:ext cx="76200" cy="45719"/>
          </a:xfrm>
          <a:prstGeom prst="ellips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4" name="Straight Connector 83"/>
          <p:cNvCxnSpPr/>
          <p:nvPr/>
        </p:nvCxnSpPr>
        <p:spPr>
          <a:xfrm flipH="1" flipV="1">
            <a:off x="7408608" y="1568244"/>
            <a:ext cx="76200" cy="762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V="1">
            <a:off x="7361904" y="1981200"/>
            <a:ext cx="228600" cy="2286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Oval 85"/>
          <p:cNvSpPr/>
          <p:nvPr/>
        </p:nvSpPr>
        <p:spPr>
          <a:xfrm>
            <a:off x="7620000" y="2027904"/>
            <a:ext cx="76200" cy="45719"/>
          </a:xfrm>
          <a:prstGeom prst="ellips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/>
          <p:cNvSpPr/>
          <p:nvPr/>
        </p:nvSpPr>
        <p:spPr>
          <a:xfrm>
            <a:off x="7393860" y="2255029"/>
            <a:ext cx="76200" cy="45719"/>
          </a:xfrm>
          <a:prstGeom prst="ellips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8" name="Straight Connector 87"/>
          <p:cNvCxnSpPr/>
          <p:nvPr/>
        </p:nvCxnSpPr>
        <p:spPr>
          <a:xfrm flipH="1" flipV="1">
            <a:off x="7408608" y="2025444"/>
            <a:ext cx="76200" cy="762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V="1">
            <a:off x="7361904" y="2438400"/>
            <a:ext cx="228600" cy="2286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Oval 89"/>
          <p:cNvSpPr/>
          <p:nvPr/>
        </p:nvSpPr>
        <p:spPr>
          <a:xfrm>
            <a:off x="7620000" y="2485104"/>
            <a:ext cx="76200" cy="45719"/>
          </a:xfrm>
          <a:prstGeom prst="ellips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7393860" y="2712229"/>
            <a:ext cx="76200" cy="45719"/>
          </a:xfrm>
          <a:prstGeom prst="ellips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Connector 91"/>
          <p:cNvCxnSpPr/>
          <p:nvPr/>
        </p:nvCxnSpPr>
        <p:spPr>
          <a:xfrm flipH="1" flipV="1">
            <a:off x="7408608" y="2482644"/>
            <a:ext cx="76200" cy="762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V="1">
            <a:off x="7361904" y="2895600"/>
            <a:ext cx="228600" cy="2286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Oval 93"/>
          <p:cNvSpPr/>
          <p:nvPr/>
        </p:nvSpPr>
        <p:spPr>
          <a:xfrm>
            <a:off x="7620000" y="2942304"/>
            <a:ext cx="76200" cy="45719"/>
          </a:xfrm>
          <a:prstGeom prst="ellips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/>
          <p:cNvSpPr/>
          <p:nvPr/>
        </p:nvSpPr>
        <p:spPr>
          <a:xfrm>
            <a:off x="7393860" y="3169429"/>
            <a:ext cx="76200" cy="45719"/>
          </a:xfrm>
          <a:prstGeom prst="ellips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6" name="Straight Connector 95"/>
          <p:cNvCxnSpPr/>
          <p:nvPr/>
        </p:nvCxnSpPr>
        <p:spPr>
          <a:xfrm flipH="1" flipV="1">
            <a:off x="7408608" y="2939844"/>
            <a:ext cx="76200" cy="762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 flipH="1" flipV="1">
            <a:off x="6139542" y="2743200"/>
            <a:ext cx="1556658" cy="1151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 flipH="1">
            <a:off x="6125028" y="2277162"/>
            <a:ext cx="1556658" cy="8838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 flipH="1" flipV="1">
            <a:off x="6127722" y="1828800"/>
            <a:ext cx="1524000" cy="29496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/>
          <p:cNvSpPr txBox="1"/>
          <p:nvPr/>
        </p:nvSpPr>
        <p:spPr>
          <a:xfrm>
            <a:off x="7900278" y="1662120"/>
            <a:ext cx="1011492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Row0</a:t>
            </a:r>
            <a:endParaRPr lang="en-US" dirty="0"/>
          </a:p>
        </p:txBody>
      </p:sp>
      <p:sp>
        <p:nvSpPr>
          <p:cNvPr id="132" name="TextBox 131"/>
          <p:cNvSpPr txBox="1"/>
          <p:nvPr/>
        </p:nvSpPr>
        <p:spPr>
          <a:xfrm>
            <a:off x="7929306" y="2086662"/>
            <a:ext cx="937986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Row1</a:t>
            </a:r>
            <a:endParaRPr lang="en-US" dirty="0"/>
          </a:p>
        </p:txBody>
      </p:sp>
      <p:sp>
        <p:nvSpPr>
          <p:cNvPr id="133" name="TextBox 132"/>
          <p:cNvSpPr txBox="1"/>
          <p:nvPr/>
        </p:nvSpPr>
        <p:spPr>
          <a:xfrm>
            <a:off x="7929306" y="2570044"/>
            <a:ext cx="952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Row2</a:t>
            </a:r>
            <a:endParaRPr lang="en-US" dirty="0"/>
          </a:p>
        </p:txBody>
      </p:sp>
      <p:sp>
        <p:nvSpPr>
          <p:cNvPr id="134" name="TextBox 133"/>
          <p:cNvSpPr txBox="1"/>
          <p:nvPr/>
        </p:nvSpPr>
        <p:spPr>
          <a:xfrm>
            <a:off x="7922988" y="3015576"/>
            <a:ext cx="1143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Row3</a:t>
            </a:r>
            <a:endParaRPr lang="en-US" dirty="0"/>
          </a:p>
        </p:txBody>
      </p:sp>
      <p:sp>
        <p:nvSpPr>
          <p:cNvPr id="164" name="Rectangle 163"/>
          <p:cNvSpPr/>
          <p:nvPr/>
        </p:nvSpPr>
        <p:spPr>
          <a:xfrm>
            <a:off x="6346842" y="1447800"/>
            <a:ext cx="1492686" cy="19226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83238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22238"/>
            <a:ext cx="7772400" cy="71596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Row Scanning Technique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686" y="939798"/>
            <a:ext cx="8853714" cy="5729514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sz="3000" dirty="0" smtClean="0"/>
              <a:t>First of all, se</a:t>
            </a:r>
            <a:r>
              <a:rPr lang="bn-BD" sz="3000" dirty="0" smtClean="0"/>
              <a:t>nd ‘</a:t>
            </a:r>
            <a:r>
              <a:rPr lang="en-US" sz="3000" dirty="0" smtClean="0"/>
              <a:t>0</a:t>
            </a:r>
            <a:r>
              <a:rPr lang="bn-BD" sz="3000" dirty="0" smtClean="0"/>
              <a:t>’ </a:t>
            </a:r>
            <a:r>
              <a:rPr lang="en-US" sz="3000" dirty="0" smtClean="0"/>
              <a:t>only in</a:t>
            </a:r>
            <a:r>
              <a:rPr lang="bn-BD" sz="3000" dirty="0" smtClean="0"/>
              <a:t> </a:t>
            </a:r>
            <a:r>
              <a:rPr lang="en-US" sz="3000" dirty="0" smtClean="0"/>
              <a:t>column0 (i.e. </a:t>
            </a:r>
            <a:r>
              <a:rPr lang="en-US" sz="3000" dirty="0" smtClean="0"/>
              <a:t>PB.5</a:t>
            </a:r>
            <a:r>
              <a:rPr lang="en-US" sz="3000" dirty="0" smtClean="0"/>
              <a:t>)</a:t>
            </a:r>
            <a:endParaRPr lang="bn-BD" sz="3000" dirty="0" smtClean="0"/>
          </a:p>
          <a:p>
            <a:pPr>
              <a:spcBef>
                <a:spcPts val="0"/>
              </a:spcBef>
            </a:pPr>
            <a:r>
              <a:rPr lang="bn-BD" sz="3000" dirty="0" smtClean="0"/>
              <a:t>Now if the </a:t>
            </a:r>
            <a:r>
              <a:rPr lang="en-US" sz="3000" dirty="0" smtClean="0"/>
              <a:t>row</a:t>
            </a:r>
            <a:r>
              <a:rPr lang="bn-BD" sz="3000" dirty="0" smtClean="0"/>
              <a:t> lines </a:t>
            </a:r>
            <a:r>
              <a:rPr lang="en-US" sz="3000" dirty="0" smtClean="0"/>
              <a:t>[</a:t>
            </a:r>
            <a:r>
              <a:rPr lang="en-US" sz="3000" dirty="0" smtClean="0"/>
              <a:t>PB.0 </a:t>
            </a:r>
            <a:r>
              <a:rPr lang="en-US" sz="3000" dirty="0" smtClean="0"/>
              <a:t>to </a:t>
            </a:r>
            <a:r>
              <a:rPr lang="en-US" sz="3000" dirty="0" smtClean="0"/>
              <a:t>PB.3</a:t>
            </a:r>
            <a:r>
              <a:rPr lang="en-US" sz="3000" dirty="0" smtClean="0"/>
              <a:t>] </a:t>
            </a:r>
            <a:r>
              <a:rPr lang="bn-BD" sz="3000" dirty="0" smtClean="0"/>
              <a:t>are read</a:t>
            </a:r>
            <a:r>
              <a:rPr lang="en-US" sz="3000" dirty="0" smtClean="0"/>
              <a:t> one by one</a:t>
            </a:r>
            <a:r>
              <a:rPr lang="bn-BD" sz="3000" dirty="0" smtClean="0"/>
              <a:t>, and if any ‘0’ is read</a:t>
            </a:r>
            <a:r>
              <a:rPr lang="en-US" sz="3000" dirty="0" smtClean="0"/>
              <a:t> (say) from row ‘r’ [r=0 to </a:t>
            </a:r>
            <a:r>
              <a:rPr lang="en-US" sz="3000" dirty="0"/>
              <a:t>3</a:t>
            </a:r>
            <a:r>
              <a:rPr lang="en-US" sz="3000" dirty="0" smtClean="0"/>
              <a:t>]</a:t>
            </a:r>
            <a:r>
              <a:rPr lang="bn-BD" sz="3000" dirty="0" smtClean="0"/>
              <a:t>,</a:t>
            </a:r>
            <a:r>
              <a:rPr lang="en-US" sz="3000" dirty="0" smtClean="0"/>
              <a:t> </a:t>
            </a:r>
            <a:r>
              <a:rPr lang="bn-BD" sz="3000" dirty="0" smtClean="0"/>
              <a:t>it will identify that the switch </a:t>
            </a:r>
            <a:r>
              <a:rPr lang="en-US" sz="3000" dirty="0" smtClean="0"/>
              <a:t>[</a:t>
            </a:r>
            <a:r>
              <a:rPr lang="bn-BD" sz="3000" dirty="0" smtClean="0"/>
              <a:t>in between </a:t>
            </a:r>
            <a:r>
              <a:rPr lang="en-US" sz="3000" dirty="0" smtClean="0"/>
              <a:t>column</a:t>
            </a:r>
            <a:r>
              <a:rPr lang="bn-BD" sz="3000" dirty="0" smtClean="0"/>
              <a:t> </a:t>
            </a:r>
            <a:r>
              <a:rPr lang="en-US" sz="3000" dirty="0" smtClean="0"/>
              <a:t>no. ‘0’ </a:t>
            </a:r>
            <a:r>
              <a:rPr lang="bn-BD" sz="3000" dirty="0" smtClean="0"/>
              <a:t>and </a:t>
            </a:r>
            <a:r>
              <a:rPr lang="en-US" sz="3000" dirty="0" smtClean="0"/>
              <a:t>the specific row ‘r’] </a:t>
            </a:r>
            <a:r>
              <a:rPr lang="bn-BD" sz="3000" dirty="0" smtClean="0"/>
              <a:t>is pressed</a:t>
            </a:r>
          </a:p>
          <a:p>
            <a:pPr>
              <a:spcBef>
                <a:spcPts val="0"/>
              </a:spcBef>
            </a:pPr>
            <a:r>
              <a:rPr lang="bn-BD" sz="3000" dirty="0" smtClean="0"/>
              <a:t>If all </a:t>
            </a:r>
            <a:r>
              <a:rPr lang="en-US" sz="3000" dirty="0" smtClean="0"/>
              <a:t>rows</a:t>
            </a:r>
            <a:r>
              <a:rPr lang="bn-BD" sz="3000" dirty="0" smtClean="0"/>
              <a:t> </a:t>
            </a:r>
            <a:r>
              <a:rPr lang="en-US" sz="3000" dirty="0" smtClean="0"/>
              <a:t>are</a:t>
            </a:r>
            <a:r>
              <a:rPr lang="bn-BD" sz="3000" dirty="0" smtClean="0"/>
              <a:t> read</a:t>
            </a:r>
            <a:r>
              <a:rPr lang="en-US" sz="3000" dirty="0" smtClean="0"/>
              <a:t> as ‘1’</a:t>
            </a:r>
            <a:r>
              <a:rPr lang="bn-BD" sz="3000" dirty="0" smtClean="0"/>
              <a:t>, it will correspond to ‘no’ key pressed</a:t>
            </a:r>
            <a:r>
              <a:rPr lang="en-US" sz="3000" dirty="0" smtClean="0"/>
              <a:t> in that column0.</a:t>
            </a:r>
          </a:p>
          <a:p>
            <a:pPr>
              <a:spcBef>
                <a:spcPts val="0"/>
              </a:spcBef>
            </a:pPr>
            <a:r>
              <a:rPr lang="en-US" sz="3000" dirty="0" smtClean="0"/>
              <a:t>Then send ‘0’ to other two columns one after another [column no.  </a:t>
            </a:r>
            <a:r>
              <a:rPr lang="en-US" sz="3000" dirty="0"/>
              <a:t>c</a:t>
            </a:r>
            <a:r>
              <a:rPr lang="en-US" sz="3000" dirty="0" smtClean="0"/>
              <a:t>=1 to 2] and similarly the row lines are read, if this process is continuously repeated and if any key is pressed, it will be detected in this process of scanning.</a:t>
            </a:r>
          </a:p>
        </p:txBody>
      </p:sp>
    </p:spTree>
    <p:extLst>
      <p:ext uri="{BB962C8B-B14F-4D97-AF65-F5344CB8AC3E}">
        <p14:creationId xmlns:p14="http://schemas.microsoft.com/office/powerpoint/2010/main" xmlns="" val="2781437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LCD Display : Its advantages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4625609"/>
          </a:xfrm>
        </p:spPr>
        <p:txBody>
          <a:bodyPr/>
          <a:lstStyle/>
          <a:p>
            <a:r>
              <a:rPr lang="en-US" sz="3200" dirty="0" smtClean="0"/>
              <a:t>LED consumes lot of power </a:t>
            </a:r>
          </a:p>
          <a:p>
            <a:r>
              <a:rPr lang="en-US" sz="3200" dirty="0" smtClean="0"/>
              <a:t>Advantages of LCD</a:t>
            </a:r>
          </a:p>
          <a:p>
            <a:pPr lvl="1"/>
            <a:r>
              <a:rPr lang="en-US" sz="3200" dirty="0" smtClean="0"/>
              <a:t>Low power consumption</a:t>
            </a:r>
          </a:p>
          <a:p>
            <a:pPr lvl="1"/>
            <a:r>
              <a:rPr lang="en-US" sz="3200" dirty="0" smtClean="0"/>
              <a:t>Easy to read in bright light</a:t>
            </a:r>
          </a:p>
          <a:p>
            <a:pPr lvl="1"/>
            <a:r>
              <a:rPr lang="en-US" sz="3200" dirty="0" smtClean="0"/>
              <a:t>Declining cost</a:t>
            </a:r>
          </a:p>
          <a:p>
            <a:pPr lvl="1"/>
            <a:r>
              <a:rPr lang="en-US" sz="3200" dirty="0" smtClean="0"/>
              <a:t>Ability to display both Alphanumeric and Graphics</a:t>
            </a:r>
          </a:p>
          <a:p>
            <a:pPr lvl="1"/>
            <a:r>
              <a:rPr lang="en-US" sz="3200" dirty="0" smtClean="0"/>
              <a:t>In different form, 7-segment &amp; graphics form</a:t>
            </a:r>
          </a:p>
          <a:p>
            <a:pPr lvl="1"/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640596" y="6476999"/>
            <a:ext cx="5507719" cy="274320"/>
          </a:xfrm>
        </p:spPr>
        <p:txBody>
          <a:bodyPr/>
          <a:lstStyle/>
          <a:p>
            <a:pPr>
              <a:defRPr/>
            </a:pPr>
            <a:r>
              <a:rPr lang="en-US" smtClean="0"/>
              <a:t>Prof. S. M. Lutful Kabir, BUET</a:t>
            </a:r>
            <a:endParaRPr lang="en-US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204396" y="6476999"/>
            <a:ext cx="733864" cy="274320"/>
          </a:xfrm>
        </p:spPr>
        <p:txBody>
          <a:bodyPr/>
          <a:lstStyle/>
          <a:p>
            <a:pPr>
              <a:defRPr/>
            </a:pPr>
            <a:fld id="{5DC66DD1-FCC2-4290-A9A5-7AF82C81E65B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17073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25146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The Code</a:t>
            </a:r>
            <a:br>
              <a:rPr lang="en-US" b="1" dirty="0" smtClean="0">
                <a:solidFill>
                  <a:schemeClr val="tx1"/>
                </a:solidFill>
              </a:rPr>
            </a:br>
            <a:r>
              <a:rPr lang="en-US" b="1" dirty="0" smtClean="0">
                <a:solidFill>
                  <a:schemeClr val="tx1"/>
                </a:solidFill>
              </a:rPr>
              <a:t>(Part 1)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895600" y="152400"/>
            <a:ext cx="5181600" cy="6553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#include &lt;mega32.h&gt;</a:t>
            </a:r>
          </a:p>
          <a:p>
            <a:pPr marL="0" indent="0">
              <a:buNone/>
            </a:pPr>
            <a:r>
              <a:rPr lang="en-US" dirty="0"/>
              <a:t>#include &lt;</a:t>
            </a:r>
            <a:r>
              <a:rPr lang="en-US" dirty="0" err="1"/>
              <a:t>alcd.h</a:t>
            </a:r>
            <a:r>
              <a:rPr lang="en-US" dirty="0" smtClean="0"/>
              <a:t>&gt;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void main(void)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 smtClean="0"/>
              <a:t>DDRB=0xF0;</a:t>
            </a:r>
            <a:endParaRPr lang="en-US" dirty="0"/>
          </a:p>
          <a:p>
            <a:pPr marL="0" indent="0">
              <a:buNone/>
            </a:pPr>
            <a:r>
              <a:rPr lang="en-US" dirty="0" err="1" smtClean="0"/>
              <a:t>lcd_init</a:t>
            </a:r>
            <a:r>
              <a:rPr lang="en-US" dirty="0" smtClean="0"/>
              <a:t>(16</a:t>
            </a:r>
            <a:r>
              <a:rPr lang="en-US" dirty="0"/>
              <a:t>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88111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858000" y="-76200"/>
            <a:ext cx="1981200" cy="1143000"/>
          </a:xfrm>
        </p:spPr>
        <p:txBody>
          <a:bodyPr>
            <a:normAutofit/>
          </a:bodyPr>
          <a:lstStyle/>
          <a:p>
            <a:r>
              <a:rPr lang="en-US" sz="3000" b="1" dirty="0" smtClean="0">
                <a:solidFill>
                  <a:schemeClr val="tx1"/>
                </a:solidFill>
              </a:rPr>
              <a:t>The Code</a:t>
            </a:r>
            <a:br>
              <a:rPr lang="en-US" sz="3000" b="1" dirty="0" smtClean="0">
                <a:solidFill>
                  <a:schemeClr val="tx1"/>
                </a:solidFill>
              </a:rPr>
            </a:br>
            <a:r>
              <a:rPr lang="en-US" sz="3000" b="1" dirty="0" smtClean="0">
                <a:solidFill>
                  <a:schemeClr val="tx1"/>
                </a:solidFill>
              </a:rPr>
              <a:t>(Part 2)</a:t>
            </a:r>
            <a:endParaRPr lang="en-US" sz="3000" b="1" dirty="0">
              <a:solidFill>
                <a:schemeClr val="tx1"/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52400"/>
            <a:ext cx="2971800" cy="6553200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while (1)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smtClean="0"/>
              <a:t>{     </a:t>
            </a:r>
            <a:r>
              <a:rPr lang="en-US" dirty="0" smtClean="0"/>
              <a:t>PORTB=0b11101111</a:t>
            </a:r>
            <a:r>
              <a:rPr lang="en-US" dirty="0" smtClean="0"/>
              <a:t>;           </a:t>
            </a:r>
            <a:r>
              <a:rPr lang="en-US" dirty="0" err="1"/>
              <a:t>lcd_gotoxy</a:t>
            </a:r>
            <a:r>
              <a:rPr lang="en-US" dirty="0"/>
              <a:t>(0,0);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if </a:t>
            </a:r>
            <a:r>
              <a:rPr lang="en-US" dirty="0"/>
              <a:t>(</a:t>
            </a:r>
            <a:r>
              <a:rPr lang="en-US" dirty="0" smtClean="0"/>
              <a:t>PINB.0==</a:t>
            </a:r>
            <a:r>
              <a:rPr lang="en-US" dirty="0"/>
              <a:t>0</a:t>
            </a:r>
            <a:r>
              <a:rPr lang="en-US" dirty="0" smtClean="0"/>
              <a:t>)                      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err="1" smtClean="0"/>
              <a:t>lcd_putsf</a:t>
            </a:r>
            <a:r>
              <a:rPr lang="en-US" dirty="0" smtClean="0"/>
              <a:t>(“1");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if </a:t>
            </a:r>
            <a:r>
              <a:rPr lang="en-US" dirty="0"/>
              <a:t>(</a:t>
            </a:r>
            <a:r>
              <a:rPr lang="en-US" dirty="0" smtClean="0"/>
              <a:t>PINB.1==</a:t>
            </a:r>
            <a:r>
              <a:rPr lang="en-US" dirty="0"/>
              <a:t>0</a:t>
            </a:r>
            <a:r>
              <a:rPr lang="en-US" dirty="0" smtClean="0"/>
              <a:t>)                     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err="1" smtClean="0"/>
              <a:t>lcd_putsf</a:t>
            </a:r>
            <a:r>
              <a:rPr lang="en-US" dirty="0" smtClean="0"/>
              <a:t>(“4");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if </a:t>
            </a:r>
            <a:r>
              <a:rPr lang="en-US" dirty="0"/>
              <a:t>(</a:t>
            </a:r>
            <a:r>
              <a:rPr lang="en-US" dirty="0" smtClean="0"/>
              <a:t>PINB.2==</a:t>
            </a:r>
            <a:r>
              <a:rPr lang="en-US" dirty="0"/>
              <a:t>0</a:t>
            </a:r>
            <a:r>
              <a:rPr lang="en-US" dirty="0" smtClean="0"/>
              <a:t>)             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dirty="0" err="1" smtClean="0"/>
              <a:t>lcd_putsf</a:t>
            </a:r>
            <a:r>
              <a:rPr lang="en-US" dirty="0" smtClean="0"/>
              <a:t>(“7");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if </a:t>
            </a:r>
            <a:r>
              <a:rPr lang="en-US" dirty="0"/>
              <a:t>(</a:t>
            </a:r>
            <a:r>
              <a:rPr lang="en-US" dirty="0" smtClean="0"/>
              <a:t>PINB.3==0</a:t>
            </a:r>
            <a:r>
              <a:rPr lang="en-US" dirty="0"/>
              <a:t>)</a:t>
            </a:r>
            <a:r>
              <a:rPr lang="en-US" dirty="0" smtClean="0"/>
              <a:t>               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dirty="0" err="1" smtClean="0"/>
              <a:t>lcd_putsf</a:t>
            </a:r>
            <a:r>
              <a:rPr lang="en-US" dirty="0" smtClean="0"/>
              <a:t>(“*");             </a:t>
            </a: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3124200" y="152400"/>
            <a:ext cx="2971800" cy="65532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/>
              <a:buNone/>
            </a:pPr>
            <a:endParaRPr lang="en-US" dirty="0" smtClean="0"/>
          </a:p>
          <a:p>
            <a:pPr marL="0" indent="0">
              <a:buFont typeface="Wingdings 2"/>
              <a:buNone/>
            </a:pPr>
            <a:r>
              <a:rPr lang="en-US" dirty="0" smtClean="0"/>
              <a:t>       </a:t>
            </a:r>
            <a:r>
              <a:rPr lang="en-US" dirty="0" smtClean="0"/>
              <a:t>PORTB=0b11011111</a:t>
            </a:r>
            <a:r>
              <a:rPr lang="en-US" dirty="0" smtClean="0"/>
              <a:t>;           </a:t>
            </a:r>
            <a:r>
              <a:rPr lang="en-US" dirty="0" err="1" smtClean="0"/>
              <a:t>lcd_gotoxy</a:t>
            </a:r>
            <a:r>
              <a:rPr lang="en-US" dirty="0" smtClean="0"/>
              <a:t>(0,0);</a:t>
            </a:r>
          </a:p>
          <a:p>
            <a:pPr marL="0" indent="0">
              <a:buFont typeface="Wingdings 2"/>
              <a:buNone/>
            </a:pPr>
            <a:r>
              <a:rPr lang="en-US" dirty="0" smtClean="0"/>
              <a:t> if (PINB.0==0)                        </a:t>
            </a:r>
          </a:p>
          <a:p>
            <a:pPr marL="0" indent="0">
              <a:buFont typeface="Wingdings 2"/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lcd_putsf</a:t>
            </a:r>
            <a:r>
              <a:rPr lang="en-US" dirty="0" smtClean="0"/>
              <a:t>(“2");</a:t>
            </a:r>
          </a:p>
          <a:p>
            <a:pPr marL="0" indent="0">
              <a:buFont typeface="Wingdings 2"/>
              <a:buNone/>
            </a:pPr>
            <a:r>
              <a:rPr lang="en-US" dirty="0" smtClean="0"/>
              <a:t>if (PINB.1==0)                       </a:t>
            </a:r>
          </a:p>
          <a:p>
            <a:pPr marL="0" indent="0">
              <a:buFont typeface="Wingdings 2"/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lcd_putsf</a:t>
            </a:r>
            <a:r>
              <a:rPr lang="en-US" dirty="0" smtClean="0"/>
              <a:t>(“5");</a:t>
            </a:r>
          </a:p>
          <a:p>
            <a:pPr marL="0" indent="0">
              <a:buFont typeface="Wingdings 2"/>
              <a:buNone/>
            </a:pPr>
            <a:r>
              <a:rPr lang="en-US" dirty="0" smtClean="0"/>
              <a:t>if (PINB.2==0)               </a:t>
            </a:r>
          </a:p>
          <a:p>
            <a:pPr marL="0" indent="0">
              <a:buFont typeface="Wingdings 2"/>
              <a:buNone/>
            </a:pPr>
            <a:r>
              <a:rPr lang="en-US" dirty="0" smtClean="0"/>
              <a:t>         </a:t>
            </a:r>
            <a:r>
              <a:rPr lang="en-US" dirty="0" err="1" smtClean="0"/>
              <a:t>lcd_putsf</a:t>
            </a:r>
            <a:r>
              <a:rPr lang="en-US" dirty="0" smtClean="0"/>
              <a:t>(“8");</a:t>
            </a:r>
          </a:p>
          <a:p>
            <a:pPr marL="0" indent="0">
              <a:buFont typeface="Wingdings 2"/>
              <a:buNone/>
            </a:pPr>
            <a:r>
              <a:rPr lang="en-US" dirty="0" smtClean="0"/>
              <a:t>if (PINB.3==0)                 </a:t>
            </a:r>
          </a:p>
          <a:p>
            <a:pPr marL="0" indent="0">
              <a:buFont typeface="Wingdings 2"/>
              <a:buNone/>
            </a:pPr>
            <a:r>
              <a:rPr lang="en-US" dirty="0" smtClean="0"/>
              <a:t>         </a:t>
            </a:r>
            <a:r>
              <a:rPr lang="en-US" dirty="0" err="1" smtClean="0"/>
              <a:t>lcd_putsf</a:t>
            </a:r>
            <a:r>
              <a:rPr lang="en-US" dirty="0" smtClean="0"/>
              <a:t>(“0");             </a:t>
            </a:r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6096000" y="152400"/>
            <a:ext cx="2971800" cy="65532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/>
              <a:buNone/>
            </a:pPr>
            <a:endParaRPr lang="en-US" dirty="0" smtClean="0"/>
          </a:p>
          <a:p>
            <a:pPr marL="0" indent="0">
              <a:buFont typeface="Wingdings 2"/>
              <a:buNone/>
            </a:pPr>
            <a:r>
              <a:rPr lang="en-US" dirty="0" smtClean="0"/>
              <a:t>       </a:t>
            </a:r>
            <a:r>
              <a:rPr lang="en-US" dirty="0" smtClean="0"/>
              <a:t>	</a:t>
            </a:r>
          </a:p>
          <a:p>
            <a:pPr marL="0" indent="0">
              <a:buFont typeface="Wingdings 2"/>
              <a:buNone/>
            </a:pPr>
            <a:r>
              <a:rPr lang="en-US" dirty="0" smtClean="0"/>
              <a:t>	</a:t>
            </a:r>
            <a:r>
              <a:rPr lang="en-US" dirty="0" smtClean="0"/>
              <a:t>.</a:t>
            </a:r>
            <a:r>
              <a:rPr lang="en-US" dirty="0" smtClean="0"/>
              <a:t>…..</a:t>
            </a:r>
          </a:p>
          <a:p>
            <a:pPr marL="0" indent="0">
              <a:buFont typeface="Wingdings 2"/>
              <a:buNone/>
            </a:pPr>
            <a:r>
              <a:rPr lang="en-US" dirty="0" smtClean="0"/>
              <a:t>	…….</a:t>
            </a:r>
          </a:p>
          <a:p>
            <a:pPr marL="0" indent="0">
              <a:buFont typeface="Wingdings 2"/>
              <a:buNone/>
            </a:pPr>
            <a:r>
              <a:rPr lang="en-US" dirty="0" smtClean="0"/>
              <a:t>	</a:t>
            </a:r>
            <a:r>
              <a:rPr lang="en-US" dirty="0" smtClean="0"/>
              <a:t>……</a:t>
            </a:r>
          </a:p>
          <a:p>
            <a:pPr marL="0" indent="0">
              <a:buFont typeface="Wingdings 2"/>
              <a:buNone/>
            </a:pPr>
            <a:r>
              <a:rPr lang="en-US" dirty="0" smtClean="0"/>
              <a:t>	</a:t>
            </a:r>
            <a:r>
              <a:rPr lang="en-US" dirty="0" smtClean="0"/>
              <a:t>……</a:t>
            </a:r>
            <a:endParaRPr lang="en-US" dirty="0" smtClean="0"/>
          </a:p>
          <a:p>
            <a:pPr marL="0" indent="0">
              <a:buFont typeface="Wingdings 2"/>
              <a:buNone/>
            </a:pPr>
            <a:r>
              <a:rPr lang="en-US" dirty="0" smtClean="0"/>
              <a:t> }</a:t>
            </a:r>
          </a:p>
          <a:p>
            <a:pPr marL="0" indent="0">
              <a:buFont typeface="Wingdings 2"/>
              <a:buNone/>
            </a:pPr>
            <a:r>
              <a:rPr lang="en-US" dirty="0" smtClean="0"/>
              <a:t>}       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23070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62000" y="2133600"/>
            <a:ext cx="7772400" cy="2057400"/>
          </a:xfrm>
        </p:spPr>
        <p:txBody>
          <a:bodyPr>
            <a:noAutofit/>
          </a:bodyPr>
          <a:lstStyle/>
          <a:p>
            <a:pPr algn="ctr"/>
            <a:r>
              <a:rPr lang="en-US" sz="13800" b="1" dirty="0" smtClean="0">
                <a:solidFill>
                  <a:srgbClr val="C00000"/>
                </a:solidFill>
              </a:rPr>
              <a:t>Thanks</a:t>
            </a:r>
            <a:endParaRPr lang="en-US" sz="138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Intelligent Controller and LCD Display Panel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4419600" cy="4625609"/>
          </a:xfrm>
        </p:spPr>
        <p:txBody>
          <a:bodyPr>
            <a:normAutofit fontScale="92500" lnSpcReduction="10000"/>
          </a:bodyPr>
          <a:lstStyle/>
          <a:p>
            <a:r>
              <a:rPr lang="en-US" sz="3200" dirty="0" smtClean="0"/>
              <a:t>An LCD panel and a small circuit board containing the controller chip</a:t>
            </a:r>
          </a:p>
          <a:p>
            <a:r>
              <a:rPr lang="en-US" sz="3200" dirty="0" smtClean="0"/>
              <a:t>14 pin connection</a:t>
            </a:r>
          </a:p>
          <a:p>
            <a:r>
              <a:rPr lang="en-US" sz="3200" dirty="0" smtClean="0"/>
              <a:t>2 rows, 20/40 characters in each row</a:t>
            </a:r>
          </a:p>
          <a:p>
            <a:r>
              <a:rPr lang="en-US" sz="3200" dirty="0" smtClean="0"/>
              <a:t>Easy to program</a:t>
            </a:r>
          </a:p>
          <a:p>
            <a:r>
              <a:rPr lang="en-US" sz="3200" dirty="0" smtClean="0"/>
              <a:t>Each character is displayed on a 5X8 or 5X11  dot matrix display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640596" y="6476999"/>
            <a:ext cx="5507719" cy="274320"/>
          </a:xfrm>
        </p:spPr>
        <p:txBody>
          <a:bodyPr/>
          <a:lstStyle/>
          <a:p>
            <a:pPr>
              <a:defRPr/>
            </a:pPr>
            <a:r>
              <a:rPr lang="en-US" smtClean="0"/>
              <a:t>Prof. S. M. Lutful Kabir, BUET</a:t>
            </a:r>
            <a:endParaRPr lang="en-US"/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204396" y="6476999"/>
            <a:ext cx="733864" cy="274320"/>
          </a:xfrm>
        </p:spPr>
        <p:txBody>
          <a:bodyPr/>
          <a:lstStyle/>
          <a:p>
            <a:pPr>
              <a:defRPr/>
            </a:pPr>
            <a:fld id="{5DC66DD1-FCC2-4290-A9A5-7AF82C81E65B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grpSp>
        <p:nvGrpSpPr>
          <p:cNvPr id="2" name="Group 36"/>
          <p:cNvGrpSpPr/>
          <p:nvPr/>
        </p:nvGrpSpPr>
        <p:grpSpPr>
          <a:xfrm>
            <a:off x="4876800" y="2057400"/>
            <a:ext cx="4114800" cy="2926378"/>
            <a:chOff x="4953000" y="2057400"/>
            <a:chExt cx="4114800" cy="2926378"/>
          </a:xfrm>
        </p:grpSpPr>
        <p:sp>
          <p:nvSpPr>
            <p:cNvPr id="11" name="Rectangle 10"/>
            <p:cNvSpPr/>
            <p:nvPr/>
          </p:nvSpPr>
          <p:spPr>
            <a:xfrm>
              <a:off x="4953000" y="2667000"/>
              <a:ext cx="3962400" cy="1219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181600" y="2833914"/>
              <a:ext cx="35814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Line 1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181600" y="3276600"/>
              <a:ext cx="35814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Line 2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257800" y="4111823"/>
              <a:ext cx="457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D</a:t>
              </a:r>
              <a:r>
                <a:rPr lang="en-US" sz="1400" baseline="-25000" dirty="0" smtClean="0"/>
                <a:t>o</a:t>
              </a:r>
              <a:endParaRPr lang="en-US" baseline="-250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562600" y="2057400"/>
              <a:ext cx="6858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V</a:t>
              </a:r>
              <a:r>
                <a:rPr lang="en-US" sz="1600" baseline="-25000" dirty="0" smtClean="0"/>
                <a:t>DD</a:t>
              </a:r>
              <a:endParaRPr lang="en-US" baseline="-250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019800" y="2057400"/>
              <a:ext cx="6858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V</a:t>
              </a:r>
              <a:r>
                <a:rPr lang="en-US" sz="1400" baseline="-25000" dirty="0" smtClean="0"/>
                <a:t>0</a:t>
              </a:r>
              <a:endParaRPr lang="en-US" baseline="-250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257800" y="2057400"/>
              <a:ext cx="6858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 smtClean="0"/>
                <a:t>V</a:t>
              </a:r>
              <a:r>
                <a:rPr lang="en-US" sz="1400" baseline="-25000" dirty="0" err="1" smtClean="0"/>
                <a:t>ss</a:t>
              </a:r>
              <a:endParaRPr lang="en-US" baseline="-250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334000" y="4583668"/>
              <a:ext cx="3733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Hitachi’s  HD 44780  LCD module</a:t>
              </a:r>
              <a:endParaRPr lang="en-US" sz="2000" b="1" dirty="0"/>
            </a:p>
          </p:txBody>
        </p:sp>
        <p:cxnSp>
          <p:nvCxnSpPr>
            <p:cNvPr id="19" name="Straight Connector 18"/>
            <p:cNvCxnSpPr/>
            <p:nvPr/>
          </p:nvCxnSpPr>
          <p:spPr>
            <a:xfrm rot="5400000">
              <a:off x="5372100" y="2555677"/>
              <a:ext cx="2286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5400000">
              <a:off x="5676106" y="2554883"/>
              <a:ext cx="2286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>
              <a:off x="6057106" y="2554883"/>
              <a:ext cx="2286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6374028" y="4111823"/>
              <a:ext cx="457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D</a:t>
              </a:r>
              <a:r>
                <a:rPr lang="en-US" sz="1400" baseline="-25000" dirty="0" smtClean="0"/>
                <a:t>7</a:t>
              </a:r>
              <a:endParaRPr lang="en-US" baseline="-25000" dirty="0"/>
            </a:p>
          </p:txBody>
        </p:sp>
        <p:cxnSp>
          <p:nvCxnSpPr>
            <p:cNvPr id="23" name="Straight Connector 22"/>
            <p:cNvCxnSpPr/>
            <p:nvPr/>
          </p:nvCxnSpPr>
          <p:spPr>
            <a:xfrm rot="5400000">
              <a:off x="5296694" y="3999706"/>
              <a:ext cx="2286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5400000">
              <a:off x="5449094" y="3999706"/>
              <a:ext cx="2286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5400000">
              <a:off x="5601494" y="3999706"/>
              <a:ext cx="2286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5400000">
              <a:off x="5753894" y="3999706"/>
              <a:ext cx="2286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5400000">
              <a:off x="5906294" y="3999706"/>
              <a:ext cx="2286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5400000">
              <a:off x="6058694" y="3999706"/>
              <a:ext cx="2286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5400000">
              <a:off x="6211094" y="3999706"/>
              <a:ext cx="2286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5400000">
              <a:off x="6363494" y="3999706"/>
              <a:ext cx="2286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5400000">
              <a:off x="7504906" y="3999706"/>
              <a:ext cx="2286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7974463" y="3999706"/>
              <a:ext cx="2286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5400000">
              <a:off x="8419306" y="3999706"/>
              <a:ext cx="2286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7391400" y="4114800"/>
              <a:ext cx="457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RS</a:t>
              </a:r>
              <a:endParaRPr lang="en-US" baseline="-250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7830456" y="4127157"/>
              <a:ext cx="6734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R/W</a:t>
              </a:r>
              <a:endParaRPr lang="en-US" baseline="-25000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8419071" y="4114800"/>
              <a:ext cx="457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E</a:t>
              </a:r>
              <a:endParaRPr lang="en-US" baseline="-25000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2332156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8-bit Connection</a:t>
            </a:r>
            <a:endParaRPr lang="en-US" b="1" dirty="0">
              <a:solidFill>
                <a:schemeClr val="tx1"/>
              </a:solidFill>
            </a:endParaRPr>
          </a:p>
        </p:txBody>
      </p:sp>
      <p:grpSp>
        <p:nvGrpSpPr>
          <p:cNvPr id="3" name="Group 51"/>
          <p:cNvGrpSpPr/>
          <p:nvPr/>
        </p:nvGrpSpPr>
        <p:grpSpPr>
          <a:xfrm>
            <a:off x="1600200" y="1905000"/>
            <a:ext cx="5562600" cy="3900714"/>
            <a:chOff x="1447800" y="1905000"/>
            <a:chExt cx="5562600" cy="3900714"/>
          </a:xfrm>
        </p:grpSpPr>
        <p:sp>
          <p:nvSpPr>
            <p:cNvPr id="4" name="Rectangle 3"/>
            <p:cNvSpPr/>
            <p:nvPr/>
          </p:nvSpPr>
          <p:spPr>
            <a:xfrm>
              <a:off x="1447800" y="2209800"/>
              <a:ext cx="1828800" cy="3581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4114800" y="2209800"/>
              <a:ext cx="1447800" cy="2667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3276600" y="2590800"/>
              <a:ext cx="838200" cy="158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3276600" y="2743200"/>
              <a:ext cx="838200" cy="158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3276600" y="2895600"/>
              <a:ext cx="838200" cy="158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3276600" y="3048000"/>
              <a:ext cx="838200" cy="158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3276600" y="3200400"/>
              <a:ext cx="838200" cy="158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3276600" y="3352800"/>
              <a:ext cx="838200" cy="158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3276600" y="3505200"/>
              <a:ext cx="838200" cy="158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3276600" y="3657600"/>
              <a:ext cx="838200" cy="158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3276600" y="5103812"/>
              <a:ext cx="1143000" cy="158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3276600" y="5332412"/>
              <a:ext cx="1371600" cy="158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3276600" y="5561012"/>
              <a:ext cx="1600200" cy="158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5400000" flipH="1" flipV="1">
              <a:off x="4291977" y="4989909"/>
              <a:ext cx="227806" cy="158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5400000" flipH="1" flipV="1">
              <a:off x="4426857" y="5098143"/>
              <a:ext cx="442686" cy="158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5400000" flipH="1" flipV="1">
              <a:off x="4533900" y="5219700"/>
              <a:ext cx="685800" cy="158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ectangle 30"/>
            <p:cNvSpPr/>
            <p:nvPr/>
          </p:nvSpPr>
          <p:spPr>
            <a:xfrm>
              <a:off x="6019800" y="2590800"/>
              <a:ext cx="152400" cy="9906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>
              <a:off x="5562600" y="3200400"/>
              <a:ext cx="4572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5400000" flipH="1" flipV="1">
              <a:off x="5981303" y="3694509"/>
              <a:ext cx="227806" cy="1588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5400000" flipH="1" flipV="1">
              <a:off x="5982891" y="2475309"/>
              <a:ext cx="227806" cy="1588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6019800" y="2362200"/>
              <a:ext cx="1524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6019800" y="3808412"/>
              <a:ext cx="1524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5715000" y="1905000"/>
              <a:ext cx="8345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+5V</a:t>
              </a:r>
              <a:endParaRPr lang="en-US" baseline="-25000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715000" y="3881735"/>
              <a:ext cx="1219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GND</a:t>
              </a:r>
              <a:endParaRPr lang="en-US" baseline="-25000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114800" y="3424535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bg1"/>
                  </a:solidFill>
                </a:rPr>
                <a:t>D</a:t>
              </a:r>
              <a:r>
                <a:rPr lang="en-US" sz="2400" baseline="-25000" dirty="0" smtClean="0">
                  <a:solidFill>
                    <a:schemeClr val="bg1"/>
                  </a:solidFill>
                </a:rPr>
                <a:t>7</a:t>
              </a:r>
              <a:endParaRPr lang="en-US" baseline="-25000" dirty="0">
                <a:solidFill>
                  <a:schemeClr val="bg1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114800" y="2362200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bg1"/>
                  </a:solidFill>
                </a:rPr>
                <a:t>D</a:t>
              </a:r>
              <a:r>
                <a:rPr lang="en-US" sz="2400" baseline="-25000" dirty="0" smtClean="0">
                  <a:solidFill>
                    <a:schemeClr val="bg1"/>
                  </a:solidFill>
                </a:rPr>
                <a:t>0</a:t>
              </a:r>
              <a:endParaRPr lang="en-US" baseline="-25000" dirty="0">
                <a:solidFill>
                  <a:schemeClr val="bg1"/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529114" y="4843307"/>
              <a:ext cx="838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bg1"/>
                  </a:solidFill>
                </a:rPr>
                <a:t>PB.0</a:t>
              </a:r>
              <a:endParaRPr lang="en-US" baseline="-25000" dirty="0">
                <a:solidFill>
                  <a:schemeClr val="bg1"/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547258" y="5097305"/>
              <a:ext cx="838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bg1"/>
                  </a:solidFill>
                </a:rPr>
                <a:t>PB.1</a:t>
              </a:r>
              <a:endParaRPr lang="en-US" baseline="-25000" dirty="0">
                <a:solidFill>
                  <a:schemeClr val="bg1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543628" y="5344049"/>
              <a:ext cx="838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bg1"/>
                  </a:solidFill>
                </a:rPr>
                <a:t>PB.2</a:t>
              </a:r>
              <a:endParaRPr lang="en-US" baseline="-25000" dirty="0">
                <a:solidFill>
                  <a:schemeClr val="bg1"/>
                </a:solidFill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558142" y="2362200"/>
              <a:ext cx="838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bg1"/>
                  </a:solidFill>
                </a:rPr>
                <a:t>PA.0</a:t>
              </a:r>
              <a:endParaRPr lang="en-US" baseline="-25000" dirty="0">
                <a:solidFill>
                  <a:schemeClr val="bg1"/>
                </a:solidFill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576286" y="3424535"/>
              <a:ext cx="838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bg1"/>
                  </a:solidFill>
                </a:rPr>
                <a:t>PA.7</a:t>
              </a:r>
              <a:endParaRPr lang="en-US" baseline="-25000" dirty="0">
                <a:solidFill>
                  <a:schemeClr val="bg1"/>
                </a:solidFill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4114800" y="4513103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RS</a:t>
              </a:r>
              <a:endParaRPr lang="en-US" baseline="-25000" dirty="0">
                <a:solidFill>
                  <a:schemeClr val="bg1"/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4318002" y="4321632"/>
              <a:ext cx="76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R/W</a:t>
              </a:r>
              <a:endParaRPr lang="en-US" baseline="-25000" dirty="0">
                <a:solidFill>
                  <a:schemeClr val="bg1"/>
                </a:solidFill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4738914" y="4510314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E</a:t>
              </a:r>
              <a:endParaRPr lang="en-US" baseline="-25000" dirty="0">
                <a:solidFill>
                  <a:schemeClr val="bg1"/>
                </a:solidFill>
              </a:endParaRPr>
            </a:p>
          </p:txBody>
        </p:sp>
        <p:cxnSp>
          <p:nvCxnSpPr>
            <p:cNvPr id="51" name="Straight Arrow Connector 50"/>
            <p:cNvCxnSpPr/>
            <p:nvPr/>
          </p:nvCxnSpPr>
          <p:spPr>
            <a:xfrm>
              <a:off x="5562600" y="2514600"/>
              <a:ext cx="533400" cy="1588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>
              <a:off x="5562600" y="3703184"/>
              <a:ext cx="533400" cy="1588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4978398" y="2286000"/>
              <a:ext cx="838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bg1"/>
                  </a:solidFill>
                </a:rPr>
                <a:t>V</a:t>
              </a:r>
              <a:r>
                <a:rPr lang="en-US" sz="2400" baseline="-25000" dirty="0" smtClean="0">
                  <a:solidFill>
                    <a:schemeClr val="bg1"/>
                  </a:solidFill>
                </a:rPr>
                <a:t>CC</a:t>
              </a:r>
              <a:endParaRPr lang="en-US" baseline="-25000" dirty="0">
                <a:solidFill>
                  <a:schemeClr val="bg1"/>
                </a:solidFill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5029200" y="2967335"/>
              <a:ext cx="838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bg1"/>
                  </a:solidFill>
                </a:rPr>
                <a:t>V</a:t>
              </a:r>
              <a:r>
                <a:rPr lang="en-US" sz="2400" baseline="-25000" dirty="0" smtClean="0">
                  <a:solidFill>
                    <a:schemeClr val="bg1"/>
                  </a:solidFill>
                </a:rPr>
                <a:t>EE</a:t>
              </a:r>
              <a:endParaRPr lang="en-US" baseline="-25000" dirty="0">
                <a:solidFill>
                  <a:schemeClr val="bg1"/>
                </a:solidFill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4996542" y="3500735"/>
              <a:ext cx="838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bg1"/>
                  </a:solidFill>
                </a:rPr>
                <a:t>V</a:t>
              </a:r>
              <a:r>
                <a:rPr lang="en-US" sz="2400" baseline="-25000" dirty="0" smtClean="0">
                  <a:solidFill>
                    <a:schemeClr val="bg1"/>
                  </a:solidFill>
                </a:rPr>
                <a:t>SS</a:t>
              </a:r>
              <a:endParaRPr lang="en-US" baseline="-25000" dirty="0">
                <a:solidFill>
                  <a:schemeClr val="bg1"/>
                </a:solidFill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676400" y="3810000"/>
              <a:ext cx="1600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Atmega32</a:t>
              </a:r>
              <a:endParaRPr lang="en-US" sz="2400" b="1" dirty="0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4557486" y="2714172"/>
              <a:ext cx="8527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LCD</a:t>
              </a:r>
              <a:endParaRPr lang="en-US" sz="2400" b="1" dirty="0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6175830" y="2586335"/>
              <a:ext cx="83457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10K pot</a:t>
              </a:r>
              <a:endParaRPr lang="en-US" baseline="-25000" dirty="0"/>
            </a:p>
          </p:txBody>
        </p:sp>
      </p:grpSp>
      <p:sp>
        <p:nvSpPr>
          <p:cNvPr id="61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204396" y="6476999"/>
            <a:ext cx="733864" cy="274320"/>
          </a:xfrm>
        </p:spPr>
        <p:txBody>
          <a:bodyPr/>
          <a:lstStyle/>
          <a:p>
            <a:pPr>
              <a:defRPr/>
            </a:pPr>
            <a:fld id="{5DC66DD1-FCC2-4290-A9A5-7AF82C81E65B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6895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4-bit Connection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810000" y="3733800"/>
            <a:ext cx="121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GND</a:t>
            </a:r>
            <a:endParaRPr lang="en-US" baseline="-25000" dirty="0"/>
          </a:p>
        </p:txBody>
      </p:sp>
      <p:grpSp>
        <p:nvGrpSpPr>
          <p:cNvPr id="2" name="Group 81"/>
          <p:cNvGrpSpPr/>
          <p:nvPr/>
        </p:nvGrpSpPr>
        <p:grpSpPr>
          <a:xfrm>
            <a:off x="152400" y="1905000"/>
            <a:ext cx="4492170" cy="3505200"/>
            <a:chOff x="152400" y="1905000"/>
            <a:chExt cx="4492170" cy="3505200"/>
          </a:xfrm>
        </p:grpSpPr>
        <p:sp>
          <p:nvSpPr>
            <p:cNvPr id="27" name="TextBox 26"/>
            <p:cNvSpPr txBox="1"/>
            <p:nvPr/>
          </p:nvSpPr>
          <p:spPr>
            <a:xfrm>
              <a:off x="3810000" y="1905000"/>
              <a:ext cx="8345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+5V</a:t>
              </a:r>
              <a:endParaRPr lang="en-US" baseline="-25000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52400" y="2209800"/>
              <a:ext cx="1622323" cy="31874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518287" y="2209800"/>
              <a:ext cx="1284339" cy="237365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1774723" y="2548894"/>
              <a:ext cx="743565" cy="1413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774723" y="2894187"/>
              <a:ext cx="743565" cy="1413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1774723" y="3198987"/>
              <a:ext cx="743565" cy="1413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1774723" y="3498357"/>
              <a:ext cx="743565" cy="1413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1774723" y="4785500"/>
              <a:ext cx="1013952" cy="1413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1774723" y="4988956"/>
              <a:ext cx="1216742" cy="1413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1774723" y="5192413"/>
              <a:ext cx="1419532" cy="1413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5400000" flipH="1" flipV="1">
              <a:off x="2675128" y="4684128"/>
              <a:ext cx="202750" cy="1409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5400000" flipH="1" flipV="1">
              <a:off x="2794467" y="4780457"/>
              <a:ext cx="393995" cy="1409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5400000" flipH="1" flipV="1">
              <a:off x="2889070" y="4888644"/>
              <a:ext cx="610369" cy="1409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/>
            <p:cNvSpPr/>
            <p:nvPr/>
          </p:nvSpPr>
          <p:spPr>
            <a:xfrm>
              <a:off x="4208206" y="2548894"/>
              <a:ext cx="135194" cy="8816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>
              <a:off x="3802626" y="3091444"/>
              <a:ext cx="405581" cy="141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5400000" flipH="1" flipV="1">
              <a:off x="4173724" y="3531208"/>
              <a:ext cx="202750" cy="1409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5400000" flipH="1" flipV="1">
              <a:off x="4175133" y="2446108"/>
              <a:ext cx="202750" cy="1409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4208206" y="2345438"/>
              <a:ext cx="135194" cy="14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4208206" y="3632581"/>
              <a:ext cx="135194" cy="14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2518287" y="3290926"/>
              <a:ext cx="540774" cy="41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bg1"/>
                  </a:solidFill>
                </a:rPr>
                <a:t>D</a:t>
              </a:r>
              <a:r>
                <a:rPr lang="en-US" sz="2400" baseline="-25000" dirty="0" smtClean="0">
                  <a:solidFill>
                    <a:schemeClr val="bg1"/>
                  </a:solidFill>
                </a:rPr>
                <a:t>7</a:t>
              </a:r>
              <a:endParaRPr lang="en-US" baseline="-25000" dirty="0">
                <a:solidFill>
                  <a:schemeClr val="bg1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518287" y="2345438"/>
              <a:ext cx="54077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bg1"/>
                  </a:solidFill>
                </a:rPr>
                <a:t>D</a:t>
              </a:r>
              <a:r>
                <a:rPr lang="en-US" sz="2400" baseline="-25000" dirty="0" smtClean="0">
                  <a:solidFill>
                    <a:schemeClr val="bg1"/>
                  </a:solidFill>
                </a:rPr>
                <a:t>4</a:t>
              </a:r>
              <a:endParaRPr lang="en-US" baseline="-25000" dirty="0">
                <a:solidFill>
                  <a:schemeClr val="bg1"/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111630" y="4553648"/>
              <a:ext cx="743565" cy="41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bg1"/>
                  </a:solidFill>
                </a:rPr>
                <a:t>PB.0</a:t>
              </a:r>
              <a:endParaRPr lang="en-US" baseline="-25000" dirty="0">
                <a:solidFill>
                  <a:schemeClr val="bg1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127726" y="4779709"/>
              <a:ext cx="743565" cy="41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bg1"/>
                  </a:solidFill>
                </a:rPr>
                <a:t>PB.1</a:t>
              </a:r>
              <a:endParaRPr lang="en-US" baseline="-25000" dirty="0">
                <a:solidFill>
                  <a:schemeClr val="bg1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124505" y="4999313"/>
              <a:ext cx="743565" cy="41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bg1"/>
                  </a:solidFill>
                </a:rPr>
                <a:t>PB.2</a:t>
              </a:r>
              <a:endParaRPr lang="en-US" baseline="-25000" dirty="0">
                <a:solidFill>
                  <a:schemeClr val="bg1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137381" y="2345438"/>
              <a:ext cx="7435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bg1"/>
                  </a:solidFill>
                </a:rPr>
                <a:t>PA.4</a:t>
              </a:r>
              <a:endParaRPr lang="en-US" baseline="-25000" dirty="0">
                <a:solidFill>
                  <a:schemeClr val="bg1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153476" y="3290926"/>
              <a:ext cx="743565" cy="41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bg1"/>
                  </a:solidFill>
                </a:rPr>
                <a:t>PA.7</a:t>
              </a:r>
              <a:endParaRPr lang="en-US" baseline="-25000" dirty="0">
                <a:solidFill>
                  <a:schemeClr val="bg1"/>
                </a:solidFill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518287" y="4259763"/>
              <a:ext cx="405581" cy="3287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RS</a:t>
              </a:r>
              <a:endParaRPr lang="en-US" baseline="-25000" dirty="0">
                <a:solidFill>
                  <a:schemeClr val="bg1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698547" y="4089352"/>
              <a:ext cx="675968" cy="3287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R/W</a:t>
              </a:r>
              <a:endParaRPr lang="en-US" baseline="-25000" dirty="0">
                <a:solidFill>
                  <a:schemeClr val="bg1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071937" y="4257281"/>
              <a:ext cx="405581" cy="3287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E</a:t>
              </a:r>
              <a:endParaRPr lang="en-US" baseline="-25000" dirty="0">
                <a:solidFill>
                  <a:schemeClr val="bg1"/>
                </a:solidFill>
              </a:endParaRPr>
            </a:p>
          </p:txBody>
        </p:sp>
        <p:cxnSp>
          <p:nvCxnSpPr>
            <p:cNvPr id="39" name="Straight Arrow Connector 38"/>
            <p:cNvCxnSpPr/>
            <p:nvPr/>
          </p:nvCxnSpPr>
          <p:spPr>
            <a:xfrm>
              <a:off x="3802626" y="2481075"/>
              <a:ext cx="473177" cy="1413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>
              <a:off x="3802626" y="3538927"/>
              <a:ext cx="473177" cy="1413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3284382" y="2277619"/>
              <a:ext cx="743565" cy="41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bg1"/>
                  </a:solidFill>
                </a:rPr>
                <a:t>V</a:t>
              </a:r>
              <a:r>
                <a:rPr lang="en-US" sz="2400" baseline="-25000" dirty="0" smtClean="0">
                  <a:solidFill>
                    <a:schemeClr val="bg1"/>
                  </a:solidFill>
                </a:rPr>
                <a:t>CC</a:t>
              </a:r>
              <a:endParaRPr lang="en-US" baseline="-25000" dirty="0">
                <a:solidFill>
                  <a:schemeClr val="bg1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329448" y="2884014"/>
              <a:ext cx="743565" cy="41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bg1"/>
                  </a:solidFill>
                </a:rPr>
                <a:t>V</a:t>
              </a:r>
              <a:r>
                <a:rPr lang="en-US" sz="2400" baseline="-25000" dirty="0" smtClean="0">
                  <a:solidFill>
                    <a:schemeClr val="bg1"/>
                  </a:solidFill>
                </a:rPr>
                <a:t>EE</a:t>
              </a:r>
              <a:endParaRPr lang="en-US" baseline="-25000" dirty="0">
                <a:solidFill>
                  <a:schemeClr val="bg1"/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300478" y="3358745"/>
              <a:ext cx="743565" cy="41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bg1"/>
                  </a:solidFill>
                </a:rPr>
                <a:t>V</a:t>
              </a:r>
              <a:r>
                <a:rPr lang="en-US" sz="2400" baseline="-25000" dirty="0" smtClean="0">
                  <a:solidFill>
                    <a:schemeClr val="bg1"/>
                  </a:solidFill>
                </a:rPr>
                <a:t>SS</a:t>
              </a:r>
              <a:endParaRPr lang="en-US" baseline="-25000" dirty="0">
                <a:solidFill>
                  <a:schemeClr val="bg1"/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28600" y="3633994"/>
              <a:ext cx="154612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chemeClr val="bg2">
                      <a:lumMod val="75000"/>
                    </a:schemeClr>
                  </a:solidFill>
                </a:rPr>
                <a:t>Atmega32</a:t>
              </a:r>
              <a:endParaRPr lang="en-US" sz="2400" b="1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</p:grpSp>
      <p:grpSp>
        <p:nvGrpSpPr>
          <p:cNvPr id="3" name="Group 80"/>
          <p:cNvGrpSpPr/>
          <p:nvPr/>
        </p:nvGrpSpPr>
        <p:grpSpPr>
          <a:xfrm>
            <a:off x="4648200" y="1752600"/>
            <a:ext cx="4876800" cy="3555978"/>
            <a:chOff x="4648200" y="1752600"/>
            <a:chExt cx="4876800" cy="3555978"/>
          </a:xfrm>
        </p:grpSpPr>
        <p:sp>
          <p:nvSpPr>
            <p:cNvPr id="88" name="TextBox 87"/>
            <p:cNvSpPr txBox="1"/>
            <p:nvPr/>
          </p:nvSpPr>
          <p:spPr>
            <a:xfrm>
              <a:off x="8305800" y="1752600"/>
              <a:ext cx="8345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+5V</a:t>
              </a:r>
              <a:endParaRPr lang="en-US" baseline="-25000" dirty="0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8305800" y="3581400"/>
              <a:ext cx="1219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GND</a:t>
              </a:r>
              <a:endParaRPr lang="en-US" baseline="-25000" dirty="0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4648200" y="2057400"/>
              <a:ext cx="1622323" cy="31874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7014087" y="2057400"/>
              <a:ext cx="1284339" cy="237365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3" name="Straight Connector 92"/>
            <p:cNvCxnSpPr/>
            <p:nvPr/>
          </p:nvCxnSpPr>
          <p:spPr>
            <a:xfrm>
              <a:off x="6270523" y="2396494"/>
              <a:ext cx="743565" cy="1413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>
              <a:off x="6270523" y="2741787"/>
              <a:ext cx="743565" cy="1413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>
              <a:off x="6270523" y="3048000"/>
              <a:ext cx="743565" cy="1413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>
              <a:off x="6270523" y="3345957"/>
              <a:ext cx="743565" cy="1413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>
              <a:off x="6270523" y="4633100"/>
              <a:ext cx="1013952" cy="1413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>
              <a:off x="6270523" y="4836556"/>
              <a:ext cx="1216742" cy="1413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>
              <a:off x="6270523" y="5040013"/>
              <a:ext cx="1419532" cy="1413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 rot="5400000" flipH="1" flipV="1">
              <a:off x="7170928" y="4531728"/>
              <a:ext cx="202750" cy="1409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 rot="5400000" flipH="1" flipV="1">
              <a:off x="7290267" y="4628057"/>
              <a:ext cx="393995" cy="1409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rot="5400000" flipH="1" flipV="1">
              <a:off x="7384870" y="4736244"/>
              <a:ext cx="610369" cy="1409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Rectangle 106"/>
            <p:cNvSpPr/>
            <p:nvPr/>
          </p:nvSpPr>
          <p:spPr>
            <a:xfrm>
              <a:off x="8704006" y="2396494"/>
              <a:ext cx="135194" cy="8816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8" name="Straight Arrow Connector 107"/>
            <p:cNvCxnSpPr/>
            <p:nvPr/>
          </p:nvCxnSpPr>
          <p:spPr>
            <a:xfrm>
              <a:off x="8298426" y="2939044"/>
              <a:ext cx="405581" cy="141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 rot="5400000" flipH="1" flipV="1">
              <a:off x="8669524" y="3378808"/>
              <a:ext cx="202750" cy="1409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 rot="5400000" flipH="1" flipV="1">
              <a:off x="8670933" y="2293708"/>
              <a:ext cx="202750" cy="1409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>
              <a:off x="8704006" y="2193038"/>
              <a:ext cx="135194" cy="14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>
              <a:off x="8704006" y="3480181"/>
              <a:ext cx="135194" cy="14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TextBox 112"/>
            <p:cNvSpPr txBox="1"/>
            <p:nvPr/>
          </p:nvSpPr>
          <p:spPr>
            <a:xfrm>
              <a:off x="7014087" y="3138526"/>
              <a:ext cx="540774" cy="41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bg1"/>
                  </a:solidFill>
                </a:rPr>
                <a:t>D</a:t>
              </a:r>
              <a:r>
                <a:rPr lang="en-US" sz="2400" baseline="-25000" dirty="0" smtClean="0">
                  <a:solidFill>
                    <a:schemeClr val="bg1"/>
                  </a:solidFill>
                </a:rPr>
                <a:t>7</a:t>
              </a:r>
              <a:endParaRPr lang="en-US" baseline="-25000" dirty="0">
                <a:solidFill>
                  <a:schemeClr val="bg1"/>
                </a:solidFill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7014087" y="2193038"/>
              <a:ext cx="54077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bg1"/>
                  </a:solidFill>
                </a:rPr>
                <a:t>D</a:t>
              </a:r>
              <a:r>
                <a:rPr lang="en-US" sz="2400" baseline="-25000" dirty="0" smtClean="0">
                  <a:solidFill>
                    <a:schemeClr val="bg1"/>
                  </a:solidFill>
                </a:rPr>
                <a:t>4</a:t>
              </a:r>
              <a:endParaRPr lang="en-US" baseline="-25000" dirty="0">
                <a:solidFill>
                  <a:schemeClr val="bg1"/>
                </a:solidFill>
              </a:endParaRP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5607430" y="4401248"/>
              <a:ext cx="7435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bg1"/>
                  </a:solidFill>
                </a:rPr>
                <a:t>PA.0</a:t>
              </a:r>
              <a:endParaRPr lang="en-US" baseline="-25000" dirty="0">
                <a:solidFill>
                  <a:schemeClr val="bg1"/>
                </a:solidFill>
              </a:endParaRP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5623526" y="4627309"/>
              <a:ext cx="7435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bg1"/>
                  </a:solidFill>
                </a:rPr>
                <a:t>PA.1</a:t>
              </a:r>
              <a:endParaRPr lang="en-US" baseline="-25000" dirty="0">
                <a:solidFill>
                  <a:schemeClr val="bg1"/>
                </a:solidFill>
              </a:endParaRP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5620305" y="4846913"/>
              <a:ext cx="7435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bg1"/>
                  </a:solidFill>
                </a:rPr>
                <a:t>PA.2</a:t>
              </a:r>
              <a:endParaRPr lang="en-US" baseline="-25000" dirty="0">
                <a:solidFill>
                  <a:schemeClr val="bg1"/>
                </a:solidFill>
              </a:endParaRP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5633181" y="2193038"/>
              <a:ext cx="7435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bg1"/>
                  </a:solidFill>
                </a:rPr>
                <a:t>PA.4</a:t>
              </a:r>
              <a:endParaRPr lang="en-US" baseline="-25000" dirty="0">
                <a:solidFill>
                  <a:schemeClr val="bg1"/>
                </a:solidFill>
              </a:endParaRP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5649276" y="3138526"/>
              <a:ext cx="743565" cy="41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bg1"/>
                  </a:solidFill>
                </a:rPr>
                <a:t>PA.7</a:t>
              </a:r>
              <a:endParaRPr lang="en-US" baseline="-25000" dirty="0">
                <a:solidFill>
                  <a:schemeClr val="bg1"/>
                </a:solidFill>
              </a:endParaRP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7014087" y="4107363"/>
              <a:ext cx="405581" cy="3287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RS</a:t>
              </a:r>
              <a:endParaRPr lang="en-US" baseline="-25000" dirty="0">
                <a:solidFill>
                  <a:schemeClr val="bg1"/>
                </a:solidFill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7194347" y="3936952"/>
              <a:ext cx="675968" cy="3287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R/W</a:t>
              </a:r>
              <a:endParaRPr lang="en-US" baseline="-25000" dirty="0">
                <a:solidFill>
                  <a:schemeClr val="bg1"/>
                </a:solidFill>
              </a:endParaRP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7567737" y="4104881"/>
              <a:ext cx="405581" cy="3287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E</a:t>
              </a:r>
              <a:endParaRPr lang="en-US" baseline="-25000" dirty="0">
                <a:solidFill>
                  <a:schemeClr val="bg1"/>
                </a:solidFill>
              </a:endParaRPr>
            </a:p>
          </p:txBody>
        </p:sp>
        <p:cxnSp>
          <p:nvCxnSpPr>
            <p:cNvPr id="123" name="Straight Arrow Connector 122"/>
            <p:cNvCxnSpPr/>
            <p:nvPr/>
          </p:nvCxnSpPr>
          <p:spPr>
            <a:xfrm>
              <a:off x="8298426" y="2328675"/>
              <a:ext cx="473177" cy="1413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Arrow Connector 123"/>
            <p:cNvCxnSpPr/>
            <p:nvPr/>
          </p:nvCxnSpPr>
          <p:spPr>
            <a:xfrm>
              <a:off x="8298426" y="3386527"/>
              <a:ext cx="473177" cy="1413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TextBox 124"/>
            <p:cNvSpPr txBox="1"/>
            <p:nvPr/>
          </p:nvSpPr>
          <p:spPr>
            <a:xfrm>
              <a:off x="7780182" y="2125219"/>
              <a:ext cx="743565" cy="41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bg1"/>
                  </a:solidFill>
                </a:rPr>
                <a:t>V</a:t>
              </a:r>
              <a:r>
                <a:rPr lang="en-US" sz="2400" baseline="-25000" dirty="0" smtClean="0">
                  <a:solidFill>
                    <a:schemeClr val="bg1"/>
                  </a:solidFill>
                </a:rPr>
                <a:t>CC</a:t>
              </a:r>
              <a:endParaRPr lang="en-US" baseline="-25000" dirty="0">
                <a:solidFill>
                  <a:schemeClr val="bg1"/>
                </a:solidFill>
              </a:endParaRP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7825248" y="2731614"/>
              <a:ext cx="743565" cy="41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bg1"/>
                  </a:solidFill>
                </a:rPr>
                <a:t>V</a:t>
              </a:r>
              <a:r>
                <a:rPr lang="en-US" sz="2400" baseline="-25000" dirty="0" smtClean="0">
                  <a:solidFill>
                    <a:schemeClr val="bg1"/>
                  </a:solidFill>
                </a:rPr>
                <a:t>EE</a:t>
              </a:r>
              <a:endParaRPr lang="en-US" baseline="-25000" dirty="0">
                <a:solidFill>
                  <a:schemeClr val="bg1"/>
                </a:solidFill>
              </a:endParaRPr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7796278" y="3206345"/>
              <a:ext cx="743565" cy="41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bg1"/>
                  </a:solidFill>
                </a:rPr>
                <a:t>V</a:t>
              </a:r>
              <a:r>
                <a:rPr lang="en-US" sz="2400" baseline="-25000" dirty="0" smtClean="0">
                  <a:solidFill>
                    <a:schemeClr val="bg1"/>
                  </a:solidFill>
                </a:rPr>
                <a:t>SS</a:t>
              </a:r>
              <a:endParaRPr lang="en-US" baseline="-25000" dirty="0">
                <a:solidFill>
                  <a:schemeClr val="bg1"/>
                </a:solidFill>
              </a:endParaRP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4724400" y="3481594"/>
              <a:ext cx="154612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chemeClr val="bg2">
                      <a:lumMod val="75000"/>
                    </a:schemeClr>
                  </a:solidFill>
                </a:rPr>
                <a:t>Atmega32</a:t>
              </a:r>
              <a:endParaRPr lang="en-US" sz="2400" b="1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7315200" y="2506296"/>
              <a:ext cx="7564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chemeClr val="bg2">
                      <a:lumMod val="75000"/>
                    </a:schemeClr>
                  </a:solidFill>
                </a:rPr>
                <a:t>LCD</a:t>
              </a:r>
              <a:endParaRPr lang="en-US" sz="2400" b="1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</p:grpSp>
      <p:sp>
        <p:nvSpPr>
          <p:cNvPr id="130" name="TextBox 129"/>
          <p:cNvSpPr txBox="1"/>
          <p:nvPr/>
        </p:nvSpPr>
        <p:spPr>
          <a:xfrm>
            <a:off x="457200" y="5486400"/>
            <a:ext cx="3581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Data and Control from Different Ports</a:t>
            </a:r>
            <a:endParaRPr lang="en-US" sz="2400" dirty="0"/>
          </a:p>
        </p:txBody>
      </p:sp>
      <p:sp>
        <p:nvSpPr>
          <p:cNvPr id="131" name="TextBox 130"/>
          <p:cNvSpPr txBox="1"/>
          <p:nvPr/>
        </p:nvSpPr>
        <p:spPr>
          <a:xfrm>
            <a:off x="5029200" y="5486400"/>
            <a:ext cx="3276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Data and Control from a single port</a:t>
            </a:r>
            <a:endParaRPr lang="en-US" sz="2400" dirty="0"/>
          </a:p>
        </p:txBody>
      </p:sp>
      <p:cxnSp>
        <p:nvCxnSpPr>
          <p:cNvPr id="133" name="Straight Connector 132"/>
          <p:cNvCxnSpPr/>
          <p:nvPr/>
        </p:nvCxnSpPr>
        <p:spPr>
          <a:xfrm rot="5400000">
            <a:off x="2124528" y="4000500"/>
            <a:ext cx="4800600" cy="158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204396" y="6476999"/>
            <a:ext cx="733864" cy="274320"/>
          </a:xfrm>
        </p:spPr>
        <p:txBody>
          <a:bodyPr/>
          <a:lstStyle/>
          <a:p>
            <a:pPr>
              <a:defRPr/>
            </a:pPr>
            <a:fld id="{5DC66DD1-FCC2-4290-A9A5-7AF82C81E65B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2743200" y="2738735"/>
            <a:ext cx="756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2">
                    <a:lumMod val="75000"/>
                  </a:schemeClr>
                </a:solidFill>
              </a:rPr>
              <a:t>LCD</a:t>
            </a:r>
            <a:endParaRPr lang="en-US" sz="2400" b="1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11293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LCD Pin Description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447800"/>
            <a:ext cx="8382000" cy="6858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LCD has 14 pins. The pin description is given below.</a:t>
            </a:r>
            <a:endParaRPr lang="en-US" sz="32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762000" y="2209800"/>
          <a:ext cx="7239001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4875"/>
                <a:gridCol w="1538288"/>
                <a:gridCol w="904875"/>
                <a:gridCol w="389096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Pin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Symbol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I/O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Description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V</a:t>
                      </a:r>
                      <a:r>
                        <a:rPr lang="en-US" sz="2400" baseline="-25000" dirty="0" smtClean="0"/>
                        <a:t>SS</a:t>
                      </a:r>
                      <a:endParaRPr lang="en-US" sz="24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--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Ground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V</a:t>
                      </a:r>
                      <a:r>
                        <a:rPr lang="en-US" sz="2400" baseline="-25000" dirty="0" smtClean="0"/>
                        <a:t>CC</a:t>
                      </a:r>
                      <a:endParaRPr lang="en-US" sz="24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--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+5V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V</a:t>
                      </a:r>
                      <a:r>
                        <a:rPr lang="en-US" sz="2400" baseline="-25000" dirty="0" smtClean="0"/>
                        <a:t>EE</a:t>
                      </a:r>
                      <a:endParaRPr lang="en-US" sz="24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--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+V to control contrast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RS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I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0=Command </a:t>
                      </a:r>
                      <a:r>
                        <a:rPr lang="en-US" sz="2400" dirty="0" err="1" smtClean="0"/>
                        <a:t>Reg</a:t>
                      </a:r>
                      <a:r>
                        <a:rPr lang="en-US" sz="2400" dirty="0" smtClean="0"/>
                        <a:t>, 1=Data </a:t>
                      </a:r>
                      <a:r>
                        <a:rPr lang="en-US" sz="2400" dirty="0" err="1" smtClean="0"/>
                        <a:t>Reg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5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R/W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I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1=Read,</a:t>
                      </a:r>
                      <a:r>
                        <a:rPr lang="en-US" sz="2400" baseline="0" dirty="0" smtClean="0"/>
                        <a:t> 0=Write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6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I/O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Enable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7-14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D0-D7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I/O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8-bit Data Pin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204396" y="6476999"/>
            <a:ext cx="733864" cy="274320"/>
          </a:xfrm>
        </p:spPr>
        <p:txBody>
          <a:bodyPr/>
          <a:lstStyle/>
          <a:p>
            <a:pPr>
              <a:defRPr/>
            </a:pPr>
            <a:fld id="{5DC66DD1-FCC2-4290-A9A5-7AF82C81E65B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85270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457200" y="152400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The Connection of Pins for LCD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133600" y="1295400"/>
            <a:ext cx="4800600" cy="5257800"/>
          </a:xfrm>
          <a:prstGeom prst="rect">
            <a:avLst/>
          </a:prstGeom>
        </p:spPr>
        <p:txBody>
          <a:bodyPr vert="horz">
            <a:normAutofit fontScale="92500" lnSpcReduction="10000"/>
          </a:bodyPr>
          <a:lstStyle/>
          <a:p>
            <a:pPr marL="274320" lvl="0" indent="-274320">
              <a:spcBef>
                <a:spcPts val="580"/>
              </a:spcBef>
              <a:buClr>
                <a:schemeClr val="accent1"/>
              </a:buClr>
              <a:buSzPct val="125000"/>
              <a:buFont typeface="Arial" pitchFamily="34" charset="0"/>
              <a:buChar char="•"/>
            </a:pPr>
            <a:r>
              <a:rPr lang="en-US" sz="2600" dirty="0" smtClean="0"/>
              <a:t>The </a:t>
            </a:r>
            <a:r>
              <a:rPr lang="en-US" sz="2400" dirty="0" smtClean="0"/>
              <a:t>LCD module must be connected to the port bits as follows:</a:t>
            </a:r>
            <a:endParaRPr kumimoji="0" lang="en-US" sz="2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tabLst/>
              <a:defRPr/>
            </a:pP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[LCD]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[AVR Port]</a:t>
            </a:r>
            <a:endParaRPr kumimoji="0" lang="en-US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RS (pin4)  ------  PD.4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RD (pin 5) ------ </a:t>
            </a:r>
            <a:r>
              <a:rPr lang="en-US" sz="2600" dirty="0" smtClean="0"/>
              <a:t>PD.5</a:t>
            </a:r>
            <a:endParaRPr kumimoji="0" lang="en-US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EN (pin 6) ------ </a:t>
            </a:r>
            <a:r>
              <a:rPr lang="en-US" sz="2600" dirty="0" smtClean="0"/>
              <a:t>PD.6</a:t>
            </a:r>
            <a:endParaRPr kumimoji="0" lang="en-US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DB4 (pin 11) --- </a:t>
            </a:r>
            <a:r>
              <a:rPr lang="en-US" sz="2600" dirty="0" smtClean="0"/>
              <a:t>PC.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DB5 (pin 12) --- </a:t>
            </a:r>
            <a:r>
              <a:rPr lang="en-US" sz="2600" dirty="0" smtClean="0"/>
              <a:t>PC.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DB6 (pin 13) --- </a:t>
            </a:r>
            <a:r>
              <a:rPr lang="en-US" sz="2600" dirty="0" smtClean="0"/>
              <a:t>PC.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6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DB7 (pin 14) --- </a:t>
            </a:r>
            <a:r>
              <a:rPr lang="en-US" sz="2600" dirty="0" smtClean="0"/>
              <a:t>PC.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7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You must also connect the LCD power supply and contrast control voltage, according to the data sheet.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204396" y="6476999"/>
            <a:ext cx="733864" cy="274320"/>
          </a:xfrm>
        </p:spPr>
        <p:txBody>
          <a:bodyPr/>
          <a:lstStyle/>
          <a:p>
            <a:pPr>
              <a:defRPr/>
            </a:pPr>
            <a:fld id="{5DC66DD1-FCC2-4290-A9A5-7AF82C81E65B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21736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1143000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Some of the functions used for LCD 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447800"/>
            <a:ext cx="8382000" cy="5257800"/>
          </a:xfrm>
        </p:spPr>
        <p:txBody>
          <a:bodyPr>
            <a:normAutofit fontScale="92500"/>
          </a:bodyPr>
          <a:lstStyle/>
          <a:p>
            <a:r>
              <a:rPr lang="en-US" b="1" dirty="0" smtClean="0"/>
              <a:t>unsigned char </a:t>
            </a:r>
            <a:r>
              <a:rPr lang="en-US" b="1" dirty="0" err="1" smtClean="0"/>
              <a:t>lcd_init</a:t>
            </a:r>
            <a:r>
              <a:rPr lang="en-US" b="1" dirty="0" smtClean="0"/>
              <a:t>(unsigned char </a:t>
            </a:r>
            <a:r>
              <a:rPr lang="en-US" b="1" dirty="0" err="1" smtClean="0"/>
              <a:t>lcd_columns</a:t>
            </a:r>
            <a:r>
              <a:rPr lang="en-US" b="1" dirty="0" smtClean="0"/>
              <a:t>)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initializes the LCD module, clears the display and sets the printing character position at row 0 and column 0. The numbers of columns of the LCD must be specified (e.g. 16). No cursor is displayed.</a:t>
            </a:r>
          </a:p>
          <a:p>
            <a:r>
              <a:rPr lang="en-US" b="1" dirty="0" smtClean="0"/>
              <a:t>void </a:t>
            </a:r>
            <a:r>
              <a:rPr lang="en-US" b="1" dirty="0" err="1" smtClean="0"/>
              <a:t>lcd_clear</a:t>
            </a:r>
            <a:r>
              <a:rPr lang="en-US" b="1" dirty="0" smtClean="0"/>
              <a:t>(void)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clears the LCD and sets the printing character position at row 0 and column 0.</a:t>
            </a:r>
          </a:p>
          <a:p>
            <a:r>
              <a:rPr lang="en-US" b="1" dirty="0" smtClean="0"/>
              <a:t>void </a:t>
            </a:r>
            <a:r>
              <a:rPr lang="en-US" b="1" dirty="0" err="1" smtClean="0"/>
              <a:t>lcd_gotoxy</a:t>
            </a:r>
            <a:r>
              <a:rPr lang="en-US" b="1" dirty="0" smtClean="0"/>
              <a:t>(unsigned char x, unsigned char y)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sets the current display position at column x and row y. The row and column numbering starts from 0.</a:t>
            </a:r>
          </a:p>
          <a:p>
            <a:r>
              <a:rPr lang="en-US" b="1" dirty="0" smtClean="0"/>
              <a:t>void </a:t>
            </a:r>
            <a:r>
              <a:rPr lang="en-US" b="1" dirty="0" err="1" smtClean="0"/>
              <a:t>lcd_putsf</a:t>
            </a:r>
            <a:r>
              <a:rPr lang="en-US" b="1" dirty="0" smtClean="0"/>
              <a:t>(char flash *</a:t>
            </a:r>
            <a:r>
              <a:rPr lang="en-US" b="1" dirty="0" err="1" smtClean="0"/>
              <a:t>str</a:t>
            </a:r>
            <a:r>
              <a:rPr lang="en-US" b="1" dirty="0" smtClean="0"/>
              <a:t>)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displays at the current display position the string </a:t>
            </a:r>
            <a:r>
              <a:rPr lang="en-US" dirty="0" err="1" smtClean="0"/>
              <a:t>str</a:t>
            </a:r>
            <a:r>
              <a:rPr lang="en-US" dirty="0" smtClean="0"/>
              <a:t>, located in FLASH</a:t>
            </a:r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204396" y="6477000"/>
            <a:ext cx="733864" cy="274320"/>
          </a:xfrm>
        </p:spPr>
        <p:txBody>
          <a:bodyPr/>
          <a:lstStyle/>
          <a:p>
            <a:pPr>
              <a:defRPr/>
            </a:pPr>
            <a:fld id="{5DC66DD1-FCC2-4290-A9A5-7AF82C81E65B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68949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667000"/>
            <a:ext cx="2362200" cy="1524000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Main function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667000" y="304800"/>
            <a:ext cx="5791200" cy="6477000"/>
          </a:xfrm>
        </p:spPr>
        <p:txBody>
          <a:bodyPr>
            <a:normAutofit/>
          </a:bodyPr>
          <a:lstStyle/>
          <a:p>
            <a:pPr>
              <a:lnSpc>
                <a:spcPts val="2500"/>
              </a:lnSpc>
              <a:spcBef>
                <a:spcPts val="0"/>
              </a:spcBef>
              <a:buNone/>
            </a:pPr>
            <a:r>
              <a:rPr lang="en-US" sz="2800" dirty="0" smtClean="0"/>
              <a:t>void main(void) {</a:t>
            </a:r>
          </a:p>
          <a:p>
            <a:pPr>
              <a:lnSpc>
                <a:spcPts val="2500"/>
              </a:lnSpc>
              <a:spcBef>
                <a:spcPts val="0"/>
              </a:spcBef>
              <a:buNone/>
            </a:pPr>
            <a:r>
              <a:rPr lang="en-US" sz="2800" dirty="0" err="1" smtClean="0"/>
              <a:t>lcd_init</a:t>
            </a:r>
            <a:r>
              <a:rPr lang="en-US" sz="2800" dirty="0" smtClean="0"/>
              <a:t>(16);</a:t>
            </a:r>
          </a:p>
          <a:p>
            <a:pPr>
              <a:lnSpc>
                <a:spcPts val="2500"/>
              </a:lnSpc>
              <a:spcBef>
                <a:spcPts val="0"/>
              </a:spcBef>
              <a:buNone/>
            </a:pPr>
            <a:r>
              <a:rPr lang="en-US" sz="2800" dirty="0" smtClean="0"/>
              <a:t>while (1) {</a:t>
            </a:r>
          </a:p>
          <a:p>
            <a:pPr>
              <a:lnSpc>
                <a:spcPts val="2500"/>
              </a:lnSpc>
              <a:spcBef>
                <a:spcPts val="0"/>
              </a:spcBef>
              <a:buNone/>
            </a:pPr>
            <a:r>
              <a:rPr lang="en-US" sz="2800" dirty="0" smtClean="0"/>
              <a:t>      </a:t>
            </a:r>
            <a:r>
              <a:rPr lang="en-US" sz="2800" dirty="0" err="1" smtClean="0"/>
              <a:t>lcd_clear</a:t>
            </a:r>
            <a:r>
              <a:rPr lang="en-US" sz="2800" dirty="0" smtClean="0"/>
              <a:t>();</a:t>
            </a:r>
          </a:p>
          <a:p>
            <a:pPr>
              <a:lnSpc>
                <a:spcPts val="2500"/>
              </a:lnSpc>
              <a:spcBef>
                <a:spcPts val="0"/>
              </a:spcBef>
              <a:buNone/>
            </a:pPr>
            <a:r>
              <a:rPr lang="en-US" sz="2800" dirty="0" smtClean="0"/>
              <a:t>      </a:t>
            </a:r>
            <a:r>
              <a:rPr lang="en-US" sz="2800" dirty="0" err="1" smtClean="0"/>
              <a:t>lcd_gotoxy</a:t>
            </a:r>
            <a:r>
              <a:rPr lang="en-US" sz="2800" dirty="0" smtClean="0"/>
              <a:t>(0,0);</a:t>
            </a:r>
          </a:p>
          <a:p>
            <a:pPr>
              <a:lnSpc>
                <a:spcPts val="2500"/>
              </a:lnSpc>
              <a:spcBef>
                <a:spcPts val="0"/>
              </a:spcBef>
              <a:buNone/>
            </a:pPr>
            <a:r>
              <a:rPr lang="en-US" sz="2800" dirty="0" smtClean="0"/>
              <a:t>      </a:t>
            </a:r>
            <a:r>
              <a:rPr lang="en-US" sz="2800" dirty="0" err="1" smtClean="0"/>
              <a:t>lcd_putsf</a:t>
            </a:r>
            <a:r>
              <a:rPr lang="en-US" sz="2800" dirty="0" smtClean="0"/>
              <a:t>("AVR </a:t>
            </a:r>
            <a:r>
              <a:rPr lang="en-US" sz="2800" dirty="0" err="1" smtClean="0"/>
              <a:t>Devp</a:t>
            </a:r>
            <a:r>
              <a:rPr lang="en-US" sz="2800" dirty="0" smtClean="0"/>
              <a:t>. Board");</a:t>
            </a:r>
          </a:p>
          <a:p>
            <a:pPr>
              <a:lnSpc>
                <a:spcPts val="2500"/>
              </a:lnSpc>
              <a:spcBef>
                <a:spcPts val="0"/>
              </a:spcBef>
              <a:buNone/>
            </a:pPr>
            <a:r>
              <a:rPr lang="en-US" sz="2800" dirty="0" smtClean="0"/>
              <a:t>      </a:t>
            </a:r>
            <a:r>
              <a:rPr lang="en-US" sz="2800" dirty="0" err="1" smtClean="0"/>
              <a:t>delay_ms</a:t>
            </a:r>
            <a:r>
              <a:rPr lang="en-US" sz="2800" dirty="0" smtClean="0"/>
              <a:t>(1000);</a:t>
            </a:r>
          </a:p>
          <a:p>
            <a:pPr>
              <a:lnSpc>
                <a:spcPts val="2500"/>
              </a:lnSpc>
              <a:spcBef>
                <a:spcPts val="0"/>
              </a:spcBef>
              <a:buNone/>
            </a:pPr>
            <a:r>
              <a:rPr lang="en-US" sz="2800" dirty="0" smtClean="0"/>
              <a:t>      </a:t>
            </a:r>
            <a:r>
              <a:rPr lang="en-US" sz="2800" dirty="0" err="1" smtClean="0"/>
              <a:t>lcd_gotoxy</a:t>
            </a:r>
            <a:r>
              <a:rPr lang="en-US" sz="2800" dirty="0" smtClean="0"/>
              <a:t>(0,1);</a:t>
            </a:r>
          </a:p>
          <a:p>
            <a:pPr>
              <a:lnSpc>
                <a:spcPts val="2500"/>
              </a:lnSpc>
              <a:spcBef>
                <a:spcPts val="0"/>
              </a:spcBef>
              <a:buNone/>
            </a:pPr>
            <a:r>
              <a:rPr lang="en-US" sz="2800" dirty="0" smtClean="0"/>
              <a:t>      </a:t>
            </a:r>
            <a:r>
              <a:rPr lang="en-US" sz="2800" dirty="0" err="1" smtClean="0"/>
              <a:t>lcd_putsf</a:t>
            </a:r>
            <a:r>
              <a:rPr lang="en-US" sz="2800" dirty="0" smtClean="0"/>
              <a:t>(“LCD Test Program");</a:t>
            </a:r>
          </a:p>
          <a:p>
            <a:pPr>
              <a:lnSpc>
                <a:spcPts val="2500"/>
              </a:lnSpc>
              <a:spcBef>
                <a:spcPts val="0"/>
              </a:spcBef>
              <a:buNone/>
            </a:pPr>
            <a:r>
              <a:rPr lang="en-US" sz="2800" dirty="0" smtClean="0"/>
              <a:t>      </a:t>
            </a:r>
            <a:r>
              <a:rPr lang="en-US" sz="2800" dirty="0" err="1" smtClean="0"/>
              <a:t>delay_ms</a:t>
            </a:r>
            <a:r>
              <a:rPr lang="en-US" sz="2800" dirty="0" smtClean="0"/>
              <a:t>(2000);</a:t>
            </a:r>
          </a:p>
          <a:p>
            <a:pPr>
              <a:lnSpc>
                <a:spcPts val="2500"/>
              </a:lnSpc>
              <a:spcBef>
                <a:spcPts val="0"/>
              </a:spcBef>
              <a:buNone/>
            </a:pPr>
            <a:r>
              <a:rPr lang="en-US" sz="2800" dirty="0" smtClean="0"/>
              <a:t>      </a:t>
            </a:r>
            <a:r>
              <a:rPr lang="en-US" sz="2800" dirty="0" err="1" smtClean="0"/>
              <a:t>lcd_clear</a:t>
            </a:r>
            <a:r>
              <a:rPr lang="en-US" sz="2800" dirty="0" smtClean="0"/>
              <a:t>();</a:t>
            </a:r>
          </a:p>
          <a:p>
            <a:pPr>
              <a:lnSpc>
                <a:spcPts val="2500"/>
              </a:lnSpc>
              <a:spcBef>
                <a:spcPts val="0"/>
              </a:spcBef>
              <a:buNone/>
            </a:pPr>
            <a:r>
              <a:rPr lang="en-US" sz="2800" dirty="0" smtClean="0"/>
              <a:t>      </a:t>
            </a:r>
            <a:r>
              <a:rPr lang="en-US" sz="2800" dirty="0" err="1" smtClean="0"/>
              <a:t>lcd_gotoxy</a:t>
            </a:r>
            <a:r>
              <a:rPr lang="en-US" sz="2800" dirty="0" smtClean="0"/>
              <a:t>(0,0);</a:t>
            </a:r>
          </a:p>
          <a:p>
            <a:pPr>
              <a:lnSpc>
                <a:spcPts val="2500"/>
              </a:lnSpc>
              <a:spcBef>
                <a:spcPts val="0"/>
              </a:spcBef>
              <a:buNone/>
            </a:pPr>
            <a:r>
              <a:rPr lang="en-US" sz="2800" dirty="0" smtClean="0"/>
              <a:t>      </a:t>
            </a:r>
            <a:r>
              <a:rPr lang="en-US" sz="2800" dirty="0" err="1" smtClean="0"/>
              <a:t>lcd_putsf</a:t>
            </a:r>
            <a:r>
              <a:rPr lang="en-US" sz="2800" dirty="0" smtClean="0"/>
              <a:t>("</a:t>
            </a:r>
            <a:r>
              <a:rPr lang="en-US" sz="2800" dirty="0" err="1" smtClean="0"/>
              <a:t>ATmega</a:t>
            </a:r>
            <a:r>
              <a:rPr lang="en-US" sz="2800" dirty="0" smtClean="0"/>
              <a:t> 32");</a:t>
            </a:r>
          </a:p>
          <a:p>
            <a:pPr>
              <a:lnSpc>
                <a:spcPts val="2500"/>
              </a:lnSpc>
              <a:spcBef>
                <a:spcPts val="0"/>
              </a:spcBef>
              <a:buNone/>
            </a:pPr>
            <a:r>
              <a:rPr lang="en-US" sz="2800" dirty="0" smtClean="0"/>
              <a:t>      </a:t>
            </a:r>
            <a:r>
              <a:rPr lang="en-US" sz="2800" dirty="0" err="1" smtClean="0"/>
              <a:t>delay_ms</a:t>
            </a:r>
            <a:r>
              <a:rPr lang="en-US" sz="2800" dirty="0" smtClean="0"/>
              <a:t>(1000);</a:t>
            </a:r>
          </a:p>
          <a:p>
            <a:pPr>
              <a:lnSpc>
                <a:spcPts val="2500"/>
              </a:lnSpc>
              <a:spcBef>
                <a:spcPts val="0"/>
              </a:spcBef>
              <a:buNone/>
            </a:pPr>
            <a:r>
              <a:rPr lang="en-US" sz="2800" dirty="0" smtClean="0"/>
              <a:t>      </a:t>
            </a:r>
            <a:r>
              <a:rPr lang="en-US" sz="2800" dirty="0" err="1" smtClean="0"/>
              <a:t>lcd_gotoxy</a:t>
            </a:r>
            <a:r>
              <a:rPr lang="en-US" sz="2800" dirty="0" smtClean="0"/>
              <a:t>(0,1);</a:t>
            </a:r>
          </a:p>
          <a:p>
            <a:pPr>
              <a:lnSpc>
                <a:spcPts val="2500"/>
              </a:lnSpc>
              <a:spcBef>
                <a:spcPts val="0"/>
              </a:spcBef>
              <a:buNone/>
            </a:pPr>
            <a:r>
              <a:rPr lang="en-US" sz="2800" dirty="0" smtClean="0"/>
              <a:t>      </a:t>
            </a:r>
            <a:r>
              <a:rPr lang="en-US" sz="2800" dirty="0" err="1" smtClean="0"/>
              <a:t>lcd_putsf</a:t>
            </a:r>
            <a:r>
              <a:rPr lang="en-US" sz="2800" dirty="0" smtClean="0"/>
              <a:t>("Microcontroller");</a:t>
            </a:r>
          </a:p>
          <a:p>
            <a:pPr>
              <a:lnSpc>
                <a:spcPts val="2500"/>
              </a:lnSpc>
              <a:spcBef>
                <a:spcPts val="0"/>
              </a:spcBef>
              <a:buNone/>
            </a:pPr>
            <a:r>
              <a:rPr lang="en-US" sz="2800" dirty="0" smtClean="0"/>
              <a:t>      </a:t>
            </a:r>
            <a:r>
              <a:rPr lang="en-US" sz="2800" dirty="0" err="1" smtClean="0"/>
              <a:t>delay_ms</a:t>
            </a:r>
            <a:r>
              <a:rPr lang="en-US" sz="2800" dirty="0" smtClean="0"/>
              <a:t>(2000);</a:t>
            </a:r>
          </a:p>
          <a:p>
            <a:pPr>
              <a:lnSpc>
                <a:spcPts val="2500"/>
              </a:lnSpc>
              <a:spcBef>
                <a:spcPts val="0"/>
              </a:spcBef>
              <a:buNone/>
            </a:pPr>
            <a:r>
              <a:rPr lang="en-US" sz="2800" dirty="0" smtClean="0"/>
              <a:t>      }</a:t>
            </a:r>
          </a:p>
          <a:p>
            <a:pPr>
              <a:lnSpc>
                <a:spcPts val="2500"/>
              </a:lnSpc>
              <a:spcBef>
                <a:spcPts val="0"/>
              </a:spcBef>
              <a:buNone/>
            </a:pPr>
            <a:r>
              <a:rPr lang="en-US" sz="2800" dirty="0" smtClean="0"/>
              <a:t>}</a:t>
            </a: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204396" y="6476999"/>
            <a:ext cx="733864" cy="274320"/>
          </a:xfrm>
        </p:spPr>
        <p:txBody>
          <a:bodyPr/>
          <a:lstStyle/>
          <a:p>
            <a:pPr>
              <a:defRPr/>
            </a:pPr>
            <a:fld id="{5DC66DD1-FCC2-4290-A9A5-7AF82C81E65B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86128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4863</TotalTime>
  <Words>1488</Words>
  <Application>Microsoft Office PowerPoint</Application>
  <PresentationFormat>On-screen Show (4:3)</PresentationFormat>
  <Paragraphs>335</Paragraphs>
  <Slides>22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4" baseType="lpstr">
      <vt:lpstr>Equity</vt:lpstr>
      <vt:lpstr>Visio</vt:lpstr>
      <vt:lpstr>April 2018 ICT 5307 : Embedded System Design</vt:lpstr>
      <vt:lpstr>LCD Display : Its advantages</vt:lpstr>
      <vt:lpstr>Intelligent Controller and LCD Display Panel</vt:lpstr>
      <vt:lpstr>8-bit Connection</vt:lpstr>
      <vt:lpstr>4-bit Connection</vt:lpstr>
      <vt:lpstr>LCD Pin Description</vt:lpstr>
      <vt:lpstr>Slide 7</vt:lpstr>
      <vt:lpstr>Some of the functions used for LCD </vt:lpstr>
      <vt:lpstr>Main function</vt:lpstr>
      <vt:lpstr>DDRx Register Role in Inputting Data</vt:lpstr>
      <vt:lpstr>How data is read from the Input Port?</vt:lpstr>
      <vt:lpstr>Role of Pull up resistors at the port pins</vt:lpstr>
      <vt:lpstr>Internal pull up resistor in AVR and its control</vt:lpstr>
      <vt:lpstr>An Example of Input and Output Ports</vt:lpstr>
      <vt:lpstr>A program on INPUT &amp; OUTPUT</vt:lpstr>
      <vt:lpstr>The Code</vt:lpstr>
      <vt:lpstr>Keyboard Interfacing</vt:lpstr>
      <vt:lpstr>Slide 18</vt:lpstr>
      <vt:lpstr>Row Scanning Technique</vt:lpstr>
      <vt:lpstr>The Code (Part 1)</vt:lpstr>
      <vt:lpstr>The Code (Part 2)</vt:lpstr>
      <vt:lpstr>Thanks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HP</cp:lastModifiedBy>
  <cp:revision>136</cp:revision>
  <dcterms:created xsi:type="dcterms:W3CDTF">2014-05-09T08:36:58Z</dcterms:created>
  <dcterms:modified xsi:type="dcterms:W3CDTF">2018-05-23T08:57:41Z</dcterms:modified>
</cp:coreProperties>
</file>