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314" r:id="rId2"/>
    <p:sldId id="327" r:id="rId3"/>
    <p:sldId id="328" r:id="rId4"/>
    <p:sldId id="326" r:id="rId5"/>
    <p:sldId id="286" r:id="rId6"/>
    <p:sldId id="292" r:id="rId7"/>
    <p:sldId id="293" r:id="rId8"/>
    <p:sldId id="294" r:id="rId9"/>
    <p:sldId id="295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5" r:id="rId20"/>
    <p:sldId id="32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1559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0585-510D-429A-97AA-7915F239CA48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FE52-0354-43F2-88B7-E89704339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98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2057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Lecture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err="1" smtClean="0">
                <a:solidFill>
                  <a:srgbClr val="002060"/>
                </a:solidFill>
                <a:latin typeface="+mn-lt"/>
              </a:rPr>
              <a:t>Pull</a:t>
            </a:r>
            <a:r>
              <a:rPr lang="en-US" sz="3600" b="1" dirty="0" err="1" smtClean="0">
                <a:solidFill>
                  <a:srgbClr val="002060"/>
                </a:solidFill>
                <a:latin typeface="+mn-lt"/>
              </a:rPr>
              <a:t>up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 Resistors and </a:t>
            </a:r>
            <a:r>
              <a:rPr lang="en-US" sz="3600" b="1" dirty="0" smtClean="0">
                <a:solidFill>
                  <a:srgbClr val="002060"/>
                </a:solidFill>
                <a:latin typeface="+mn-lt"/>
              </a:rPr>
              <a:t>Interrupts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in ATmega32 Microcontroller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6388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000" b="1" i="0" u="none" strike="noStrike" kern="1200" cap="none" spc="0" normalizeH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3000" dirty="0"/>
              <a:t>P</a:t>
            </a:r>
            <a:r>
              <a:rPr lang="en-US" sz="3000" baseline="0" dirty="0" smtClean="0"/>
              <a:t>rofessor, IICT, BUET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524000"/>
            <a:ext cx="82296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600" b="1" smtClean="0">
                <a:latin typeface="+mn-lt"/>
                <a:cs typeface="Times New Roman" pitchFamily="18" charset="0"/>
              </a:rPr>
              <a:t>April</a:t>
            </a:r>
            <a:r>
              <a:rPr lang="en-US" sz="3600" b="1" dirty="0" smtClean="0">
                <a:latin typeface="+mn-lt"/>
                <a:cs typeface="Times New Roman" pitchFamily="18" charset="0"/>
              </a:rPr>
              <a:t> 2018</a:t>
            </a:r>
            <a:r>
              <a:rPr lang="en-US" sz="3600" b="1" dirty="0">
                <a:latin typeface="+mn-lt"/>
                <a:cs typeface="Times New Roman" pitchFamily="18" charset="0"/>
              </a:rPr>
              <a:t/>
            </a:r>
            <a:br>
              <a:rPr lang="en-US" sz="3600" b="1" dirty="0">
                <a:latin typeface="+mn-lt"/>
                <a:cs typeface="Times New Roman" pitchFamily="18" charset="0"/>
              </a:rPr>
            </a:br>
            <a:r>
              <a:rPr lang="en-US" sz="3600" b="1" dirty="0" smtClean="0">
                <a:latin typeface="+mn-lt"/>
                <a:cs typeface="Times New Roman" pitchFamily="18" charset="0"/>
              </a:rPr>
              <a:t>ICT 5307 </a:t>
            </a:r>
            <a:r>
              <a:rPr lang="en-US" sz="3600" b="1" dirty="0">
                <a:latin typeface="+mn-lt"/>
                <a:cs typeface="Times New Roman" pitchFamily="18" charset="0"/>
              </a:rPr>
              <a:t>: </a:t>
            </a:r>
            <a:r>
              <a:rPr lang="en-US" sz="3600" b="1" dirty="0" smtClean="0">
                <a:latin typeface="+mn-lt"/>
                <a:cs typeface="Times New Roman" pitchFamily="18" charset="0"/>
              </a:rPr>
              <a:t>Embedded System Design</a:t>
            </a:r>
            <a:endParaRPr lang="en-US" sz="3600" b="1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1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Internal and External Interrupt Sources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029200"/>
          </a:xfrm>
        </p:spPr>
        <p:txBody>
          <a:bodyPr>
            <a:noAutofit/>
          </a:bodyPr>
          <a:lstStyle/>
          <a:p>
            <a:r>
              <a:rPr lang="en-US" dirty="0" smtClean="0"/>
              <a:t>The AVR 8-bits microcontroller provide both internal and external interrupt sources. The internal interrupts are associated with the microcontroller's peripherals. </a:t>
            </a:r>
          </a:p>
          <a:p>
            <a:r>
              <a:rPr lang="en-US" dirty="0" smtClean="0"/>
              <a:t>They are the </a:t>
            </a:r>
            <a:r>
              <a:rPr lang="en-US" b="1" dirty="0" smtClean="0"/>
              <a:t>Timer/Counter, Analog Comparator, etc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external interrupts are triggered via external pins. </a:t>
            </a:r>
          </a:p>
          <a:p>
            <a:r>
              <a:rPr lang="en-US" dirty="0" smtClean="0"/>
              <a:t>On AVR ATmega32 microcontroller there are four (4) external interrupts: </a:t>
            </a:r>
          </a:p>
          <a:p>
            <a:r>
              <a:rPr lang="en-US" b="1" dirty="0" smtClean="0"/>
              <a:t>RESET</a:t>
            </a:r>
            <a:r>
              <a:rPr lang="en-US" dirty="0" smtClean="0"/>
              <a:t> </a:t>
            </a:r>
            <a:r>
              <a:rPr lang="en-US" b="1" dirty="0" smtClean="0"/>
              <a:t>Interrupt</a:t>
            </a:r>
            <a:r>
              <a:rPr lang="en-US" dirty="0" smtClean="0"/>
              <a:t> - Triggered from pin 9.</a:t>
            </a:r>
          </a:p>
          <a:p>
            <a:r>
              <a:rPr lang="en-US" b="1" dirty="0" smtClean="0"/>
              <a:t>External Interrupt 0 (INT0)</a:t>
            </a:r>
            <a:r>
              <a:rPr lang="en-US" dirty="0" smtClean="0"/>
              <a:t> - Triggered from pin 16.</a:t>
            </a:r>
          </a:p>
          <a:p>
            <a:r>
              <a:rPr lang="en-US" b="1" dirty="0" smtClean="0"/>
              <a:t>External Interrupt 1 (INT1)</a:t>
            </a:r>
            <a:r>
              <a:rPr lang="en-US" dirty="0" smtClean="0"/>
              <a:t> - Triggered from pin 17.</a:t>
            </a:r>
          </a:p>
          <a:p>
            <a:r>
              <a:rPr lang="en-US" b="1" dirty="0" smtClean="0"/>
              <a:t>External Interrupt 2 (INT2)</a:t>
            </a:r>
            <a:r>
              <a:rPr lang="en-US" dirty="0" smtClean="0"/>
              <a:t> - Triggered from pin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58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6553200" cy="65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46482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 Pins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7400" y="166947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26425" y="325997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518160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5425" y="544345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00974" y="1524000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7775" y="3107575"/>
            <a:ext cx="17900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1" y="5029200"/>
            <a:ext cx="2286000" cy="261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14500" y="5300750"/>
            <a:ext cx="2286000" cy="261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54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number of external hardware interrupts varies in different AVRs. </a:t>
            </a:r>
          </a:p>
          <a:p>
            <a:r>
              <a:rPr lang="en-US" sz="2800" dirty="0" smtClean="0"/>
              <a:t>The ATmega32 has three external interrupts: pin PD2 (PORTD.2), PD3 (PORTD.3) and PB2 (PORTB.2), designated as INT0, INT1 and INT2 respectively.</a:t>
            </a:r>
          </a:p>
        </p:txBody>
      </p:sp>
    </p:spTree>
    <p:extLst>
      <p:ext uri="{BB962C8B-B14F-4D97-AF65-F5344CB8AC3E}">
        <p14:creationId xmlns="" xmlns:p14="http://schemas.microsoft.com/office/powerpoint/2010/main" val="11165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External Interrupts INT0, INT1 and INT2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hardware interrupts must be enabled before they can take effect.</a:t>
            </a:r>
          </a:p>
          <a:p>
            <a:r>
              <a:rPr lang="en-US" sz="2800" dirty="0" smtClean="0"/>
              <a:t>This is done using </a:t>
            </a:r>
            <a:r>
              <a:rPr lang="en-US" sz="2800" dirty="0" err="1" smtClean="0"/>
              <a:t>INTx</a:t>
            </a:r>
            <a:r>
              <a:rPr lang="en-US" sz="2800" dirty="0" smtClean="0"/>
              <a:t> bit located in GICR (</a:t>
            </a:r>
            <a:r>
              <a:rPr lang="en-US" sz="2800" b="1" dirty="0" smtClean="0"/>
              <a:t>G</a:t>
            </a:r>
            <a:r>
              <a:rPr lang="en-US" sz="2800" dirty="0" smtClean="0"/>
              <a:t>eneral </a:t>
            </a:r>
            <a:r>
              <a:rPr lang="en-US" sz="2800" b="1" dirty="0" smtClean="0"/>
              <a:t>I</a:t>
            </a:r>
            <a:r>
              <a:rPr lang="en-US" sz="2800" dirty="0" smtClean="0"/>
              <a:t>nterrupt </a:t>
            </a:r>
            <a:r>
              <a:rPr lang="en-US" sz="2800" b="1" dirty="0" smtClean="0"/>
              <a:t>C</a:t>
            </a:r>
            <a:r>
              <a:rPr lang="en-US" sz="2800" dirty="0" smtClean="0"/>
              <a:t>ontrol </a:t>
            </a:r>
            <a:r>
              <a:rPr lang="en-US" sz="2800" b="1" dirty="0" smtClean="0"/>
              <a:t>R</a:t>
            </a:r>
            <a:r>
              <a:rPr lang="en-US" sz="2800" dirty="0" smtClean="0"/>
              <a:t>egister).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4038600"/>
          <a:ext cx="762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IVSEL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IVCE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007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GICR Register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3868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772400" cy="7159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Interrupt Sense Control bits for INT0</a:t>
            </a:r>
            <a:endParaRPr lang="en-US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77724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4"/>
                <a:gridCol w="981364"/>
                <a:gridCol w="981364"/>
                <a:gridCol w="981364"/>
                <a:gridCol w="981364"/>
                <a:gridCol w="981364"/>
                <a:gridCol w="981364"/>
                <a:gridCol w="90285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SE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SM1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SM2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SM0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ISC11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ISC10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ISC01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ISC00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2909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MCUCR (MCU C</a:t>
            </a:r>
            <a:r>
              <a:rPr lang="en-US" sz="2400" dirty="0" smtClean="0"/>
              <a:t>ontrol</a:t>
            </a:r>
            <a:r>
              <a:rPr lang="en-US" sz="2400" b="1" dirty="0" smtClean="0"/>
              <a:t> R</a:t>
            </a:r>
            <a:r>
              <a:rPr lang="en-US" sz="2400" dirty="0" smtClean="0"/>
              <a:t>egister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514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ISC01 and ISC00 - These bits define the level or edge on the external INT0 pin that activates the interrupts, as shown in the following table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3657600"/>
          <a:ext cx="868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"/>
                <a:gridCol w="947651"/>
                <a:gridCol w="771698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low level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on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INT0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115459" y="4199465"/>
            <a:ext cx="729342" cy="1600200"/>
            <a:chOff x="2166258" y="4648200"/>
            <a:chExt cx="638628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195286" y="4648200"/>
              <a:ext cx="609600" cy="306388"/>
              <a:chOff x="2438400" y="4648200"/>
              <a:chExt cx="609600" cy="30638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195286" y="5071154"/>
              <a:ext cx="609600" cy="306388"/>
              <a:chOff x="2438400" y="4648200"/>
              <a:chExt cx="609600" cy="30638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2195286" y="5575526"/>
              <a:ext cx="609600" cy="306388"/>
              <a:chOff x="2438400" y="4648200"/>
              <a:chExt cx="609600" cy="3063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166258" y="6018212"/>
              <a:ext cx="609600" cy="306388"/>
              <a:chOff x="2438400" y="4648200"/>
              <a:chExt cx="609600" cy="3063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129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7772400" cy="7159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Interrupt Sense Control bits for INT1</a:t>
            </a:r>
            <a:endParaRPr lang="en-US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77724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4"/>
                <a:gridCol w="981364"/>
                <a:gridCol w="981364"/>
                <a:gridCol w="981364"/>
                <a:gridCol w="981364"/>
                <a:gridCol w="981364"/>
                <a:gridCol w="981364"/>
                <a:gridCol w="90285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SE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SM1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SM2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SM0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ISC11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ISC10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ISC01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ISC00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1000" y="12909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MCUCR (MCU C</a:t>
            </a:r>
            <a:r>
              <a:rPr lang="en-US" sz="2400" dirty="0" smtClean="0"/>
              <a:t>ontrol</a:t>
            </a:r>
            <a:r>
              <a:rPr lang="en-US" sz="2400" b="1" dirty="0" smtClean="0"/>
              <a:t> R</a:t>
            </a:r>
            <a:r>
              <a:rPr lang="en-US" sz="2400" dirty="0" smtClean="0"/>
              <a:t>egister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2514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ISC01 and ISC00 - These bits define the level or edge on the external INT0 pin that activates the interrupts, as shown in the following table</a:t>
            </a:r>
            <a:endParaRPr lang="en-US" sz="24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28600" y="3657600"/>
          <a:ext cx="868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"/>
                <a:gridCol w="947651"/>
                <a:gridCol w="771698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ISC10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low level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on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Falling edge of INT0 generates an interrupt request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Rising edge of INT0 generates  an interrupt request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2099734" y="4216398"/>
            <a:ext cx="654353" cy="1557869"/>
            <a:chOff x="2166258" y="4648200"/>
            <a:chExt cx="638628" cy="1676400"/>
          </a:xfrm>
        </p:grpSpPr>
        <p:grpSp>
          <p:nvGrpSpPr>
            <p:cNvPr id="42" name="Group 16"/>
            <p:cNvGrpSpPr/>
            <p:nvPr/>
          </p:nvGrpSpPr>
          <p:grpSpPr>
            <a:xfrm>
              <a:off x="2195286" y="4648200"/>
              <a:ext cx="609600" cy="306388"/>
              <a:chOff x="2438400" y="4648200"/>
              <a:chExt cx="609600" cy="306388"/>
            </a:xfrm>
          </p:grpSpPr>
          <p:cxnSp>
            <p:nvCxnSpPr>
              <p:cNvPr id="61" name="Straight Connector 8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0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7"/>
            <p:cNvGrpSpPr/>
            <p:nvPr/>
          </p:nvGrpSpPr>
          <p:grpSpPr>
            <a:xfrm>
              <a:off x="2195286" y="5071154"/>
              <a:ext cx="609600" cy="306388"/>
              <a:chOff x="2438400" y="4648200"/>
              <a:chExt cx="609600" cy="30638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23"/>
            <p:cNvGrpSpPr/>
            <p:nvPr/>
          </p:nvGrpSpPr>
          <p:grpSpPr>
            <a:xfrm>
              <a:off x="2195286" y="5575526"/>
              <a:ext cx="609600" cy="306388"/>
              <a:chOff x="2438400" y="4648200"/>
              <a:chExt cx="609600" cy="306388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9"/>
            <p:cNvGrpSpPr/>
            <p:nvPr/>
          </p:nvGrpSpPr>
          <p:grpSpPr>
            <a:xfrm>
              <a:off x="2166258" y="6018212"/>
              <a:ext cx="609600" cy="306388"/>
              <a:chOff x="2438400" y="4648200"/>
              <a:chExt cx="609600" cy="306388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4862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79216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Interrupt Sense Control bit for INT2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154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Interrupt 2 (INT2) can only be configures as edge triggered mode.</a:t>
            </a:r>
          </a:p>
          <a:p>
            <a:r>
              <a:rPr lang="en-US" sz="2400" dirty="0" smtClean="0"/>
              <a:t>In other words it can not be configured as level triggered.</a:t>
            </a:r>
          </a:p>
          <a:p>
            <a:r>
              <a:rPr lang="en-US" sz="2400" dirty="0" smtClean="0"/>
              <a:t>ISC2 bit of MCUCSR (</a:t>
            </a:r>
            <a:r>
              <a:rPr lang="en-US" sz="2400" b="1" dirty="0" smtClean="0"/>
              <a:t>MCU</a:t>
            </a:r>
            <a:r>
              <a:rPr lang="en-US" sz="2400" dirty="0" smtClean="0"/>
              <a:t> </a:t>
            </a:r>
            <a:r>
              <a:rPr lang="en-US" sz="2400" b="1" dirty="0" smtClean="0"/>
              <a:t>C</a:t>
            </a:r>
            <a:r>
              <a:rPr lang="en-US" sz="2400" dirty="0" smtClean="0"/>
              <a:t>ontrol and </a:t>
            </a:r>
            <a:r>
              <a:rPr lang="en-US" sz="2400" b="1" dirty="0" smtClean="0"/>
              <a:t>S</a:t>
            </a:r>
            <a:r>
              <a:rPr lang="en-US" sz="2400" dirty="0" smtClean="0"/>
              <a:t>tatus </a:t>
            </a:r>
            <a:r>
              <a:rPr lang="en-US" sz="2400" b="1" dirty="0" smtClean="0"/>
              <a:t>R</a:t>
            </a:r>
            <a:r>
              <a:rPr lang="en-US" sz="2400" dirty="0" smtClean="0"/>
              <a:t>egister) defines whether INT2 interrupt will activate on falling or rising edge.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966865"/>
          <a:ext cx="789393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04"/>
                <a:gridCol w="787132"/>
                <a:gridCol w="6140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IS2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Falling edge of INT2 generates an interrupt request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Rising edge of INT2 generates  an interrupt request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538514" y="4419600"/>
            <a:ext cx="671286" cy="685800"/>
            <a:chOff x="1614714" y="5847668"/>
            <a:chExt cx="650820" cy="749074"/>
          </a:xfrm>
        </p:grpSpPr>
        <p:grpSp>
          <p:nvGrpSpPr>
            <p:cNvPr id="5" name="Group 4"/>
            <p:cNvGrpSpPr/>
            <p:nvPr/>
          </p:nvGrpSpPr>
          <p:grpSpPr>
            <a:xfrm>
              <a:off x="1643742" y="5847668"/>
              <a:ext cx="621792" cy="306388"/>
              <a:chOff x="2438400" y="4648200"/>
              <a:chExt cx="609600" cy="3063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614714" y="6290354"/>
              <a:ext cx="621792" cy="306388"/>
              <a:chOff x="2438400" y="4648200"/>
              <a:chExt cx="609600" cy="30638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4384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95600" y="46482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437606" y="4800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2756920" y="4799806"/>
                <a:ext cx="304800" cy="1588"/>
              </a:xfrm>
              <a:prstGeom prst="line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90800" y="4953000"/>
                <a:ext cx="304800" cy="158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33400" y="3281065"/>
          <a:ext cx="7848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/>
                <a:gridCol w="902589"/>
                <a:gridCol w="863346"/>
                <a:gridCol w="941832"/>
                <a:gridCol w="1098804"/>
                <a:gridCol w="1020318"/>
                <a:gridCol w="1098804"/>
                <a:gridCol w="94183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JTD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ISC2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JTRF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WDRF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BORF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EXTRF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PORF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2819400"/>
            <a:ext cx="318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MCUCSR Register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8221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Sampling the edge-triggered and level-triggered interrupts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edge-interrupt (the falling edge, the rising edge or the change level) is latched by the AVR.</a:t>
            </a:r>
          </a:p>
          <a:p>
            <a:r>
              <a:rPr lang="en-US" dirty="0" smtClean="0"/>
              <a:t>It is latched by the </a:t>
            </a:r>
            <a:r>
              <a:rPr lang="en-US" dirty="0" err="1" smtClean="0"/>
              <a:t>INTFx</a:t>
            </a:r>
            <a:r>
              <a:rPr lang="en-US" dirty="0" smtClean="0"/>
              <a:t> bits of GIFR (</a:t>
            </a:r>
            <a:r>
              <a:rPr lang="en-US" b="1" dirty="0" smtClean="0"/>
              <a:t>G</a:t>
            </a:r>
            <a:r>
              <a:rPr lang="en-US" dirty="0" smtClean="0"/>
              <a:t>eneral </a:t>
            </a:r>
            <a:r>
              <a:rPr lang="en-US" b="1" dirty="0" smtClean="0"/>
              <a:t>I</a:t>
            </a:r>
            <a:r>
              <a:rPr lang="en-US" dirty="0" smtClean="0"/>
              <a:t>nterrupt </a:t>
            </a:r>
            <a:r>
              <a:rPr lang="en-US" b="1" dirty="0" smtClean="0"/>
              <a:t>F</a:t>
            </a:r>
            <a:r>
              <a:rPr lang="en-US" dirty="0" smtClean="0"/>
              <a:t>lag </a:t>
            </a:r>
            <a:r>
              <a:rPr lang="en-US" b="1" dirty="0" smtClean="0"/>
              <a:t>R</a:t>
            </a:r>
            <a:r>
              <a:rPr lang="en-US" dirty="0" smtClean="0"/>
              <a:t>egister).</a:t>
            </a:r>
          </a:p>
          <a:p>
            <a:r>
              <a:rPr lang="en-US" dirty="0" smtClean="0"/>
              <a:t>This means that when an external interrupt is in an edge-triggered mode (falling edge, rising edge or level change), upon triggering an interrupt request, the related </a:t>
            </a:r>
            <a:r>
              <a:rPr lang="en-US" dirty="0" err="1" smtClean="0"/>
              <a:t>INTFx</a:t>
            </a:r>
            <a:r>
              <a:rPr lang="en-US" dirty="0" smtClean="0"/>
              <a:t> flag becomes set.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200" y="4953000"/>
            <a:ext cx="7620000" cy="995065"/>
            <a:chOff x="1204686" y="4491335"/>
            <a:chExt cx="7620000" cy="995065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/>
          </p:nvGraphicFramePr>
          <p:xfrm>
            <a:off x="1204686" y="5029200"/>
            <a:ext cx="7620000" cy="457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52500"/>
                  <a:gridCol w="952500"/>
                  <a:gridCol w="952500"/>
                  <a:gridCol w="952500"/>
                  <a:gridCol w="952500"/>
                  <a:gridCol w="952500"/>
                  <a:gridCol w="952500"/>
                  <a:gridCol w="952500"/>
                </a:tblGrid>
                <a:tr h="457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INTF1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INTF0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INTF2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-</a:t>
                        </a:r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204686" y="4491335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GIFR Register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416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 with Int0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push button switch is connected in INT0 (PD.2) pin of the ATmega32 microcontroller.</a:t>
            </a:r>
          </a:p>
          <a:p>
            <a:r>
              <a:rPr lang="en-US" dirty="0" smtClean="0"/>
              <a:t>Eight numbers of LEDs are connected in Port C.</a:t>
            </a:r>
          </a:p>
          <a:p>
            <a:r>
              <a:rPr lang="en-US" dirty="0" smtClean="0"/>
              <a:t>One 7-segement display is connected in Port B.</a:t>
            </a:r>
          </a:p>
          <a:p>
            <a:r>
              <a:rPr lang="en-US" dirty="0" smtClean="0"/>
              <a:t>Normally the LEDs will be ON and OFF in every one second.</a:t>
            </a:r>
          </a:p>
          <a:p>
            <a:r>
              <a:rPr lang="en-US" dirty="0" smtClean="0"/>
              <a:t>If push button is pressed the ON-OFF task is hold up and the digits 0-9 will be displayed on the display and</a:t>
            </a:r>
          </a:p>
          <a:p>
            <a:r>
              <a:rPr lang="en-US" dirty="0" smtClean="0"/>
              <a:t>The ON-OFF task is resumed.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1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 with Int0 (continued)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The INT0 bit in the GICR register has to be set (i.e. INT0 will be enabled.</a:t>
            </a:r>
          </a:p>
          <a:p>
            <a:r>
              <a:rPr lang="en-US" dirty="0" smtClean="0"/>
              <a:t>At first, we set falling edge as Interrupt sense control.</a:t>
            </a:r>
          </a:p>
          <a:p>
            <a:r>
              <a:rPr lang="en-US" dirty="0" smtClean="0"/>
              <a:t>We have to write an ISR which will be executed only when  a falling edge (from 1 to 0) is generated at INT0 pin.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5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Role of Pull up resistors at the port pins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48768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Let us say you have configured a port pin as input pin.</a:t>
            </a:r>
          </a:p>
          <a:p>
            <a:r>
              <a:rPr lang="en-US" sz="2800" dirty="0" smtClean="0"/>
              <a:t>If there is nothing connected with the pin and your program reads the state of the pin, will it be high of low? It will be difficult to tell.</a:t>
            </a:r>
          </a:p>
          <a:p>
            <a:r>
              <a:rPr lang="en-US" sz="2800" dirty="0" smtClean="0"/>
              <a:t>This state of the pin is referred to as floating state.</a:t>
            </a:r>
          </a:p>
          <a:p>
            <a:r>
              <a:rPr lang="en-US" sz="2800" dirty="0" smtClean="0"/>
              <a:t>In order to prevent this unknown state, pull up resistor is used. </a:t>
            </a:r>
          </a:p>
          <a:p>
            <a:r>
              <a:rPr lang="en-US" sz="2800" dirty="0" smtClean="0"/>
              <a:t>Pull ups are often used with button and switches. </a:t>
            </a:r>
            <a:endParaRPr lang="en-US" sz="2800" dirty="0"/>
          </a:p>
        </p:txBody>
      </p:sp>
      <p:sp>
        <p:nvSpPr>
          <p:cNvPr id="33794" name="AutoShape 2" descr="schematic pull-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schematic pull-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511568b6ce395f1b4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38600"/>
            <a:ext cx="3476246" cy="2209800"/>
          </a:xfrm>
          <a:prstGeom prst="rect">
            <a:avLst/>
          </a:prstGeom>
        </p:spPr>
      </p:pic>
      <p:grpSp>
        <p:nvGrpSpPr>
          <p:cNvPr id="4" name="Group 9"/>
          <p:cNvGrpSpPr/>
          <p:nvPr/>
        </p:nvGrpSpPr>
        <p:grpSpPr>
          <a:xfrm>
            <a:off x="5181600" y="1066800"/>
            <a:ext cx="3476246" cy="2286000"/>
            <a:chOff x="5181600" y="1416050"/>
            <a:chExt cx="3476246" cy="2546350"/>
          </a:xfrm>
        </p:grpSpPr>
        <p:pic>
          <p:nvPicPr>
            <p:cNvPr id="8" name="Picture 7" descr="511568b6ce395f1b40000000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416050"/>
              <a:ext cx="3476246" cy="25463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291942" y="1476828"/>
              <a:ext cx="6096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0" y="3352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A switch connected at the input pin without pull up resistor</a:t>
            </a:r>
            <a:endParaRPr 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9977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A switch connected at the input pin with pull up resistor</a:t>
            </a:r>
            <a:endParaRPr lang="en-US" sz="2000" u="sng" dirty="0"/>
          </a:p>
        </p:txBody>
      </p:sp>
    </p:spTree>
    <p:extLst>
      <p:ext uri="{BB962C8B-B14F-4D97-AF65-F5344CB8AC3E}">
        <p14:creationId xmlns="" xmlns:p14="http://schemas.microsoft.com/office/powerpoint/2010/main" val="26776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Code for Polling Method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4038600" cy="54864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cathode[10]={0x3F,0x06,0x5B,0x4F,0x66,0x6D,0x7D,0x07,0x7F,0x6F};</a:t>
            </a:r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i=0; </a:t>
            </a:r>
          </a:p>
          <a:p>
            <a:pPr marL="0" indent="0">
              <a:buNone/>
            </a:pPr>
            <a:r>
              <a:rPr lang="en-US" dirty="0" smtClean="0"/>
              <a:t>// A function to display 0-9 in 7-segment display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seven_seg</a:t>
            </a:r>
            <a:r>
              <a:rPr lang="en-US" dirty="0" smtClean="0"/>
              <a:t>(void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for (i=0;i&lt;10;i++)</a:t>
            </a:r>
          </a:p>
          <a:p>
            <a:pPr marL="0" indent="0">
              <a:buNone/>
            </a:pPr>
            <a:r>
              <a:rPr lang="en-US" dirty="0"/>
              <a:t>       {</a:t>
            </a:r>
          </a:p>
          <a:p>
            <a:pPr marL="0" indent="0">
              <a:buNone/>
            </a:pPr>
            <a:r>
              <a:rPr lang="en-US" dirty="0"/>
              <a:t>            PORTB=cathode[i];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delay_ms</a:t>
            </a:r>
            <a:r>
              <a:rPr lang="en-US" dirty="0"/>
              <a:t>(1000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   GIFR |= 0x40;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219200"/>
            <a:ext cx="4114800" cy="5486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DDRB=0xFF;</a:t>
            </a:r>
          </a:p>
          <a:p>
            <a:pPr marL="0" indent="0">
              <a:buNone/>
            </a:pPr>
            <a:r>
              <a:rPr lang="en-US" dirty="0" smtClean="0"/>
              <a:t>DDRC=0xFF;</a:t>
            </a:r>
          </a:p>
          <a:p>
            <a:pPr marL="0" indent="0">
              <a:buNone/>
            </a:pPr>
            <a:r>
              <a:rPr lang="en-US" dirty="0" smtClean="0"/>
              <a:t>GICR=(0&lt;&lt;INT1) | (1&lt;&lt;INT0) | (0&lt;&lt;INT2);</a:t>
            </a:r>
          </a:p>
          <a:p>
            <a:pPr marL="0" indent="0">
              <a:buNone/>
            </a:pPr>
            <a:r>
              <a:rPr lang="en-US" dirty="0" smtClean="0"/>
              <a:t>MCUCR=(0&lt;&lt;ISC11) | (0&lt;&lt;ISC10) | (1&lt;&lt;ISC01) | (0&lt;&lt;ISC00);</a:t>
            </a:r>
          </a:p>
          <a:p>
            <a:pPr marL="0" indent="0">
              <a:buNone/>
            </a:pPr>
            <a:r>
              <a:rPr lang="en-US" dirty="0" smtClean="0"/>
              <a:t>PORTC=0x00;</a:t>
            </a:r>
          </a:p>
          <a:p>
            <a:pPr marL="0" indent="0">
              <a:buNone/>
            </a:pPr>
            <a:r>
              <a:rPr lang="en-US" dirty="0" smtClean="0"/>
              <a:t>while (1)</a:t>
            </a:r>
          </a:p>
          <a:p>
            <a:pPr marL="0" indent="0">
              <a:buNone/>
            </a:pPr>
            <a:r>
              <a:rPr lang="en-US" dirty="0" smtClean="0"/>
              <a:t>          {</a:t>
            </a:r>
          </a:p>
          <a:p>
            <a:pPr marL="0" indent="0">
              <a:buNone/>
            </a:pPr>
            <a:r>
              <a:rPr lang="en-US" dirty="0" smtClean="0"/>
              <a:t>            if </a:t>
            </a:r>
            <a:r>
              <a:rPr lang="en-US" sz="2800" dirty="0" smtClean="0"/>
              <a:t>(GIFR &amp; 0x40)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seven_seg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PORTB=0x00;</a:t>
            </a:r>
          </a:p>
          <a:p>
            <a:pPr marL="0" indent="0">
              <a:buNone/>
            </a:pPr>
            <a:r>
              <a:rPr lang="en-US" dirty="0" smtClean="0"/>
              <a:t>            PORTC=~PORTC;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delay_ms</a:t>
            </a:r>
            <a:r>
              <a:rPr lang="en-US" dirty="0" smtClean="0"/>
              <a:t>(1000);</a:t>
            </a:r>
          </a:p>
          <a:p>
            <a:pPr marL="0" indent="0">
              <a:buNone/>
            </a:pPr>
            <a:r>
              <a:rPr lang="en-US" dirty="0" smtClean="0"/>
              <a:t>     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Code Using Interrupt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4038600" cy="54864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cathode[10]={0x3F,0x06,0x5B,0x4F,0x66,0x6D,0x7D,0x07,0x7F,0x6F};</a:t>
            </a:r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i=0; </a:t>
            </a:r>
          </a:p>
          <a:p>
            <a:pPr marL="0" indent="0">
              <a:buNone/>
            </a:pPr>
            <a:r>
              <a:rPr lang="en-US" dirty="0"/>
              <a:t>// External Interrupt 0 service routine</a:t>
            </a:r>
          </a:p>
          <a:p>
            <a:pPr marL="0" indent="0">
              <a:buNone/>
            </a:pPr>
            <a:r>
              <a:rPr lang="en-US" dirty="0"/>
              <a:t>interrupt [EXT_INT0] void ext_int0_isr(void)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for (i=0;i&lt;10;i++)</a:t>
            </a:r>
          </a:p>
          <a:p>
            <a:pPr marL="0" indent="0">
              <a:buNone/>
            </a:pPr>
            <a:r>
              <a:rPr lang="en-US" dirty="0"/>
              <a:t>       {</a:t>
            </a:r>
          </a:p>
          <a:p>
            <a:pPr marL="0" indent="0">
              <a:buNone/>
            </a:pPr>
            <a:r>
              <a:rPr lang="en-US" dirty="0"/>
              <a:t>            PORTB=cathode[i];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219200"/>
            <a:ext cx="4114800" cy="5486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DDRB=0xFF;</a:t>
            </a:r>
          </a:p>
          <a:p>
            <a:pPr marL="0" indent="0">
              <a:buNone/>
            </a:pPr>
            <a:r>
              <a:rPr lang="en-US" dirty="0" smtClean="0"/>
              <a:t>DDRC=0xFF;</a:t>
            </a:r>
          </a:p>
          <a:p>
            <a:pPr marL="0" indent="0">
              <a:buNone/>
            </a:pPr>
            <a:r>
              <a:rPr lang="en-US" dirty="0" smtClean="0"/>
              <a:t>GICR=(0&lt;&lt;INT1) | (1&lt;&lt;INT0) | (0&lt;&lt;INT2);</a:t>
            </a:r>
          </a:p>
          <a:p>
            <a:pPr marL="0" indent="0">
              <a:buNone/>
            </a:pPr>
            <a:r>
              <a:rPr lang="en-US" dirty="0" smtClean="0"/>
              <a:t>MCUCR=(0&lt;&lt;ISC11) | (0&lt;&lt;ISC10) | (1&lt;&lt;ISC01) | (0&lt;&lt;ISC00);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asm</a:t>
            </a:r>
            <a:r>
              <a:rPr lang="en-US" dirty="0" smtClean="0"/>
              <a:t>("</a:t>
            </a:r>
            <a:r>
              <a:rPr lang="en-US" dirty="0" err="1" smtClean="0"/>
              <a:t>sei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PORTC=0x00;</a:t>
            </a:r>
          </a:p>
          <a:p>
            <a:pPr marL="0" indent="0">
              <a:buNone/>
            </a:pPr>
            <a:r>
              <a:rPr lang="en-US" dirty="0" smtClean="0"/>
              <a:t>while (1)</a:t>
            </a:r>
          </a:p>
          <a:p>
            <a:pPr marL="0" indent="0">
              <a:buNone/>
            </a:pPr>
            <a:r>
              <a:rPr lang="en-US" dirty="0" smtClean="0"/>
              <a:t>      {</a:t>
            </a:r>
          </a:p>
          <a:p>
            <a:pPr marL="0" indent="0">
              <a:buNone/>
            </a:pPr>
            <a:r>
              <a:rPr lang="en-US" dirty="0" smtClean="0"/>
              <a:t>        PORTB=0x00;</a:t>
            </a:r>
          </a:p>
          <a:p>
            <a:pPr marL="0" indent="0">
              <a:buNone/>
            </a:pPr>
            <a:r>
              <a:rPr lang="en-US" dirty="0" smtClean="0"/>
              <a:t>        PORTC=~PORTC;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delay_ms</a:t>
            </a:r>
            <a:r>
              <a:rPr lang="en-US" dirty="0" smtClean="0"/>
              <a:t>(1000);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8845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within an Interrupt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AVR is executing an ISR corresponding to an interrupt, what happens if another interrupt is activated? </a:t>
            </a:r>
          </a:p>
          <a:p>
            <a:r>
              <a:rPr lang="en-US" dirty="0" smtClean="0"/>
              <a:t>In fact, when the AVR begins to execute an ISR, microcontroller, on its own, disables the ‘I’ bit of the SREG register.</a:t>
            </a:r>
          </a:p>
          <a:p>
            <a:r>
              <a:rPr lang="en-US" dirty="0" smtClean="0"/>
              <a:t>So, no other interrupts occur while serving that ISR. </a:t>
            </a:r>
          </a:p>
          <a:p>
            <a:r>
              <a:rPr lang="en-US" dirty="0" smtClean="0"/>
              <a:t>When ISR is finished, the microcontroller again, on its own, enables the ‘I’ bit, causing other interrupts to be served.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0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within an Interrupt…..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another interrupt (with any priority) to be served while the current interrupt is being served you can set the ‘I’ bit using SEI instruction.</a:t>
            </a:r>
          </a:p>
          <a:p>
            <a:r>
              <a:rPr lang="en-US" dirty="0" smtClean="0"/>
              <a:t>But do it with care. </a:t>
            </a:r>
          </a:p>
          <a:p>
            <a:r>
              <a:rPr lang="en-US" dirty="0" smtClean="0"/>
              <a:t>For example, in a low level triggered external interrupt, enabling the ‘I’ bit while the pin is still active will cause the ISR to be reentered infinitely, causing unpredictable consequence.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7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 Demonstrating Multiple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Let us say we have two tasks to do.</a:t>
            </a:r>
          </a:p>
          <a:p>
            <a:r>
              <a:rPr lang="en-US" dirty="0" smtClean="0"/>
              <a:t>Task #1 - to display 0-9 digits one by one in a 7-segment display with a delay of 1 sec.</a:t>
            </a:r>
          </a:p>
          <a:p>
            <a:r>
              <a:rPr lang="en-US" dirty="0" smtClean="0"/>
              <a:t>Task #2 - to glow one LED within a group of eight LEDs. Only the leftmost LED will glow first. After one second, only its adjacent one and so on until it reaches to the right most one.</a:t>
            </a:r>
          </a:p>
          <a:p>
            <a:r>
              <a:rPr lang="en-US" dirty="0" smtClean="0"/>
              <a:t>Task #1 will be executed with the interrupt Int0 and Task #2 with Int1.</a:t>
            </a:r>
          </a:p>
          <a:p>
            <a:r>
              <a:rPr lang="en-US" dirty="0" smtClean="0"/>
              <a:t>In the main program both the 7-segment display and the LED group will be made OFF.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1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Observation in the Experiment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What happens if we interrupt Int0 when Int1 is being executed and vice versa.</a:t>
            </a:r>
          </a:p>
          <a:p>
            <a:pPr>
              <a:buNone/>
            </a:pPr>
            <a:r>
              <a:rPr lang="en-US" dirty="0" smtClean="0"/>
              <a:t>2. If you enable Global Interrupt Bit only in the ISR for Int0 what happens if you interrupt Int1 while ISR for Int0 is being served and vice versa.</a:t>
            </a:r>
          </a:p>
          <a:p>
            <a:pPr>
              <a:buNone/>
            </a:pPr>
            <a:r>
              <a:rPr lang="en-US" dirty="0" smtClean="0"/>
              <a:t>3. Observe the outcome by enabling Global Interrupt Bit in ISR for Int1 only. </a:t>
            </a:r>
          </a:p>
          <a:p>
            <a:pPr>
              <a:buNone/>
            </a:pPr>
            <a:r>
              <a:rPr lang="en-US" dirty="0" smtClean="0"/>
              <a:t>4. Observe the outcome by enabling Global Interrupt Bit in both the ISRs.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238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Header file and Variable declaration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 &lt;mega32.h&gt;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delay.h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cathode[10] = {0x3F,0x06,0x5B,0x4F,0x66,0x6D,0x7D,0x07,0x7F,0x6F};</a:t>
            </a:r>
          </a:p>
          <a:p>
            <a:pPr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 k=0; </a:t>
            </a:r>
          </a:p>
        </p:txBody>
      </p:sp>
    </p:spTree>
    <p:extLst>
      <p:ext uri="{BB962C8B-B14F-4D97-AF65-F5344CB8AC3E}">
        <p14:creationId xmlns:p14="http://schemas.microsoft.com/office/powerpoint/2010/main" xmlns="" val="13530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525" y="5426825"/>
            <a:ext cx="3886200" cy="12192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Program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multi_int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3058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void main(void)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GICR=(1&lt;&lt;INT1) | (1&lt;&lt;INT0) | (0&lt;&lt;INT2);</a:t>
            </a:r>
          </a:p>
          <a:p>
            <a:pPr>
              <a:buNone/>
            </a:pPr>
            <a:r>
              <a:rPr lang="en-US" sz="2400" dirty="0" smtClean="0"/>
              <a:t>MCUCR=(1&lt;&lt;ISC11) | (0&lt;&lt;ISC10) | (1&lt;&lt;ISC01) | (0&lt;&lt;ISC00);</a:t>
            </a:r>
          </a:p>
          <a:p>
            <a:pPr>
              <a:buNone/>
            </a:pPr>
            <a:r>
              <a:rPr lang="en-US" sz="2400" dirty="0" smtClean="0"/>
              <a:t>MCUCSR=(0&lt;&lt;ISC2);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DDRB=0xFF;</a:t>
            </a:r>
          </a:p>
          <a:p>
            <a:pPr>
              <a:buNone/>
            </a:pPr>
            <a:r>
              <a:rPr lang="en-US" sz="2400" dirty="0" smtClean="0"/>
              <a:t>DDRC=0xFF;</a:t>
            </a:r>
          </a:p>
          <a:p>
            <a:pPr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asm</a:t>
            </a:r>
            <a:r>
              <a:rPr lang="en-US" sz="2400" dirty="0" smtClean="0"/>
              <a:t>("</a:t>
            </a:r>
            <a:r>
              <a:rPr lang="en-US" sz="2400" dirty="0" err="1" smtClean="0"/>
              <a:t>sei</a:t>
            </a:r>
            <a:r>
              <a:rPr lang="en-US" sz="2400" dirty="0" smtClean="0"/>
              <a:t>")</a:t>
            </a:r>
          </a:p>
          <a:p>
            <a:pPr>
              <a:buNone/>
            </a:pPr>
            <a:r>
              <a:rPr lang="en-US" sz="2400" dirty="0" smtClean="0"/>
              <a:t>while (1)</a:t>
            </a:r>
          </a:p>
          <a:p>
            <a:pPr>
              <a:buNone/>
            </a:pPr>
            <a:r>
              <a:rPr lang="en-US" sz="2400" dirty="0" smtClean="0"/>
              <a:t>      {</a:t>
            </a:r>
          </a:p>
          <a:p>
            <a:pPr>
              <a:buNone/>
            </a:pPr>
            <a:r>
              <a:rPr lang="en-US" sz="2400" dirty="0" smtClean="0"/>
              <a:t>        PORTB=0x00;</a:t>
            </a:r>
          </a:p>
          <a:p>
            <a:pPr>
              <a:buNone/>
            </a:pPr>
            <a:r>
              <a:rPr lang="en-US" sz="2400" dirty="0" smtClean="0"/>
              <a:t>        PORTC=0x00;</a:t>
            </a:r>
          </a:p>
          <a:p>
            <a:pPr>
              <a:buNone/>
            </a:pPr>
            <a:r>
              <a:rPr lang="en-US" sz="2400" dirty="0" smtClean="0"/>
              <a:t>   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990600"/>
            <a:ext cx="3352800" cy="4038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962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ISR for Int0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239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// External Interrupt 0 service routine</a:t>
            </a:r>
          </a:p>
          <a:p>
            <a:pPr>
              <a:buNone/>
            </a:pPr>
            <a:r>
              <a:rPr lang="en-US" sz="2400" dirty="0" smtClean="0"/>
              <a:t>interrupt [EXT_INT0] void ext_int0_isr(void)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//       #</a:t>
            </a:r>
            <a:r>
              <a:rPr lang="en-US" sz="2400" dirty="0" err="1" smtClean="0"/>
              <a:t>asm</a:t>
            </a:r>
            <a:r>
              <a:rPr lang="en-US" sz="2400" dirty="0" smtClean="0"/>
              <a:t>("</a:t>
            </a:r>
            <a:r>
              <a:rPr lang="en-US" sz="2400" dirty="0" err="1" smtClean="0"/>
              <a:t>sei</a:t>
            </a:r>
            <a:r>
              <a:rPr lang="en-US" sz="2400" dirty="0" smtClean="0"/>
              <a:t>")        </a:t>
            </a:r>
          </a:p>
          <a:p>
            <a:pPr>
              <a:buNone/>
            </a:pPr>
            <a:r>
              <a:rPr lang="en-US" sz="2400" dirty="0" smtClean="0"/>
              <a:t>       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       {</a:t>
            </a:r>
          </a:p>
          <a:p>
            <a:pPr>
              <a:buNone/>
            </a:pPr>
            <a:r>
              <a:rPr lang="en-US" sz="2400" dirty="0" smtClean="0"/>
              <a:t>            PORTB=cathode[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188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ISR for INT1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010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// External Interrupt 1 service routine</a:t>
            </a:r>
          </a:p>
          <a:p>
            <a:pPr>
              <a:buNone/>
            </a:pPr>
            <a:r>
              <a:rPr lang="en-US" sz="2400" dirty="0" smtClean="0"/>
              <a:t>interrupt [EXT_INT1] void ext_int1_isr(void)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//       #</a:t>
            </a:r>
            <a:r>
              <a:rPr lang="en-US" sz="2400" dirty="0" err="1" smtClean="0"/>
              <a:t>asm</a:t>
            </a:r>
            <a:r>
              <a:rPr lang="en-US" sz="2400" dirty="0" smtClean="0"/>
              <a:t>("</a:t>
            </a:r>
            <a:r>
              <a:rPr lang="en-US" sz="2400" dirty="0" err="1" smtClean="0"/>
              <a:t>sei</a:t>
            </a:r>
            <a:r>
              <a:rPr lang="en-US" sz="2400" dirty="0" smtClean="0"/>
              <a:t>")      </a:t>
            </a:r>
          </a:p>
          <a:p>
            <a:pPr>
              <a:buNone/>
            </a:pPr>
            <a:r>
              <a:rPr lang="en-US" sz="2400" dirty="0" smtClean="0"/>
              <a:t>       PORTC=0x80;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</a:t>
            </a:r>
          </a:p>
          <a:p>
            <a:pPr>
              <a:buNone/>
            </a:pPr>
            <a:r>
              <a:rPr lang="en-US" sz="2400" dirty="0" smtClean="0"/>
              <a:t>       for (k=1; k&lt;8;  k++)</a:t>
            </a:r>
          </a:p>
          <a:p>
            <a:pPr>
              <a:buNone/>
            </a:pPr>
            <a:r>
              <a:rPr lang="en-US" sz="2400" dirty="0" smtClean="0"/>
              <a:t>       {</a:t>
            </a:r>
          </a:p>
          <a:p>
            <a:pPr>
              <a:buNone/>
            </a:pPr>
            <a:r>
              <a:rPr lang="en-US" sz="2400" dirty="0" smtClean="0"/>
              <a:t>            PORTC=PORTC&gt;&gt;1;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251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Internal pull up resistor in AVR and its 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5181600" cy="5562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 AVR ATmega32 microcontroller, each of the port pins have a pull up resistor having the facility of connecting or disconnecting it with the pin.</a:t>
            </a:r>
          </a:p>
          <a:p>
            <a:r>
              <a:rPr lang="en-US" sz="3200" dirty="0" smtClean="0"/>
              <a:t>The provision of connection or disconnection is controlled by </a:t>
            </a:r>
            <a:r>
              <a:rPr lang="en-US" sz="3200" dirty="0" err="1" smtClean="0"/>
              <a:t>PORTx</a:t>
            </a:r>
            <a:r>
              <a:rPr lang="en-US" sz="3200" dirty="0" smtClean="0"/>
              <a:t> register.  [see the figure]</a:t>
            </a:r>
          </a:p>
          <a:p>
            <a:r>
              <a:rPr lang="en-US" sz="3200" dirty="0" smtClean="0"/>
              <a:t>If we put 1s into bits of </a:t>
            </a:r>
            <a:r>
              <a:rPr lang="en-US" sz="3200" dirty="0" err="1" smtClean="0"/>
              <a:t>PORTx</a:t>
            </a:r>
            <a:r>
              <a:rPr lang="en-US" sz="3200" dirty="0" smtClean="0"/>
              <a:t> register, the pull up resistors are activated.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459865" y="1143000"/>
          <a:ext cx="3560763" cy="3962400"/>
        </p:xfrm>
        <a:graphic>
          <a:graphicData uri="http://schemas.openxmlformats.org/presentationml/2006/ole">
            <p:oleObj spid="_x0000_s1026" name="Visio" r:id="rId3" imgW="2351837" imgH="1970227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2600" y="5105401"/>
            <a:ext cx="3352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that during output of data </a:t>
            </a:r>
            <a:r>
              <a:rPr lang="en-US" sz="2400" dirty="0" err="1" smtClean="0"/>
              <a:t>PORTx</a:t>
            </a:r>
            <a:r>
              <a:rPr lang="en-US" sz="2400" dirty="0" smtClean="0"/>
              <a:t> is the register in which data has to be written to make it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34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000" dirty="0" smtClean="0"/>
          </a:p>
          <a:p>
            <a:pPr algn="ctr">
              <a:buNone/>
            </a:pPr>
            <a:r>
              <a:rPr lang="en-US" sz="9000" dirty="0" smtClean="0"/>
              <a:t>Thanks</a:t>
            </a:r>
            <a:endParaRPr lang="en-US" sz="9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is an Interrupt?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943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Interrupt is a method of giving attention to a task which is not scheduled as an usual task</a:t>
            </a:r>
          </a:p>
          <a:p>
            <a:r>
              <a:rPr lang="en-US" sz="2800" dirty="0" smtClean="0"/>
              <a:t>In microcontroller usual task is to follow line by line execution of program. </a:t>
            </a:r>
          </a:p>
          <a:p>
            <a:r>
              <a:rPr lang="en-US" sz="2800" dirty="0" smtClean="0"/>
              <a:t>If a programmer wants to break the flow and attend a different task , then that has to be done by Interrupt.</a:t>
            </a:r>
          </a:p>
          <a:p>
            <a:r>
              <a:rPr lang="en-US" sz="2800" dirty="0" smtClean="0"/>
              <a:t>Whenever such a situation occurs, microcontroller raises a flag corresponding to that task</a:t>
            </a:r>
          </a:p>
          <a:p>
            <a:r>
              <a:rPr lang="en-US" sz="2800" dirty="0" smtClean="0"/>
              <a:t>Programmer can monitor the flag and when he finds the flag raised, he does the specific task - POLLING</a:t>
            </a:r>
          </a:p>
          <a:p>
            <a:r>
              <a:rPr lang="en-US" sz="2800" dirty="0" smtClean="0"/>
              <a:t>OR the programmer set microcontroller in such a  way that microcontroller on its own monitor the flag does the task automatically – using ISR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How Interrupt is handled with the help of an ISR?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Interrupts</a:t>
            </a:r>
            <a:r>
              <a:rPr lang="en-US" sz="2800" dirty="0" smtClean="0"/>
              <a:t> are basically events that require immediate attention by the microcontroller. </a:t>
            </a:r>
          </a:p>
          <a:p>
            <a:r>
              <a:rPr lang="en-US" sz="2800" dirty="0" smtClean="0"/>
              <a:t>When an interrupt event occurs the microcontroller pause its current task and attend to the interrupt by executing an </a:t>
            </a:r>
            <a:r>
              <a:rPr lang="en-US" sz="2800" b="1" dirty="0" smtClean="0"/>
              <a:t>Interrupt Service Routine (ISR).</a:t>
            </a:r>
          </a:p>
          <a:p>
            <a:r>
              <a:rPr lang="en-US" sz="2800" dirty="0" smtClean="0"/>
              <a:t>At the end of the ISR the microcontroller returns to the task it had paused and continue its normal operations.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Service Routine (ISR)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 </a:t>
            </a:r>
            <a:r>
              <a:rPr lang="en-US" sz="2800" b="1" dirty="0" smtClean="0"/>
              <a:t>Interrupt Service Routine (ISR)</a:t>
            </a:r>
            <a:r>
              <a:rPr lang="en-US" sz="2800" dirty="0" smtClean="0"/>
              <a:t> or </a:t>
            </a:r>
            <a:r>
              <a:rPr lang="en-US" sz="2800" b="1" dirty="0" smtClean="0"/>
              <a:t>Interrupt Handler</a:t>
            </a:r>
            <a:r>
              <a:rPr lang="en-US" sz="2800" dirty="0" smtClean="0"/>
              <a:t> is a piece of code that is executed when an interrupt is triggered. </a:t>
            </a:r>
          </a:p>
          <a:p>
            <a:r>
              <a:rPr lang="en-US" sz="2800" dirty="0" smtClean="0"/>
              <a:t>Usually each enabled interrupt has its own ISR. </a:t>
            </a:r>
          </a:p>
          <a:p>
            <a:r>
              <a:rPr lang="en-US" sz="2800" dirty="0" smtClean="0"/>
              <a:t>ISR is also called Interrupt Handler.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Flags and Enabled bits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interrupt is associated with two (2) bits, an </a:t>
            </a:r>
            <a:r>
              <a:rPr lang="en-US" sz="2800" b="1" dirty="0" smtClean="0"/>
              <a:t>Interrupt Flag Bit</a:t>
            </a:r>
            <a:r>
              <a:rPr lang="en-US" sz="2800" dirty="0" smtClean="0"/>
              <a:t> and an </a:t>
            </a:r>
            <a:r>
              <a:rPr lang="en-US" sz="2800" b="1" dirty="0" smtClean="0"/>
              <a:t>Interrupt Enabled Bit</a:t>
            </a:r>
            <a:r>
              <a:rPr lang="en-US" sz="2800" dirty="0" smtClean="0"/>
              <a:t>. These bits are located in the I/O registers associated with the specific interrupt.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interrupt flag</a:t>
            </a:r>
            <a:r>
              <a:rPr lang="en-US" sz="2800" dirty="0" smtClean="0"/>
              <a:t> bit is set whenever the interrupt event occurs, whether or not the interrupt is enabled.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interrupt enabled</a:t>
            </a:r>
            <a:r>
              <a:rPr lang="en-US" sz="2800" dirty="0" smtClean="0"/>
              <a:t> bit is used to enable or disable a specific interrupt. Basically it tells the microcontroller whether or not it should respond to the interrupt if it is triggered.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Both bits should be 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In summary basically both the </a:t>
            </a:r>
            <a:r>
              <a:rPr lang="en-US" b="1" dirty="0" smtClean="0"/>
              <a:t>Interrupt Flag</a:t>
            </a:r>
            <a:r>
              <a:rPr lang="en-US" dirty="0" smtClean="0"/>
              <a:t> and the </a:t>
            </a:r>
            <a:r>
              <a:rPr lang="en-US" b="1" dirty="0" smtClean="0"/>
              <a:t>Interrupt Enabled</a:t>
            </a:r>
            <a:r>
              <a:rPr lang="en-US" dirty="0" smtClean="0"/>
              <a:t> are required for an interrupt service routine to be executed as shown in the figure below.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667000" y="3541693"/>
            <a:ext cx="6324600" cy="2097107"/>
            <a:chOff x="936247" y="2913548"/>
            <a:chExt cx="7393624" cy="2432644"/>
          </a:xfrm>
        </p:grpSpPr>
        <p:grpSp>
          <p:nvGrpSpPr>
            <p:cNvPr id="9" name="Group 8"/>
            <p:cNvGrpSpPr/>
            <p:nvPr/>
          </p:nvGrpSpPr>
          <p:grpSpPr>
            <a:xfrm>
              <a:off x="2362200" y="3200400"/>
              <a:ext cx="3124200" cy="1905000"/>
              <a:chOff x="334506" y="3505200"/>
              <a:chExt cx="3124200" cy="1905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905000" y="3505200"/>
                <a:ext cx="0" cy="1905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34506" y="3505200"/>
                <a:ext cx="3124200" cy="1905000"/>
                <a:chOff x="2590800" y="1600200"/>
                <a:chExt cx="5334000" cy="4800600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2590800" y="1600200"/>
                  <a:ext cx="5334000" cy="48006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Arc 6"/>
                <p:cNvSpPr/>
                <p:nvPr/>
              </p:nvSpPr>
              <p:spPr>
                <a:xfrm flipV="1">
                  <a:off x="2590800" y="1600200"/>
                  <a:ext cx="5334000" cy="48006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1" name="Straight Arrow Connector 10"/>
            <p:cNvCxnSpPr/>
            <p:nvPr/>
          </p:nvCxnSpPr>
          <p:spPr>
            <a:xfrm>
              <a:off x="2743200" y="3598188"/>
              <a:ext cx="1219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43200" y="4572000"/>
              <a:ext cx="1219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130298"/>
              <a:ext cx="1219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6247" y="2913548"/>
              <a:ext cx="1854560" cy="110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Interrupt Enable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5327" y="4239428"/>
              <a:ext cx="1765480" cy="110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Interrupt Flag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4391" y="3581401"/>
              <a:ext cx="1765480" cy="110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Interrupt Service</a:t>
              </a:r>
              <a:endParaRPr lang="en-US" sz="2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698" y="2743200"/>
            <a:ext cx="5120898" cy="3810000"/>
            <a:chOff x="60702" y="2743200"/>
            <a:chExt cx="5120898" cy="38100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09792" y="2743200"/>
              <a:ext cx="0" cy="3810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0702" y="2758698"/>
              <a:ext cx="5120898" cy="3794502"/>
              <a:chOff x="-15498" y="2758698"/>
              <a:chExt cx="5120898" cy="379450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-15498" y="3611106"/>
                <a:ext cx="5120898" cy="1384995"/>
                <a:chOff x="-640596" y="3411399"/>
                <a:chExt cx="5120898" cy="1384995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838200" y="4372293"/>
                  <a:ext cx="3642102" cy="4730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-640596" y="3411399"/>
                  <a:ext cx="16764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Global Interrupt Enable</a:t>
                  </a:r>
                  <a:endParaRPr lang="en-US" sz="2800" dirty="0"/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1447800" y="5867400"/>
                <a:ext cx="104292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447800" y="6553200"/>
                <a:ext cx="104292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32302" y="2758698"/>
                <a:ext cx="104292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Global Interrupt and Enable Bit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77724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Apart from the enabled bits for the specific interrupts the global interrupt enabled bit </a:t>
            </a:r>
            <a:r>
              <a:rPr lang="en-US" sz="2800" b="1" dirty="0" smtClean="0"/>
              <a:t>MUST</a:t>
            </a:r>
            <a:r>
              <a:rPr lang="en-US" sz="2800" dirty="0" smtClean="0"/>
              <a:t> be enabled for interrupts to be activated in the </a:t>
            </a:r>
            <a:r>
              <a:rPr lang="en-US" sz="2800" dirty="0" err="1" smtClean="0"/>
              <a:t>microcontoller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the AVR 8-bits microcontroller this bit is located in the </a:t>
            </a:r>
            <a:r>
              <a:rPr lang="en-US" sz="2800" b="1" dirty="0" smtClean="0"/>
              <a:t>Status I/O Register (SREG)</a:t>
            </a:r>
            <a:r>
              <a:rPr lang="en-US" sz="2800" dirty="0" smtClean="0"/>
              <a:t>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419600"/>
            <a:ext cx="7772400" cy="2362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Upon RESET all interrupts are disabled (masked).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means that none will be responded by the microcontroller if they occur.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 the interrupts must be enabled by software in order for the microcontroller to respond to them.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09600" y="2743200"/>
            <a:ext cx="7772400" cy="1651968"/>
            <a:chOff x="609600" y="2743200"/>
            <a:chExt cx="7772400" cy="1651968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609600" y="2743200"/>
              <a:ext cx="7772400" cy="639762"/>
            </a:xfrm>
            <a:prstGeom prst="rect">
              <a:avLst/>
            </a:prstGeom>
          </p:spPr>
          <p:txBody>
            <a:bodyPr bIns="91440" anchor="b" anchorCtr="0">
              <a:normAutofit fontScale="975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Status Register, SREG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3352800"/>
              <a:ext cx="7620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0"/>
              <a:endCxn id="7" idx="2"/>
            </p:cNvCxnSpPr>
            <p:nvPr/>
          </p:nvCxnSpPr>
          <p:spPr>
            <a:xfrm rot="16200000" flipH="1">
              <a:off x="4267200" y="3657600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6095206" y="3656806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2362994" y="3656806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3275806" y="3685834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1415936" y="3656806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5180806" y="3671320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7025708" y="3671320"/>
              <a:ext cx="609600" cy="1588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13972" y="3381828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4742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8170" y="3392139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8056" y="3381828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V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62058" y="3392139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96200" y="3399972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0600" y="3957804"/>
              <a:ext cx="569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7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5000" y="3962400"/>
              <a:ext cx="547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976914"/>
              <a:ext cx="504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0" y="3991428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0600" y="3995058"/>
              <a:ext cx="515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38800" y="3976914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3976914"/>
              <a:ext cx="576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19999" y="3962400"/>
              <a:ext cx="565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69196" y="3307596"/>
              <a:ext cx="7620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16550</TotalTime>
  <Words>1935</Words>
  <Application>Microsoft Office PowerPoint</Application>
  <PresentationFormat>On-screen Show (4:3)</PresentationFormat>
  <Paragraphs>315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Equity</vt:lpstr>
      <vt:lpstr>Visio</vt:lpstr>
      <vt:lpstr>Slide 1</vt:lpstr>
      <vt:lpstr>Role of Pull up resistors at the port pins</vt:lpstr>
      <vt:lpstr>Internal pull up resistor in AVR and its control</vt:lpstr>
      <vt:lpstr>What is an Interrupt?</vt:lpstr>
      <vt:lpstr>How Interrupt is handled with the help of an ISR?</vt:lpstr>
      <vt:lpstr>Interrupt Service Routine (ISR)</vt:lpstr>
      <vt:lpstr>Interrupt Flags and Enabled bits</vt:lpstr>
      <vt:lpstr>Both bits should be high</vt:lpstr>
      <vt:lpstr>Global Interrupt and Enable Bit</vt:lpstr>
      <vt:lpstr>Internal and External Interrupt Sources</vt:lpstr>
      <vt:lpstr>External Interrupt Pins</vt:lpstr>
      <vt:lpstr>External Interrupts</vt:lpstr>
      <vt:lpstr>External Interrupts INT0, INT1 and INT2</vt:lpstr>
      <vt:lpstr>Interrupt Sense Control bits for INT0</vt:lpstr>
      <vt:lpstr>Interrupt Sense Control bits for INT1</vt:lpstr>
      <vt:lpstr>Interrupt Sense Control bit for INT2</vt:lpstr>
      <vt:lpstr>Sampling the edge-triggered and level-triggered interrupts</vt:lpstr>
      <vt:lpstr>Experiment with Int0</vt:lpstr>
      <vt:lpstr>Experiment with Int0 (continued)</vt:lpstr>
      <vt:lpstr>The Code for Polling Method</vt:lpstr>
      <vt:lpstr>The Code Using Interrupt</vt:lpstr>
      <vt:lpstr>Interrupt within an Interrupt</vt:lpstr>
      <vt:lpstr>Interrupt within an Interrupt…..</vt:lpstr>
      <vt:lpstr>Experiment Demonstrating Multiple Interrupts</vt:lpstr>
      <vt:lpstr>Observation in the Experiment</vt:lpstr>
      <vt:lpstr>Header file and Variable declaration</vt:lpstr>
      <vt:lpstr>Main Program multi_int</vt:lpstr>
      <vt:lpstr>ISR for Int0</vt:lpstr>
      <vt:lpstr>ISR for INT1</vt:lpstr>
      <vt:lpstr>Slide 30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327</cp:revision>
  <dcterms:created xsi:type="dcterms:W3CDTF">2014-05-09T08:36:58Z</dcterms:created>
  <dcterms:modified xsi:type="dcterms:W3CDTF">2018-05-25T16:47:36Z</dcterms:modified>
</cp:coreProperties>
</file>