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2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011" autoAdjust="0"/>
  </p:normalViewPr>
  <p:slideViewPr>
    <p:cSldViewPr>
      <p:cViewPr varScale="1">
        <p:scale>
          <a:sx n="64" d="100"/>
          <a:sy n="64"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C10585-510D-429A-97AA-7915F239CA48}" type="datetimeFigureOut">
              <a:rPr lang="en-US" smtClean="0"/>
              <a:pPr/>
              <a:t>7/1/2018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1FE52-0354-43F2-88B7-E897043393DC}" type="slidenum">
              <a:rPr lang="en-US" smtClean="0"/>
              <a:pPr/>
              <a:t>‹#›</a:t>
            </a:fld>
            <a:endParaRPr lang="en-US"/>
          </a:p>
        </p:txBody>
      </p:sp>
    </p:spTree>
    <p:extLst>
      <p:ext uri="{BB962C8B-B14F-4D97-AF65-F5344CB8AC3E}">
        <p14:creationId xmlns="" xmlns:p14="http://schemas.microsoft.com/office/powerpoint/2010/main" val="389987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1FE52-0354-43F2-88B7-E897043393DC}" type="slidenum">
              <a:rPr lang="en-US" smtClean="0"/>
              <a:pPr/>
              <a:t>5</a:t>
            </a:fld>
            <a:endParaRPr lang="en-US"/>
          </a:p>
        </p:txBody>
      </p:sp>
    </p:spTree>
    <p:extLst>
      <p:ext uri="{BB962C8B-B14F-4D97-AF65-F5344CB8AC3E}">
        <p14:creationId xmlns="" xmlns:p14="http://schemas.microsoft.com/office/powerpoint/2010/main" val="2121630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31FE52-0354-43F2-88B7-E897043393D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C3BBCFA-0C53-48DE-B3D5-445B9148A532}" type="datetimeFigureOut">
              <a:rPr lang="en-US" smtClean="0"/>
              <a:pPr/>
              <a:t>7/1/2018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8AE0400-5D2F-4E31-9F19-A66B4B0C89D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3BBCFA-0C53-48DE-B3D5-445B9148A532}"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3BBCFA-0C53-48DE-B3D5-445B9148A532}"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C3BBCFA-0C53-48DE-B3D5-445B9148A532}" type="datetimeFigureOut">
              <a:rPr lang="en-US" smtClean="0"/>
              <a:pPr/>
              <a:t>7/1/2018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E0400-5D2F-4E31-9F19-A66B4B0C89D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3BBCFA-0C53-48DE-B3D5-445B9148A532}" type="datetimeFigureOut">
              <a:rPr lang="en-US" smtClean="0"/>
              <a:pPr/>
              <a:t>7/1/2018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8AE0400-5D2F-4E31-9F19-A66B4B0C89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3BBCFA-0C53-48DE-B3D5-445B9148A532}" type="datetimeFigureOut">
              <a:rPr lang="en-US" smtClean="0"/>
              <a:pPr/>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E0400-5D2F-4E31-9F19-A66B4B0C89D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C3BBCFA-0C53-48DE-B3D5-445B9148A532}" type="datetimeFigureOut">
              <a:rPr lang="en-US" smtClean="0"/>
              <a:pPr/>
              <a:t>7/1/2018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E0400-5D2F-4E31-9F19-A66B4B0C89D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3BBCFA-0C53-48DE-B3D5-445B9148A532}" type="datetimeFigureOut">
              <a:rPr lang="en-US" smtClean="0"/>
              <a:pPr/>
              <a:t>7/1/2018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BBCFA-0C53-48DE-B3D5-445B9148A532}" type="datetimeFigureOut">
              <a:rPr lang="en-US" smtClean="0"/>
              <a:pPr/>
              <a:t>7/1/2018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E0400-5D2F-4E31-9F19-A66B4B0C89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3BBCFA-0C53-48DE-B3D5-445B9148A532}" type="datetimeFigureOut">
              <a:rPr lang="en-US" smtClean="0"/>
              <a:pPr/>
              <a:t>7/1/2018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E0400-5D2F-4E31-9F19-A66B4B0C89D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3BBCFA-0C53-48DE-B3D5-445B9148A532}" type="datetimeFigureOut">
              <a:rPr lang="en-US" smtClean="0"/>
              <a:pPr/>
              <a:t>7/1/2018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8AE0400-5D2F-4E31-9F19-A66B4B0C89D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C3BBCFA-0C53-48DE-B3D5-445B9148A532}" type="datetimeFigureOut">
              <a:rPr lang="en-US" smtClean="0"/>
              <a:pPr/>
              <a:t>7/1/2018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8AE0400-5D2F-4E31-9F19-A66B4B0C8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162800" cy="2057400"/>
          </a:xfrm>
        </p:spPr>
        <p:txBody>
          <a:bodyPr>
            <a:noAutofit/>
          </a:bodyPr>
          <a:lstStyle/>
          <a:p>
            <a:pPr>
              <a:lnSpc>
                <a:spcPts val="4000"/>
              </a:lnSpc>
              <a:spcBef>
                <a:spcPts val="0"/>
              </a:spcBef>
            </a:pPr>
            <a:r>
              <a:rPr lang="en-US" sz="4000" b="1" dirty="0">
                <a:solidFill>
                  <a:schemeClr val="accent1">
                    <a:lumMod val="75000"/>
                  </a:schemeClr>
                </a:solidFill>
              </a:rPr>
              <a:t>Lecture </a:t>
            </a:r>
            <a:r>
              <a:rPr lang="en-US" sz="4000" b="1" dirty="0" smtClean="0">
                <a:solidFill>
                  <a:schemeClr val="accent1">
                    <a:lumMod val="75000"/>
                  </a:schemeClr>
                </a:solidFill>
              </a:rPr>
              <a:t>7</a:t>
            </a:r>
            <a:endParaRPr lang="en-US" sz="4000" b="1" dirty="0">
              <a:solidFill>
                <a:schemeClr val="accent1">
                  <a:lumMod val="75000"/>
                </a:schemeClr>
              </a:solidFill>
            </a:endParaRPr>
          </a:p>
          <a:p>
            <a:pPr>
              <a:lnSpc>
                <a:spcPts val="4000"/>
              </a:lnSpc>
              <a:spcBef>
                <a:spcPts val="0"/>
              </a:spcBef>
            </a:pPr>
            <a:r>
              <a:rPr lang="en-US" sz="4000" b="1" dirty="0" smtClean="0">
                <a:solidFill>
                  <a:schemeClr val="accent1">
                    <a:lumMod val="75000"/>
                  </a:schemeClr>
                </a:solidFill>
              </a:rPr>
              <a:t>Timer-Part1</a:t>
            </a:r>
            <a:endParaRPr lang="en-US" sz="4000" b="1" dirty="0">
              <a:solidFill>
                <a:schemeClr val="accent1">
                  <a:lumMod val="75000"/>
                </a:schemeClr>
              </a:solidFill>
            </a:endParaRPr>
          </a:p>
        </p:txBody>
      </p:sp>
      <p:sp>
        <p:nvSpPr>
          <p:cNvPr id="5" name="Subtitle 2"/>
          <p:cNvSpPr txBox="1">
            <a:spLocks/>
          </p:cNvSpPr>
          <p:nvPr/>
        </p:nvSpPr>
        <p:spPr>
          <a:xfrm>
            <a:off x="990600" y="5638800"/>
            <a:ext cx="7162800" cy="9144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Aft>
                <a:spcPts val="0"/>
              </a:spcAft>
              <a:buClr>
                <a:schemeClr val="accent1"/>
              </a:buClr>
              <a:buSzPct val="85000"/>
              <a:buFont typeface="Wingdings 2"/>
              <a:buNone/>
              <a:tabLst/>
              <a:defRPr/>
            </a:pPr>
            <a:r>
              <a:rPr kumimoji="0" lang="en-US" sz="3200" b="1" i="0" u="none" strike="noStrike" kern="1200" cap="none" spc="0" normalizeH="0" noProof="0" dirty="0" smtClean="0">
                <a:ln>
                  <a:noFill/>
                </a:ln>
                <a:solidFill>
                  <a:srgbClr val="CC3300"/>
                </a:solidFill>
                <a:effectLst/>
                <a:uLnTx/>
                <a:uFillTx/>
                <a:latin typeface="+mn-lt"/>
                <a:ea typeface="+mn-ea"/>
                <a:cs typeface="+mn-cs"/>
              </a:rPr>
              <a:t>S.M. </a:t>
            </a:r>
            <a:r>
              <a:rPr kumimoji="0" lang="en-US" sz="3200" b="1" i="0" u="none" strike="noStrike" kern="1200" cap="none" spc="0" normalizeH="0" noProof="0" dirty="0" err="1" smtClean="0">
                <a:ln>
                  <a:noFill/>
                </a:ln>
                <a:solidFill>
                  <a:srgbClr val="CC3300"/>
                </a:solidFill>
                <a:effectLst/>
                <a:uLnTx/>
                <a:uFillTx/>
                <a:latin typeface="+mn-lt"/>
                <a:ea typeface="+mn-ea"/>
                <a:cs typeface="+mn-cs"/>
              </a:rPr>
              <a:t>Lutful</a:t>
            </a:r>
            <a:r>
              <a:rPr kumimoji="0" lang="en-US" sz="3200" b="1" i="0" u="none" strike="noStrike" kern="1200" cap="none" spc="0" normalizeH="0" noProof="0" dirty="0" smtClean="0">
                <a:ln>
                  <a:noFill/>
                </a:ln>
                <a:solidFill>
                  <a:srgbClr val="CC3300"/>
                </a:solidFill>
                <a:effectLst/>
                <a:uLnTx/>
                <a:uFillTx/>
                <a:latin typeface="+mn-lt"/>
                <a:ea typeface="+mn-ea"/>
                <a:cs typeface="+mn-cs"/>
              </a:rPr>
              <a:t> </a:t>
            </a:r>
            <a:r>
              <a:rPr kumimoji="0" lang="en-US" sz="3200" b="1" i="0" u="none" strike="noStrike" kern="1200" cap="none" spc="0" normalizeH="0" noProof="0" dirty="0" err="1" smtClean="0">
                <a:ln>
                  <a:noFill/>
                </a:ln>
                <a:solidFill>
                  <a:srgbClr val="CC3300"/>
                </a:solidFill>
                <a:effectLst/>
                <a:uLnTx/>
                <a:uFillTx/>
                <a:latin typeface="+mn-lt"/>
                <a:ea typeface="+mn-ea"/>
                <a:cs typeface="+mn-cs"/>
              </a:rPr>
              <a:t>Kabir</a:t>
            </a:r>
            <a:endParaRPr kumimoji="0" lang="en-US" sz="3200" b="1" i="0" u="none" strike="noStrike" kern="1200" cap="none" spc="0" normalizeH="0" noProof="0" dirty="0" smtClean="0">
              <a:ln>
                <a:noFill/>
              </a:ln>
              <a:solidFill>
                <a:srgbClr val="CC3300"/>
              </a:solidFill>
              <a:effectLst/>
              <a:uLnTx/>
              <a:uFillTx/>
              <a:latin typeface="+mn-lt"/>
              <a:ea typeface="+mn-ea"/>
              <a:cs typeface="+mn-cs"/>
            </a:endParaRPr>
          </a:p>
          <a:p>
            <a:pPr marL="0" marR="0" lvl="0" indent="0" algn="ctr" defTabSz="914400" rtl="0" eaLnBrk="1" fontAlgn="auto" latinLnBrk="0" hangingPunct="1">
              <a:lnSpc>
                <a:spcPct val="100000"/>
              </a:lnSpc>
              <a:spcAft>
                <a:spcPts val="0"/>
              </a:spcAft>
              <a:buClr>
                <a:schemeClr val="accent1"/>
              </a:buClr>
              <a:buSzPct val="85000"/>
              <a:buFont typeface="Wingdings 2"/>
              <a:buNone/>
              <a:tabLst/>
              <a:defRPr/>
            </a:pPr>
            <a:r>
              <a:rPr lang="en-US" sz="2800" dirty="0"/>
              <a:t>P</a:t>
            </a:r>
            <a:r>
              <a:rPr lang="en-US" sz="2800" baseline="0" dirty="0" smtClean="0"/>
              <a:t>rofessor, IICT, BUET</a:t>
            </a:r>
            <a:endParaRPr kumimoji="0" lang="en-US" sz="2800" i="0" u="none" strike="noStrike" kern="1200" cap="none" spc="0" normalizeH="0" baseline="0" noProof="0" dirty="0">
              <a:ln>
                <a:noFill/>
              </a:ln>
              <a:effectLst/>
              <a:uLnTx/>
              <a:uFillTx/>
              <a:latin typeface="+mn-lt"/>
              <a:ea typeface="+mn-ea"/>
              <a:cs typeface="+mn-cs"/>
            </a:endParaRPr>
          </a:p>
        </p:txBody>
      </p:sp>
      <p:sp>
        <p:nvSpPr>
          <p:cNvPr id="7" name="Title 1"/>
          <p:cNvSpPr>
            <a:spLocks noGrp="1"/>
          </p:cNvSpPr>
          <p:nvPr/>
        </p:nvSpPr>
        <p:spPr>
          <a:xfrm>
            <a:off x="228600" y="1524000"/>
            <a:ext cx="8763000" cy="1470025"/>
          </a:xfrm>
          <a:prstGeom prst="rect">
            <a:avLst/>
          </a:prstGeom>
        </p:spPr>
        <p:txBody>
          <a:bodyPr bIns="9144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solidFill>
                  <a:schemeClr val="bg1"/>
                </a:solidFill>
                <a:latin typeface="+mn-lt"/>
              </a:rPr>
              <a:t>April-2017</a:t>
            </a:r>
          </a:p>
          <a:p>
            <a:pPr algn="ctr"/>
            <a:r>
              <a:rPr lang="en-US" sz="4400" b="1" dirty="0" smtClean="0">
                <a:solidFill>
                  <a:schemeClr val="bg1"/>
                </a:solidFill>
                <a:latin typeface="+mn-lt"/>
              </a:rPr>
              <a:t>ICT5301: Embedded System Design</a:t>
            </a:r>
            <a:endParaRPr lang="en-US" sz="4400" b="1" dirty="0">
              <a:solidFill>
                <a:schemeClr val="bg1"/>
              </a:solidFill>
              <a:latin typeface="+mn-lt"/>
            </a:endParaRPr>
          </a:p>
        </p:txBody>
      </p:sp>
    </p:spTree>
    <p:extLst>
      <p:ext uri="{BB962C8B-B14F-4D97-AF65-F5344CB8AC3E}">
        <p14:creationId xmlns="" xmlns:p14="http://schemas.microsoft.com/office/powerpoint/2010/main" val="1028156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Programming the Timers</a:t>
            </a:r>
            <a:endParaRPr lang="en-US" b="1" dirty="0">
              <a:solidFill>
                <a:schemeClr val="tx1"/>
              </a:solidFill>
            </a:endParaRPr>
          </a:p>
        </p:txBody>
      </p:sp>
      <p:sp>
        <p:nvSpPr>
          <p:cNvPr id="3" name="Content Placeholder 2"/>
          <p:cNvSpPr>
            <a:spLocks noGrp="1"/>
          </p:cNvSpPr>
          <p:nvPr>
            <p:ph sz="quarter" idx="1"/>
          </p:nvPr>
        </p:nvSpPr>
        <p:spPr/>
        <p:txBody>
          <a:bodyPr>
            <a:normAutofit fontScale="92500"/>
          </a:bodyPr>
          <a:lstStyle/>
          <a:p>
            <a:r>
              <a:rPr lang="en-US" sz="3200" dirty="0" smtClean="0"/>
              <a:t>Each timer/counter has a </a:t>
            </a:r>
            <a:r>
              <a:rPr lang="en-US" sz="3200" b="1" u="sng" dirty="0" smtClean="0"/>
              <a:t>T</a:t>
            </a:r>
            <a:r>
              <a:rPr lang="en-US" sz="3200" dirty="0" smtClean="0"/>
              <a:t>imer </a:t>
            </a:r>
            <a:r>
              <a:rPr lang="en-US" sz="3200" b="1" u="sng" dirty="0" err="1" smtClean="0"/>
              <a:t>OV</a:t>
            </a:r>
            <a:r>
              <a:rPr lang="en-US" sz="3200" dirty="0" err="1" smtClean="0"/>
              <a:t>erflow</a:t>
            </a:r>
            <a:r>
              <a:rPr lang="en-US" sz="3200" dirty="0" smtClean="0"/>
              <a:t> Flag called </a:t>
            </a:r>
            <a:r>
              <a:rPr lang="en-US" sz="3200" dirty="0" err="1" smtClean="0"/>
              <a:t>TOVn</a:t>
            </a:r>
            <a:r>
              <a:rPr lang="en-US" sz="3200" dirty="0" smtClean="0"/>
              <a:t>.</a:t>
            </a:r>
          </a:p>
          <a:p>
            <a:r>
              <a:rPr lang="en-US" sz="3200" dirty="0" smtClean="0"/>
              <a:t>When a Timer/Counter overflows, </a:t>
            </a:r>
            <a:r>
              <a:rPr lang="en-US" sz="3200" dirty="0" err="1" smtClean="0"/>
              <a:t>TOVn</a:t>
            </a:r>
            <a:r>
              <a:rPr lang="en-US" sz="3200" dirty="0" smtClean="0"/>
              <a:t> flag is set.</a:t>
            </a:r>
          </a:p>
          <a:p>
            <a:r>
              <a:rPr lang="en-US" sz="3200" dirty="0" smtClean="0"/>
              <a:t>Each Timer/Counter has also </a:t>
            </a:r>
            <a:r>
              <a:rPr lang="en-US" sz="3200" b="1" u="sng" dirty="0" smtClean="0"/>
              <a:t>T</a:t>
            </a:r>
            <a:r>
              <a:rPr lang="en-US" sz="3200" dirty="0" smtClean="0"/>
              <a:t>imer/</a:t>
            </a:r>
            <a:r>
              <a:rPr lang="en-US" sz="3200" b="1" u="sng" dirty="0" smtClean="0"/>
              <a:t>C</a:t>
            </a:r>
            <a:r>
              <a:rPr lang="en-US" sz="3200" dirty="0" smtClean="0"/>
              <a:t>ounter </a:t>
            </a:r>
            <a:r>
              <a:rPr lang="en-US" sz="3200" b="1" u="sng" dirty="0" smtClean="0"/>
              <a:t>C</a:t>
            </a:r>
            <a:r>
              <a:rPr lang="en-US" sz="3200" dirty="0" smtClean="0"/>
              <a:t>ontrol </a:t>
            </a:r>
            <a:r>
              <a:rPr lang="en-US" sz="3200" b="1" u="sng" dirty="0" smtClean="0"/>
              <a:t>R</a:t>
            </a:r>
            <a:r>
              <a:rPr lang="en-US" sz="3200" dirty="0" smtClean="0"/>
              <a:t>egister called </a:t>
            </a:r>
            <a:r>
              <a:rPr lang="en-US" sz="3200" b="1" dirty="0" err="1" smtClean="0"/>
              <a:t>TCCRn</a:t>
            </a:r>
            <a:r>
              <a:rPr lang="en-US" sz="3200" dirty="0" smtClean="0"/>
              <a:t> for setting modes of operation.</a:t>
            </a:r>
          </a:p>
          <a:p>
            <a:r>
              <a:rPr lang="en-US" sz="3200" dirty="0" smtClean="0"/>
              <a:t>For example, you can specify Timer0 to work as TIMER or COUNTER by loading proper values in TCCR0 register.</a:t>
            </a:r>
            <a:endParaRPr lang="en-US" sz="3200" dirty="0"/>
          </a:p>
        </p:txBody>
      </p:sp>
    </p:spTree>
    <p:extLst>
      <p:ext uri="{BB962C8B-B14F-4D97-AF65-F5344CB8AC3E}">
        <p14:creationId xmlns="" xmlns:p14="http://schemas.microsoft.com/office/powerpoint/2010/main" val="275616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Programming the Timer</a:t>
            </a:r>
            <a:endParaRPr lang="en-US" b="1"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US" sz="3200" dirty="0" smtClean="0"/>
              <a:t>Each timer has also </a:t>
            </a:r>
            <a:r>
              <a:rPr lang="en-US" sz="3200" dirty="0" err="1" smtClean="0"/>
              <a:t>OCRn</a:t>
            </a:r>
            <a:r>
              <a:rPr lang="en-US" sz="3200" dirty="0" smtClean="0"/>
              <a:t> (</a:t>
            </a:r>
            <a:r>
              <a:rPr lang="en-US" sz="3200" b="1" u="sng" dirty="0" smtClean="0"/>
              <a:t>O</a:t>
            </a:r>
            <a:r>
              <a:rPr lang="en-US" sz="3200" dirty="0" smtClean="0"/>
              <a:t>utput </a:t>
            </a:r>
            <a:r>
              <a:rPr lang="en-US" sz="3200" b="1" u="sng" dirty="0" smtClean="0"/>
              <a:t>C</a:t>
            </a:r>
            <a:r>
              <a:rPr lang="en-US" sz="3200" dirty="0" smtClean="0"/>
              <a:t>ompare </a:t>
            </a:r>
            <a:r>
              <a:rPr lang="en-US" sz="3200" b="1" u="sng" dirty="0" smtClean="0"/>
              <a:t>R</a:t>
            </a:r>
            <a:r>
              <a:rPr lang="en-US" sz="3200" dirty="0" smtClean="0"/>
              <a:t>egister) and </a:t>
            </a:r>
            <a:r>
              <a:rPr lang="en-US" sz="3200" dirty="0" err="1" smtClean="0"/>
              <a:t>OCFn</a:t>
            </a:r>
            <a:r>
              <a:rPr lang="en-US" sz="3200" dirty="0" smtClean="0"/>
              <a:t> (</a:t>
            </a:r>
            <a:r>
              <a:rPr lang="en-US" sz="3200" b="1" u="sng" dirty="0" smtClean="0"/>
              <a:t>O</a:t>
            </a:r>
            <a:r>
              <a:rPr lang="en-US" sz="3200" dirty="0" smtClean="0"/>
              <a:t>utput </a:t>
            </a:r>
            <a:r>
              <a:rPr lang="en-US" sz="3200" b="1" u="sng" dirty="0" smtClean="0"/>
              <a:t>C</a:t>
            </a:r>
            <a:r>
              <a:rPr lang="en-US" sz="3200" dirty="0" smtClean="0"/>
              <a:t>ompare </a:t>
            </a:r>
            <a:r>
              <a:rPr lang="en-US" sz="3200" b="1" u="sng" dirty="0" smtClean="0"/>
              <a:t>F</a:t>
            </a:r>
            <a:r>
              <a:rPr lang="en-US" sz="3200" dirty="0" smtClean="0"/>
              <a:t>lag) in </a:t>
            </a:r>
            <a:r>
              <a:rPr lang="en-US" sz="3200" dirty="0" err="1" smtClean="0"/>
              <a:t>TCCRn</a:t>
            </a:r>
            <a:r>
              <a:rPr lang="en-US" sz="3200" dirty="0" smtClean="0"/>
              <a:t> register.</a:t>
            </a:r>
          </a:p>
          <a:p>
            <a:r>
              <a:rPr lang="en-US" sz="3200" dirty="0" smtClean="0"/>
              <a:t>The content of </a:t>
            </a:r>
            <a:r>
              <a:rPr lang="en-US" sz="3200" dirty="0" err="1" smtClean="0"/>
              <a:t>TCNTn</a:t>
            </a:r>
            <a:r>
              <a:rPr lang="en-US" sz="3200" dirty="0" smtClean="0"/>
              <a:t> register is compared with </a:t>
            </a:r>
            <a:r>
              <a:rPr lang="en-US" sz="3200" dirty="0" err="1" smtClean="0"/>
              <a:t>OCRn</a:t>
            </a:r>
            <a:r>
              <a:rPr lang="en-US" sz="3200" dirty="0" smtClean="0"/>
              <a:t> register, when they are equal OCF flag is set.</a:t>
            </a:r>
          </a:p>
          <a:p>
            <a:pPr lvl="1"/>
            <a:r>
              <a:rPr lang="en-US" sz="3000" dirty="0" smtClean="0"/>
              <a:t>Let us say TCNT0 register is cleared (set zero). And OCR0 register is loaded with 100. </a:t>
            </a:r>
          </a:p>
          <a:p>
            <a:pPr lvl="1"/>
            <a:r>
              <a:rPr lang="en-US" sz="3000" dirty="0" smtClean="0"/>
              <a:t>If the timer is started, TCNT0 register will start increasing. </a:t>
            </a:r>
          </a:p>
          <a:p>
            <a:pPr lvl="1"/>
            <a:r>
              <a:rPr lang="en-US" sz="3000" dirty="0" smtClean="0"/>
              <a:t>When TCNT0 register becomes equal to OCR0 register, OCF0 flag is set.</a:t>
            </a:r>
          </a:p>
          <a:p>
            <a:endParaRPr lang="en-US" dirty="0"/>
          </a:p>
        </p:txBody>
      </p:sp>
    </p:spTree>
    <p:extLst>
      <p:ext uri="{BB962C8B-B14F-4D97-AF65-F5344CB8AC3E}">
        <p14:creationId xmlns="" xmlns:p14="http://schemas.microsoft.com/office/powerpoint/2010/main" val="124888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772400" cy="639762"/>
          </a:xfrm>
        </p:spPr>
        <p:txBody>
          <a:bodyPr>
            <a:noAutofit/>
          </a:bodyPr>
          <a:lstStyle/>
          <a:p>
            <a:r>
              <a:rPr lang="en-US" sz="4400" b="1" dirty="0" smtClean="0">
                <a:solidFill>
                  <a:schemeClr val="tx1"/>
                </a:solidFill>
              </a:rPr>
              <a:t>Timer0 Programming</a:t>
            </a:r>
            <a:endParaRPr lang="en-US" sz="4400" b="1" dirty="0">
              <a:solidFill>
                <a:schemeClr val="tx1"/>
              </a:solidFill>
            </a:endParaRPr>
          </a:p>
        </p:txBody>
      </p:sp>
      <p:sp>
        <p:nvSpPr>
          <p:cNvPr id="3" name="Content Placeholder 2"/>
          <p:cNvSpPr>
            <a:spLocks noGrp="1"/>
          </p:cNvSpPr>
          <p:nvPr>
            <p:ph sz="quarter" idx="1"/>
          </p:nvPr>
        </p:nvSpPr>
        <p:spPr>
          <a:xfrm>
            <a:off x="166914" y="809172"/>
            <a:ext cx="7772400" cy="533400"/>
          </a:xfrm>
        </p:spPr>
        <p:txBody>
          <a:bodyPr>
            <a:noAutofit/>
          </a:bodyPr>
          <a:lstStyle/>
          <a:p>
            <a:pPr>
              <a:buNone/>
            </a:pPr>
            <a:r>
              <a:rPr lang="en-US" sz="3200" dirty="0" smtClean="0"/>
              <a:t>TCCR0 Register</a:t>
            </a:r>
            <a:endParaRPr lang="en-US" sz="3200" dirty="0"/>
          </a:p>
        </p:txBody>
      </p:sp>
      <p:grpSp>
        <p:nvGrpSpPr>
          <p:cNvPr id="6" name="Group 25"/>
          <p:cNvGrpSpPr/>
          <p:nvPr/>
        </p:nvGrpSpPr>
        <p:grpSpPr>
          <a:xfrm>
            <a:off x="228600" y="1342572"/>
            <a:ext cx="8763000" cy="562428"/>
            <a:chOff x="228600" y="1342572"/>
            <a:chExt cx="8763000" cy="562428"/>
          </a:xfrm>
        </p:grpSpPr>
        <p:sp>
          <p:nvSpPr>
            <p:cNvPr id="5" name="Rectangle 4"/>
            <p:cNvSpPr/>
            <p:nvPr/>
          </p:nvSpPr>
          <p:spPr>
            <a:xfrm>
              <a:off x="228600" y="1342572"/>
              <a:ext cx="876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5400000">
              <a:off x="4478450" y="15703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704806" y="15848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7695406" y="15848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714206" y="15848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225108" y="15848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353594" y="15703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989806" y="15703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p:cNvSpPr txBox="1">
              <a:spLocks/>
            </p:cNvSpPr>
            <p:nvPr/>
          </p:nvSpPr>
          <p:spPr>
            <a:xfrm>
              <a:off x="7924800" y="135345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CS00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5" name="Content Placeholder 2"/>
            <p:cNvSpPr txBox="1">
              <a:spLocks/>
            </p:cNvSpPr>
            <p:nvPr/>
          </p:nvSpPr>
          <p:spPr>
            <a:xfrm>
              <a:off x="6934200" y="13570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CS01</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6" name="Content Placeholder 2"/>
            <p:cNvSpPr txBox="1">
              <a:spLocks/>
            </p:cNvSpPr>
            <p:nvPr/>
          </p:nvSpPr>
          <p:spPr>
            <a:xfrm>
              <a:off x="5943600" y="13570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CS02</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20" name="Content Placeholder 2"/>
            <p:cNvSpPr txBox="1">
              <a:spLocks/>
            </p:cNvSpPr>
            <p:nvPr/>
          </p:nvSpPr>
          <p:spPr>
            <a:xfrm>
              <a:off x="1172028" y="1357086"/>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WGM00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21" name="Content Placeholder 2"/>
            <p:cNvSpPr txBox="1">
              <a:spLocks/>
            </p:cNvSpPr>
            <p:nvPr/>
          </p:nvSpPr>
          <p:spPr>
            <a:xfrm>
              <a:off x="275772" y="13570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FOC0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Content Placeholder 2"/>
            <p:cNvSpPr txBox="1">
              <a:spLocks/>
            </p:cNvSpPr>
            <p:nvPr/>
          </p:nvSpPr>
          <p:spPr>
            <a:xfrm>
              <a:off x="2391228" y="1360716"/>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COM01</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23" name="Content Placeholder 2"/>
            <p:cNvSpPr txBox="1">
              <a:spLocks/>
            </p:cNvSpPr>
            <p:nvPr/>
          </p:nvSpPr>
          <p:spPr>
            <a:xfrm>
              <a:off x="3519714" y="1357086"/>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COM00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24" name="Content Placeholder 2"/>
            <p:cNvSpPr txBox="1">
              <a:spLocks/>
            </p:cNvSpPr>
            <p:nvPr/>
          </p:nvSpPr>
          <p:spPr>
            <a:xfrm>
              <a:off x="4706256" y="1371600"/>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WGM01</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grpSp>
      <p:sp>
        <p:nvSpPr>
          <p:cNvPr id="25" name="Content Placeholder 2"/>
          <p:cNvSpPr txBox="1">
            <a:spLocks/>
          </p:cNvSpPr>
          <p:nvPr/>
        </p:nvSpPr>
        <p:spPr>
          <a:xfrm>
            <a:off x="181428" y="2133600"/>
            <a:ext cx="8657772" cy="2971800"/>
          </a:xfrm>
          <a:prstGeom prst="rect">
            <a:avLst/>
          </a:prstGeom>
        </p:spPr>
        <p:txBody>
          <a:bodyPr vert="horz">
            <a:noAutofit/>
          </a:bodyPr>
          <a:lstStyle/>
          <a:p>
            <a:pPr marL="274320" marR="0" lvl="0" indent="-274320" algn="l" defTabSz="914400" rtl="0" eaLnBrk="1" fontAlgn="auto" latinLnBrk="0" hangingPunct="1">
              <a:lnSpc>
                <a:spcPts val="2700"/>
              </a:lnSpc>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FOC0 – Bit 7 – Force Compare Match. This is a write only bit, writing 1 to it causes to act as if a</a:t>
            </a:r>
            <a:r>
              <a:rPr kumimoji="0" lang="en-US" sz="3200" b="0" i="0" u="none" strike="noStrike" kern="1200" cap="none" spc="0" normalizeH="0" noProof="0" dirty="0" smtClean="0">
                <a:ln>
                  <a:noFill/>
                </a:ln>
                <a:solidFill>
                  <a:schemeClr val="tx1"/>
                </a:solidFill>
                <a:effectLst/>
                <a:uLnTx/>
                <a:uFillTx/>
                <a:latin typeface="+mn-lt"/>
                <a:ea typeface="+mn-ea"/>
                <a:cs typeface="+mn-cs"/>
              </a:rPr>
              <a:t> compare match has occurred.</a:t>
            </a:r>
          </a:p>
          <a:p>
            <a:pPr marL="274320" marR="0" lvl="0" indent="-274320" algn="l" defTabSz="914400" rtl="0" eaLnBrk="1" fontAlgn="auto" latinLnBrk="0" hangingPunct="1">
              <a:lnSpc>
                <a:spcPts val="2700"/>
              </a:lnSpc>
              <a:spcAft>
                <a:spcPts val="0"/>
              </a:spcAft>
              <a:buClr>
                <a:schemeClr val="accent1"/>
              </a:buClr>
              <a:buSzPct val="85000"/>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ts val="2700"/>
              </a:lnSpc>
              <a:spcAft>
                <a:spcPts val="0"/>
              </a:spcAft>
              <a:buClr>
                <a:schemeClr val="accent1"/>
              </a:buClr>
              <a:buSzPct val="85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WGM00, WGM01 – Bit 6 and</a:t>
            </a:r>
            <a:r>
              <a:rPr kumimoji="0" lang="en-US" sz="3200" b="0" i="0" u="none" strike="noStrike" kern="1200" cap="none" spc="0" normalizeH="0" noProof="0" dirty="0" smtClean="0">
                <a:ln>
                  <a:noFill/>
                </a:ln>
                <a:solidFill>
                  <a:schemeClr val="tx1"/>
                </a:solidFill>
                <a:effectLst/>
                <a:uLnTx/>
                <a:uFillTx/>
                <a:latin typeface="+mn-lt"/>
                <a:ea typeface="+mn-ea"/>
                <a:cs typeface="+mn-cs"/>
              </a:rPr>
              <a:t> 3 – Mode Selector</a:t>
            </a:r>
          </a:p>
          <a:p>
            <a:pPr marL="274320" marR="0" lvl="0" indent="-274320" algn="l" defTabSz="914400" rtl="0" eaLnBrk="1" fontAlgn="auto" latinLnBrk="0" hangingPunct="1">
              <a:lnSpc>
                <a:spcPts val="2700"/>
              </a:lnSpc>
              <a:spcAft>
                <a:spcPts val="0"/>
              </a:spcAft>
              <a:buClr>
                <a:schemeClr val="accent1"/>
              </a:buClr>
              <a:buSzPct val="85000"/>
              <a:tabLst/>
              <a:defRPr/>
            </a:pPr>
            <a:r>
              <a:rPr lang="en-US" sz="3200" baseline="0" dirty="0" smtClean="0"/>
              <a:t>	0 0 – Normal</a:t>
            </a:r>
          </a:p>
          <a:p>
            <a:pPr marL="274320" marR="0" lvl="0" indent="-274320" algn="l" defTabSz="914400" rtl="0" eaLnBrk="1" fontAlgn="auto" latinLnBrk="0" hangingPunct="1">
              <a:lnSpc>
                <a:spcPts val="2700"/>
              </a:lnSpc>
              <a:spcAft>
                <a:spcPts val="0"/>
              </a:spcAft>
              <a:buClr>
                <a:schemeClr val="accent1"/>
              </a:buClr>
              <a:buSzPct val="85000"/>
              <a:tabLst/>
              <a:defRPr/>
            </a:pPr>
            <a:r>
              <a:rPr lang="en-US" sz="3200" dirty="0" smtClean="0"/>
              <a:t>	0 1 – CTC (Clear Timer on Compare Match)</a:t>
            </a:r>
          </a:p>
          <a:p>
            <a:pPr marL="274320" marR="0" lvl="0" indent="-274320" algn="l" defTabSz="914400" rtl="0" eaLnBrk="1" fontAlgn="auto" latinLnBrk="0" hangingPunct="1">
              <a:lnSpc>
                <a:spcPts val="2700"/>
              </a:lnSpc>
              <a:spcAft>
                <a:spcPts val="0"/>
              </a:spcAft>
              <a:buClr>
                <a:schemeClr val="accent1"/>
              </a:buClr>
              <a:buSzPct val="85000"/>
              <a:tabLst/>
              <a:defRPr/>
            </a:pPr>
            <a:r>
              <a:rPr lang="en-US" sz="3200" baseline="0" dirty="0" smtClean="0"/>
              <a:t>	1 0 – PWM, Phase Correct</a:t>
            </a:r>
          </a:p>
          <a:p>
            <a:pPr marL="274320" marR="0" lvl="0" indent="-274320" algn="l" defTabSz="914400" rtl="0" eaLnBrk="1" fontAlgn="auto" latinLnBrk="0" hangingPunct="1">
              <a:lnSpc>
                <a:spcPts val="2700"/>
              </a:lnSpc>
              <a:spcAft>
                <a:spcPts val="0"/>
              </a:spcAft>
              <a:buClr>
                <a:schemeClr val="accent1"/>
              </a:buClr>
              <a:buSzPct val="85000"/>
              <a:tabLst/>
              <a:defRPr/>
            </a:pPr>
            <a:r>
              <a:rPr lang="en-US" sz="3200" dirty="0" smtClean="0"/>
              <a:t>	1 1 – Fast PWM</a:t>
            </a: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ts val="2700"/>
              </a:lnSpc>
              <a:spcAft>
                <a:spcPts val="0"/>
              </a:spcAft>
              <a:buClr>
                <a:schemeClr val="accent1"/>
              </a:buClr>
              <a:buSzPct val="85000"/>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96574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anim calcmode="lin" valueType="num">
                                      <p:cBhvr additive="base">
                                        <p:cTn id="13"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anim calcmode="lin" valueType="num">
                                      <p:cBhvr additive="base">
                                        <p:cTn id="17"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xEl>
                                              <p:pRg st="4" end="4"/>
                                            </p:txEl>
                                          </p:spTgt>
                                        </p:tgtEl>
                                        <p:attrNameLst>
                                          <p:attrName>style.visibility</p:attrName>
                                        </p:attrNameLst>
                                      </p:cBhvr>
                                      <p:to>
                                        <p:strVal val="visible"/>
                                      </p:to>
                                    </p:set>
                                    <p:anim calcmode="lin" valueType="num">
                                      <p:cBhvr additive="base">
                                        <p:cTn id="2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
                                            <p:txEl>
                                              <p:pRg st="5" end="5"/>
                                            </p:txEl>
                                          </p:spTgt>
                                        </p:tgtEl>
                                        <p:attrNameLst>
                                          <p:attrName>style.visibility</p:attrName>
                                        </p:attrNameLst>
                                      </p:cBhvr>
                                      <p:to>
                                        <p:strVal val="visible"/>
                                      </p:to>
                                    </p:set>
                                    <p:anim calcmode="lin" valueType="num">
                                      <p:cBhvr additive="base">
                                        <p:cTn id="25"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xEl>
                                              <p:pRg st="6" end="6"/>
                                            </p:txEl>
                                          </p:spTgt>
                                        </p:tgtEl>
                                        <p:attrNameLst>
                                          <p:attrName>style.visibility</p:attrName>
                                        </p:attrNameLst>
                                      </p:cBhvr>
                                      <p:to>
                                        <p:strVal val="visible"/>
                                      </p:to>
                                    </p:set>
                                    <p:anim calcmode="lin" valueType="num">
                                      <p:cBhvr additive="base">
                                        <p:cTn id="29"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868362"/>
          </a:xfrm>
        </p:spPr>
        <p:txBody>
          <a:bodyPr/>
          <a:lstStyle/>
          <a:p>
            <a:r>
              <a:rPr lang="en-US" b="1" dirty="0" smtClean="0">
                <a:solidFill>
                  <a:schemeClr val="tx1"/>
                </a:solidFill>
              </a:rPr>
              <a:t>Timer0 Programming (Contd.)</a:t>
            </a:r>
            <a:endParaRPr lang="en-US" b="1" dirty="0">
              <a:solidFill>
                <a:schemeClr val="tx1"/>
              </a:solidFill>
            </a:endParaRPr>
          </a:p>
        </p:txBody>
      </p:sp>
      <p:sp>
        <p:nvSpPr>
          <p:cNvPr id="3" name="Content Placeholder 2"/>
          <p:cNvSpPr>
            <a:spLocks noGrp="1"/>
          </p:cNvSpPr>
          <p:nvPr>
            <p:ph sz="quarter" idx="1"/>
          </p:nvPr>
        </p:nvSpPr>
        <p:spPr>
          <a:xfrm>
            <a:off x="914400" y="2590800"/>
            <a:ext cx="7772400" cy="3429000"/>
          </a:xfrm>
        </p:spPr>
        <p:txBody>
          <a:bodyPr/>
          <a:lstStyle/>
          <a:p>
            <a:pPr lvl="0">
              <a:lnSpc>
                <a:spcPts val="2700"/>
              </a:lnSpc>
              <a:defRPr/>
            </a:pPr>
            <a:r>
              <a:rPr lang="en-US" sz="2800" dirty="0" smtClean="0"/>
              <a:t>COM 01:00 – Bit 5 and 4</a:t>
            </a:r>
          </a:p>
          <a:p>
            <a:pPr>
              <a:lnSpc>
                <a:spcPts val="2700"/>
              </a:lnSpc>
              <a:buNone/>
            </a:pPr>
            <a:r>
              <a:rPr lang="en-US" sz="2800" dirty="0" smtClean="0"/>
              <a:t>    Compare output mode This mode controls the waveform generator (will be discussed in another lecture)</a:t>
            </a:r>
          </a:p>
          <a:p>
            <a:pPr>
              <a:lnSpc>
                <a:spcPts val="2700"/>
              </a:lnSpc>
            </a:pPr>
            <a:r>
              <a:rPr lang="en-US" sz="2800" smtClean="0"/>
              <a:t>CS02:00 </a:t>
            </a:r>
            <a:r>
              <a:rPr lang="en-US" sz="2800" dirty="0" smtClean="0"/>
              <a:t>– Bit 2, 1 and 0 – Timer clock selector</a:t>
            </a:r>
          </a:p>
          <a:p>
            <a:pPr>
              <a:lnSpc>
                <a:spcPts val="2700"/>
              </a:lnSpc>
              <a:buNone/>
            </a:pPr>
            <a:r>
              <a:rPr lang="en-US" sz="2800" dirty="0" smtClean="0"/>
              <a:t>    (see the next slide)</a:t>
            </a:r>
          </a:p>
          <a:p>
            <a:endParaRPr lang="en-US" dirty="0"/>
          </a:p>
        </p:txBody>
      </p:sp>
      <p:sp>
        <p:nvSpPr>
          <p:cNvPr id="4" name="Content Placeholder 2"/>
          <p:cNvSpPr txBox="1">
            <a:spLocks/>
          </p:cNvSpPr>
          <p:nvPr/>
        </p:nvSpPr>
        <p:spPr>
          <a:xfrm>
            <a:off x="166914" y="1342572"/>
            <a:ext cx="7772400" cy="533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TCCR0 Register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228600" y="1875972"/>
            <a:ext cx="876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a:off x="4478450" y="21037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6704806" y="21182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695406" y="21182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714206" y="21182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225108" y="21182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353594" y="21037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989806" y="21037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7924800" y="188685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CS00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4" name="Content Placeholder 2"/>
          <p:cNvSpPr txBox="1">
            <a:spLocks/>
          </p:cNvSpPr>
          <p:nvPr/>
        </p:nvSpPr>
        <p:spPr>
          <a:xfrm>
            <a:off x="6934200" y="18904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CS01</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5" name="Content Placeholder 2"/>
          <p:cNvSpPr txBox="1">
            <a:spLocks/>
          </p:cNvSpPr>
          <p:nvPr/>
        </p:nvSpPr>
        <p:spPr>
          <a:xfrm>
            <a:off x="5943600" y="18904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CS02</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6" name="Content Placeholder 2"/>
          <p:cNvSpPr txBox="1">
            <a:spLocks/>
          </p:cNvSpPr>
          <p:nvPr/>
        </p:nvSpPr>
        <p:spPr>
          <a:xfrm>
            <a:off x="1172028" y="1890486"/>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WGM00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Content Placeholder 2"/>
          <p:cNvSpPr txBox="1">
            <a:spLocks/>
          </p:cNvSpPr>
          <p:nvPr/>
        </p:nvSpPr>
        <p:spPr>
          <a:xfrm>
            <a:off x="275772" y="18904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FOC0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8" name="Content Placeholder 2"/>
          <p:cNvSpPr txBox="1">
            <a:spLocks/>
          </p:cNvSpPr>
          <p:nvPr/>
        </p:nvSpPr>
        <p:spPr>
          <a:xfrm>
            <a:off x="2391228" y="1894116"/>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COM01</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9" name="Content Placeholder 2"/>
          <p:cNvSpPr txBox="1">
            <a:spLocks/>
          </p:cNvSpPr>
          <p:nvPr/>
        </p:nvSpPr>
        <p:spPr>
          <a:xfrm>
            <a:off x="3519714" y="1890486"/>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COM00</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20" name="Content Placeholder 2"/>
          <p:cNvSpPr txBox="1">
            <a:spLocks/>
          </p:cNvSpPr>
          <p:nvPr/>
        </p:nvSpPr>
        <p:spPr>
          <a:xfrm>
            <a:off x="4706256" y="1905000"/>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WGM01</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 xmlns:p14="http://schemas.microsoft.com/office/powerpoint/2010/main" val="226010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Block Diagram for Timer0</a:t>
            </a:r>
            <a:endParaRPr lang="en-US" dirty="0"/>
          </a:p>
        </p:txBody>
      </p:sp>
      <p:sp>
        <p:nvSpPr>
          <p:cNvPr id="4" name="Trapezoid 3"/>
          <p:cNvSpPr/>
          <p:nvPr/>
        </p:nvSpPr>
        <p:spPr>
          <a:xfrm rot="5400000">
            <a:off x="2209800" y="2452914"/>
            <a:ext cx="3505200" cy="1219200"/>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10800000" flipV="1">
            <a:off x="1752601" y="2757714"/>
            <a:ext cx="1600201"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01370" y="3653135"/>
            <a:ext cx="1752600" cy="461665"/>
          </a:xfrm>
          <a:prstGeom prst="rect">
            <a:avLst/>
          </a:prstGeom>
          <a:noFill/>
        </p:spPr>
        <p:txBody>
          <a:bodyPr wrap="square" rtlCol="0">
            <a:spAutoFit/>
          </a:bodyPr>
          <a:lstStyle/>
          <a:p>
            <a:r>
              <a:rPr lang="en-US" sz="2400" dirty="0" smtClean="0"/>
              <a:t>Falling Edge</a:t>
            </a:r>
            <a:endParaRPr lang="en-US" sz="2400" dirty="0"/>
          </a:p>
        </p:txBody>
      </p:sp>
      <p:sp>
        <p:nvSpPr>
          <p:cNvPr id="15" name="TextBox 14"/>
          <p:cNvSpPr txBox="1"/>
          <p:nvPr/>
        </p:nvSpPr>
        <p:spPr>
          <a:xfrm>
            <a:off x="1894116" y="4114800"/>
            <a:ext cx="1752600" cy="461665"/>
          </a:xfrm>
          <a:prstGeom prst="rect">
            <a:avLst/>
          </a:prstGeom>
          <a:noFill/>
        </p:spPr>
        <p:txBody>
          <a:bodyPr wrap="square" rtlCol="0">
            <a:spAutoFit/>
          </a:bodyPr>
          <a:lstStyle/>
          <a:p>
            <a:r>
              <a:rPr lang="en-US" sz="2400" dirty="0" smtClean="0"/>
              <a:t>Rising Edge</a:t>
            </a:r>
            <a:endParaRPr lang="en-US" sz="2400" dirty="0"/>
          </a:p>
        </p:txBody>
      </p:sp>
      <p:sp>
        <p:nvSpPr>
          <p:cNvPr id="16" name="TextBox 15"/>
          <p:cNvSpPr txBox="1"/>
          <p:nvPr/>
        </p:nvSpPr>
        <p:spPr>
          <a:xfrm>
            <a:off x="1905000" y="3239477"/>
            <a:ext cx="1752600" cy="461665"/>
          </a:xfrm>
          <a:prstGeom prst="rect">
            <a:avLst/>
          </a:prstGeom>
          <a:noFill/>
        </p:spPr>
        <p:txBody>
          <a:bodyPr wrap="square" rtlCol="0">
            <a:spAutoFit/>
          </a:bodyPr>
          <a:lstStyle/>
          <a:p>
            <a:r>
              <a:rPr lang="en-US" sz="2400" dirty="0" smtClean="0"/>
              <a:t>CLK/1024</a:t>
            </a:r>
            <a:endParaRPr lang="en-US" sz="2400" dirty="0"/>
          </a:p>
        </p:txBody>
      </p:sp>
      <p:cxnSp>
        <p:nvCxnSpPr>
          <p:cNvPr id="18" name="Straight Connector 17"/>
          <p:cNvCxnSpPr/>
          <p:nvPr/>
        </p:nvCxnSpPr>
        <p:spPr>
          <a:xfrm rot="10800000" flipV="1">
            <a:off x="1752601" y="2376714"/>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990601" y="1995714"/>
            <a:ext cx="236220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2209801" y="1614714"/>
            <a:ext cx="114300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V="1">
            <a:off x="1752601" y="3138714"/>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V="1">
            <a:off x="1767115" y="3595912"/>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flipV="1">
            <a:off x="1752601" y="4053113"/>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V="1">
            <a:off x="1752601" y="4510313"/>
            <a:ext cx="1600201" cy="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057400" y="2786742"/>
            <a:ext cx="1752600" cy="461665"/>
          </a:xfrm>
          <a:prstGeom prst="rect">
            <a:avLst/>
          </a:prstGeom>
          <a:noFill/>
        </p:spPr>
        <p:txBody>
          <a:bodyPr wrap="square" rtlCol="0">
            <a:spAutoFit/>
          </a:bodyPr>
          <a:lstStyle/>
          <a:p>
            <a:r>
              <a:rPr lang="en-US" sz="2400" dirty="0" smtClean="0"/>
              <a:t>CLK/256</a:t>
            </a:r>
            <a:endParaRPr lang="en-US" sz="2400" dirty="0"/>
          </a:p>
        </p:txBody>
      </p:sp>
      <p:sp>
        <p:nvSpPr>
          <p:cNvPr id="26" name="TextBox 25"/>
          <p:cNvSpPr txBox="1"/>
          <p:nvPr/>
        </p:nvSpPr>
        <p:spPr>
          <a:xfrm>
            <a:off x="2213430" y="2405742"/>
            <a:ext cx="1502226" cy="461665"/>
          </a:xfrm>
          <a:prstGeom prst="rect">
            <a:avLst/>
          </a:prstGeom>
          <a:noFill/>
        </p:spPr>
        <p:txBody>
          <a:bodyPr wrap="square" rtlCol="0">
            <a:spAutoFit/>
          </a:bodyPr>
          <a:lstStyle/>
          <a:p>
            <a:r>
              <a:rPr lang="en-US" sz="2400" dirty="0" smtClean="0"/>
              <a:t>CLK/64</a:t>
            </a:r>
            <a:endParaRPr lang="en-US" sz="2400" dirty="0"/>
          </a:p>
        </p:txBody>
      </p:sp>
      <p:sp>
        <p:nvSpPr>
          <p:cNvPr id="27" name="TextBox 26"/>
          <p:cNvSpPr txBox="1"/>
          <p:nvPr/>
        </p:nvSpPr>
        <p:spPr>
          <a:xfrm>
            <a:off x="2373090" y="2024742"/>
            <a:ext cx="1284510" cy="461665"/>
          </a:xfrm>
          <a:prstGeom prst="rect">
            <a:avLst/>
          </a:prstGeom>
          <a:noFill/>
        </p:spPr>
        <p:txBody>
          <a:bodyPr wrap="square" rtlCol="0">
            <a:spAutoFit/>
          </a:bodyPr>
          <a:lstStyle/>
          <a:p>
            <a:r>
              <a:rPr lang="en-US" sz="2400" dirty="0" smtClean="0"/>
              <a:t>CLK/8</a:t>
            </a:r>
            <a:endParaRPr lang="en-US" sz="2400" dirty="0"/>
          </a:p>
        </p:txBody>
      </p:sp>
      <p:sp>
        <p:nvSpPr>
          <p:cNvPr id="28" name="TextBox 27"/>
          <p:cNvSpPr txBox="1"/>
          <p:nvPr/>
        </p:nvSpPr>
        <p:spPr>
          <a:xfrm>
            <a:off x="2659746" y="1614714"/>
            <a:ext cx="903510" cy="461665"/>
          </a:xfrm>
          <a:prstGeom prst="rect">
            <a:avLst/>
          </a:prstGeom>
          <a:noFill/>
        </p:spPr>
        <p:txBody>
          <a:bodyPr wrap="square" rtlCol="0">
            <a:spAutoFit/>
          </a:bodyPr>
          <a:lstStyle/>
          <a:p>
            <a:r>
              <a:rPr lang="en-US" sz="2400" dirty="0" smtClean="0"/>
              <a:t>CLK</a:t>
            </a:r>
            <a:endParaRPr lang="en-US" sz="2400" dirty="0"/>
          </a:p>
        </p:txBody>
      </p:sp>
      <p:sp>
        <p:nvSpPr>
          <p:cNvPr id="29" name="TextBox 28"/>
          <p:cNvSpPr txBox="1"/>
          <p:nvPr/>
        </p:nvSpPr>
        <p:spPr>
          <a:xfrm>
            <a:off x="3309258" y="1429656"/>
            <a:ext cx="381000" cy="400110"/>
          </a:xfrm>
          <a:prstGeom prst="rect">
            <a:avLst/>
          </a:prstGeom>
          <a:noFill/>
        </p:spPr>
        <p:txBody>
          <a:bodyPr wrap="square" rtlCol="0">
            <a:spAutoFit/>
          </a:bodyPr>
          <a:lstStyle/>
          <a:p>
            <a:r>
              <a:rPr lang="en-US" sz="2000" dirty="0" smtClean="0"/>
              <a:t>0</a:t>
            </a:r>
            <a:endParaRPr lang="en-US" dirty="0"/>
          </a:p>
        </p:txBody>
      </p:sp>
      <p:sp>
        <p:nvSpPr>
          <p:cNvPr id="30" name="TextBox 29"/>
          <p:cNvSpPr txBox="1"/>
          <p:nvPr/>
        </p:nvSpPr>
        <p:spPr>
          <a:xfrm>
            <a:off x="3309258" y="1806322"/>
            <a:ext cx="381000" cy="400110"/>
          </a:xfrm>
          <a:prstGeom prst="rect">
            <a:avLst/>
          </a:prstGeom>
          <a:noFill/>
        </p:spPr>
        <p:txBody>
          <a:bodyPr wrap="square" rtlCol="0">
            <a:spAutoFit/>
          </a:bodyPr>
          <a:lstStyle/>
          <a:p>
            <a:r>
              <a:rPr lang="en-US" sz="2000" dirty="0" smtClean="0"/>
              <a:t>1</a:t>
            </a:r>
            <a:endParaRPr lang="en-US" sz="1400" dirty="0"/>
          </a:p>
        </p:txBody>
      </p:sp>
      <p:sp>
        <p:nvSpPr>
          <p:cNvPr id="31" name="TextBox 30"/>
          <p:cNvSpPr txBox="1"/>
          <p:nvPr/>
        </p:nvSpPr>
        <p:spPr>
          <a:xfrm>
            <a:off x="3323772" y="2198206"/>
            <a:ext cx="381000" cy="400110"/>
          </a:xfrm>
          <a:prstGeom prst="rect">
            <a:avLst/>
          </a:prstGeom>
          <a:noFill/>
        </p:spPr>
        <p:txBody>
          <a:bodyPr wrap="square" rtlCol="0">
            <a:spAutoFit/>
          </a:bodyPr>
          <a:lstStyle/>
          <a:p>
            <a:r>
              <a:rPr lang="en-US" sz="2000" dirty="0" smtClean="0"/>
              <a:t>2</a:t>
            </a:r>
            <a:endParaRPr lang="en-US" dirty="0"/>
          </a:p>
        </p:txBody>
      </p:sp>
      <p:sp>
        <p:nvSpPr>
          <p:cNvPr id="32" name="TextBox 31"/>
          <p:cNvSpPr txBox="1"/>
          <p:nvPr/>
        </p:nvSpPr>
        <p:spPr>
          <a:xfrm>
            <a:off x="3309258" y="2550178"/>
            <a:ext cx="381000" cy="400110"/>
          </a:xfrm>
          <a:prstGeom prst="rect">
            <a:avLst/>
          </a:prstGeom>
          <a:noFill/>
        </p:spPr>
        <p:txBody>
          <a:bodyPr wrap="square" rtlCol="0">
            <a:spAutoFit/>
          </a:bodyPr>
          <a:lstStyle/>
          <a:p>
            <a:r>
              <a:rPr lang="en-US" sz="2000" dirty="0" smtClean="0"/>
              <a:t>3</a:t>
            </a:r>
            <a:endParaRPr lang="en-US" sz="1400" dirty="0"/>
          </a:p>
        </p:txBody>
      </p:sp>
      <p:sp>
        <p:nvSpPr>
          <p:cNvPr id="33" name="TextBox 32"/>
          <p:cNvSpPr txBox="1"/>
          <p:nvPr/>
        </p:nvSpPr>
        <p:spPr>
          <a:xfrm>
            <a:off x="3312888" y="2963836"/>
            <a:ext cx="381000" cy="400110"/>
          </a:xfrm>
          <a:prstGeom prst="rect">
            <a:avLst/>
          </a:prstGeom>
          <a:noFill/>
        </p:spPr>
        <p:txBody>
          <a:bodyPr wrap="square" rtlCol="0">
            <a:spAutoFit/>
          </a:bodyPr>
          <a:lstStyle/>
          <a:p>
            <a:r>
              <a:rPr lang="en-US" sz="2000" dirty="0" smtClean="0"/>
              <a:t>4</a:t>
            </a:r>
            <a:endParaRPr lang="en-US" sz="1400" dirty="0"/>
          </a:p>
        </p:txBody>
      </p:sp>
      <p:sp>
        <p:nvSpPr>
          <p:cNvPr id="34" name="TextBox 33"/>
          <p:cNvSpPr txBox="1"/>
          <p:nvPr/>
        </p:nvSpPr>
        <p:spPr>
          <a:xfrm>
            <a:off x="3305628" y="3402892"/>
            <a:ext cx="381000" cy="400110"/>
          </a:xfrm>
          <a:prstGeom prst="rect">
            <a:avLst/>
          </a:prstGeom>
          <a:noFill/>
        </p:spPr>
        <p:txBody>
          <a:bodyPr wrap="square" rtlCol="0">
            <a:spAutoFit/>
          </a:bodyPr>
          <a:lstStyle/>
          <a:p>
            <a:r>
              <a:rPr lang="en-US" sz="2000" dirty="0" smtClean="0"/>
              <a:t>5</a:t>
            </a:r>
            <a:endParaRPr lang="en-US" dirty="0"/>
          </a:p>
        </p:txBody>
      </p:sp>
      <p:sp>
        <p:nvSpPr>
          <p:cNvPr id="35" name="TextBox 34"/>
          <p:cNvSpPr txBox="1"/>
          <p:nvPr/>
        </p:nvSpPr>
        <p:spPr>
          <a:xfrm>
            <a:off x="3298374" y="3874606"/>
            <a:ext cx="381000" cy="400110"/>
          </a:xfrm>
          <a:prstGeom prst="rect">
            <a:avLst/>
          </a:prstGeom>
          <a:noFill/>
        </p:spPr>
        <p:txBody>
          <a:bodyPr wrap="square" rtlCol="0">
            <a:spAutoFit/>
          </a:bodyPr>
          <a:lstStyle/>
          <a:p>
            <a:r>
              <a:rPr lang="en-US" sz="2000" dirty="0" smtClean="0"/>
              <a:t>6</a:t>
            </a:r>
            <a:endParaRPr lang="en-US" dirty="0"/>
          </a:p>
        </p:txBody>
      </p:sp>
      <p:sp>
        <p:nvSpPr>
          <p:cNvPr id="36" name="TextBox 35"/>
          <p:cNvSpPr txBox="1"/>
          <p:nvPr/>
        </p:nvSpPr>
        <p:spPr>
          <a:xfrm>
            <a:off x="3305628" y="4331806"/>
            <a:ext cx="381000" cy="400110"/>
          </a:xfrm>
          <a:prstGeom prst="rect">
            <a:avLst/>
          </a:prstGeom>
          <a:noFill/>
        </p:spPr>
        <p:txBody>
          <a:bodyPr wrap="square" rtlCol="0">
            <a:spAutoFit/>
          </a:bodyPr>
          <a:lstStyle/>
          <a:p>
            <a:r>
              <a:rPr lang="en-US" sz="2000" dirty="0" smtClean="0"/>
              <a:t>7</a:t>
            </a:r>
            <a:endParaRPr lang="en-US" sz="1400" dirty="0"/>
          </a:p>
        </p:txBody>
      </p:sp>
      <p:cxnSp>
        <p:nvCxnSpPr>
          <p:cNvPr id="39" name="Straight Arrow Connector 38"/>
          <p:cNvCxnSpPr/>
          <p:nvPr/>
        </p:nvCxnSpPr>
        <p:spPr>
          <a:xfrm rot="5400000">
            <a:off x="2057400" y="176711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8600" y="2071914"/>
            <a:ext cx="1524000" cy="1752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rot="5400000">
            <a:off x="744877" y="1844335"/>
            <a:ext cx="489858" cy="1588"/>
          </a:xfrm>
          <a:prstGeom prst="line">
            <a:avLst/>
          </a:prstGeom>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28600" y="3900714"/>
            <a:ext cx="15240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rot="5400000" flipH="1" flipV="1">
            <a:off x="829128" y="4853214"/>
            <a:ext cx="3794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09600" y="5043714"/>
            <a:ext cx="8382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867400" y="2376714"/>
            <a:ext cx="1524000" cy="1371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4" idx="0"/>
          </p:cNvCxnSpPr>
          <p:nvPr/>
        </p:nvCxnSpPr>
        <p:spPr>
          <a:xfrm>
            <a:off x="4572000" y="3062514"/>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flipV="1">
            <a:off x="5334001" y="3367312"/>
            <a:ext cx="5334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4534694" y="4152106"/>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638800" y="4053114"/>
            <a:ext cx="1905000" cy="74748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rot="5400000">
            <a:off x="5942806" y="38999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6476206" y="38999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7009606" y="38999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a:off x="6477794" y="4952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863114" y="4067628"/>
            <a:ext cx="1143000" cy="67128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p:nvPr/>
        </p:nvCxnSpPr>
        <p:spPr>
          <a:xfrm rot="5400000">
            <a:off x="8305005" y="490866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357258" y="5098140"/>
            <a:ext cx="2362200" cy="609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rot="5400000">
            <a:off x="7345249" y="5835763"/>
            <a:ext cx="2431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7086600" y="5943600"/>
            <a:ext cx="838200" cy="609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4953000" y="4953000"/>
            <a:ext cx="838200" cy="609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rot="5400000">
            <a:off x="6171406" y="2209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6857206" y="2209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232460" y="5180610"/>
            <a:ext cx="84869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962400" y="4953000"/>
            <a:ext cx="76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868056" y="4368088"/>
            <a:ext cx="381000" cy="400110"/>
          </a:xfrm>
          <a:prstGeom prst="rect">
            <a:avLst/>
          </a:prstGeom>
          <a:noFill/>
        </p:spPr>
        <p:txBody>
          <a:bodyPr wrap="square" rtlCol="0">
            <a:spAutoFit/>
          </a:bodyPr>
          <a:lstStyle/>
          <a:p>
            <a:r>
              <a:rPr lang="en-US" sz="2000" dirty="0" smtClean="0"/>
              <a:t>1</a:t>
            </a:r>
            <a:endParaRPr lang="en-US" sz="1400" dirty="0"/>
          </a:p>
        </p:txBody>
      </p:sp>
      <p:sp>
        <p:nvSpPr>
          <p:cNvPr id="85" name="TextBox 84"/>
          <p:cNvSpPr txBox="1"/>
          <p:nvPr/>
        </p:nvSpPr>
        <p:spPr>
          <a:xfrm>
            <a:off x="4216398" y="4263570"/>
            <a:ext cx="381000" cy="400110"/>
          </a:xfrm>
          <a:prstGeom prst="rect">
            <a:avLst/>
          </a:prstGeom>
          <a:noFill/>
        </p:spPr>
        <p:txBody>
          <a:bodyPr wrap="square" rtlCol="0">
            <a:spAutoFit/>
          </a:bodyPr>
          <a:lstStyle/>
          <a:p>
            <a:r>
              <a:rPr lang="en-US" sz="2000" dirty="0" smtClean="0"/>
              <a:t>0</a:t>
            </a:r>
            <a:endParaRPr lang="en-US" sz="1400" dirty="0"/>
          </a:p>
        </p:txBody>
      </p:sp>
      <p:sp>
        <p:nvSpPr>
          <p:cNvPr id="86" name="TextBox 85"/>
          <p:cNvSpPr txBox="1"/>
          <p:nvPr/>
        </p:nvSpPr>
        <p:spPr>
          <a:xfrm>
            <a:off x="3516084" y="4459512"/>
            <a:ext cx="381000" cy="400110"/>
          </a:xfrm>
          <a:prstGeom prst="rect">
            <a:avLst/>
          </a:prstGeom>
          <a:noFill/>
        </p:spPr>
        <p:txBody>
          <a:bodyPr wrap="square" rtlCol="0">
            <a:spAutoFit/>
          </a:bodyPr>
          <a:lstStyle/>
          <a:p>
            <a:r>
              <a:rPr lang="en-US" sz="2000" dirty="0" smtClean="0"/>
              <a:t>2</a:t>
            </a:r>
            <a:endParaRPr lang="en-US" dirty="0"/>
          </a:p>
        </p:txBody>
      </p:sp>
      <p:sp>
        <p:nvSpPr>
          <p:cNvPr id="88" name="TextBox 87"/>
          <p:cNvSpPr txBox="1"/>
          <p:nvPr/>
        </p:nvSpPr>
        <p:spPr>
          <a:xfrm>
            <a:off x="609600" y="1233714"/>
            <a:ext cx="1066800" cy="461665"/>
          </a:xfrm>
          <a:prstGeom prst="rect">
            <a:avLst/>
          </a:prstGeom>
          <a:noFill/>
        </p:spPr>
        <p:txBody>
          <a:bodyPr wrap="square" rtlCol="0">
            <a:spAutoFit/>
          </a:bodyPr>
          <a:lstStyle/>
          <a:p>
            <a:r>
              <a:rPr lang="en-US" sz="2400" dirty="0" err="1" smtClean="0"/>
              <a:t>CLk</a:t>
            </a:r>
            <a:r>
              <a:rPr lang="en-US" sz="2400" baseline="-25000" dirty="0" err="1" smtClean="0"/>
              <a:t>I</a:t>
            </a:r>
            <a:r>
              <a:rPr lang="en-US" sz="2400" baseline="-25000" dirty="0" smtClean="0"/>
              <a:t>/O</a:t>
            </a:r>
            <a:endParaRPr lang="en-US" baseline="-25000" dirty="0"/>
          </a:p>
        </p:txBody>
      </p:sp>
      <p:sp>
        <p:nvSpPr>
          <p:cNvPr id="89" name="TextBox 88"/>
          <p:cNvSpPr txBox="1"/>
          <p:nvPr/>
        </p:nvSpPr>
        <p:spPr>
          <a:xfrm>
            <a:off x="5715000" y="1795046"/>
            <a:ext cx="1066800" cy="338554"/>
          </a:xfrm>
          <a:prstGeom prst="rect">
            <a:avLst/>
          </a:prstGeom>
          <a:noFill/>
        </p:spPr>
        <p:txBody>
          <a:bodyPr wrap="square" rtlCol="0">
            <a:spAutoFit/>
          </a:bodyPr>
          <a:lstStyle/>
          <a:p>
            <a:pPr algn="ctr"/>
            <a:r>
              <a:rPr lang="en-US" sz="1600" dirty="0" smtClean="0"/>
              <a:t>WGM01</a:t>
            </a:r>
            <a:endParaRPr lang="en-US" sz="1600" baseline="-25000" dirty="0"/>
          </a:p>
        </p:txBody>
      </p:sp>
      <p:sp>
        <p:nvSpPr>
          <p:cNvPr id="90" name="TextBox 89"/>
          <p:cNvSpPr txBox="1"/>
          <p:nvPr/>
        </p:nvSpPr>
        <p:spPr>
          <a:xfrm>
            <a:off x="6629400" y="1795046"/>
            <a:ext cx="1066800" cy="338554"/>
          </a:xfrm>
          <a:prstGeom prst="rect">
            <a:avLst/>
          </a:prstGeom>
          <a:noFill/>
        </p:spPr>
        <p:txBody>
          <a:bodyPr wrap="square" rtlCol="0">
            <a:spAutoFit/>
          </a:bodyPr>
          <a:lstStyle/>
          <a:p>
            <a:pPr algn="ctr"/>
            <a:r>
              <a:rPr lang="en-US" sz="1600" dirty="0" smtClean="0"/>
              <a:t>WGM00</a:t>
            </a:r>
            <a:endParaRPr lang="en-US" sz="1600" baseline="-25000" dirty="0"/>
          </a:p>
        </p:txBody>
      </p:sp>
      <p:sp>
        <p:nvSpPr>
          <p:cNvPr id="91" name="TextBox 90"/>
          <p:cNvSpPr txBox="1"/>
          <p:nvPr/>
        </p:nvSpPr>
        <p:spPr>
          <a:xfrm>
            <a:off x="5834742" y="2702186"/>
            <a:ext cx="1571172" cy="707886"/>
          </a:xfrm>
          <a:prstGeom prst="rect">
            <a:avLst/>
          </a:prstGeom>
          <a:noFill/>
        </p:spPr>
        <p:txBody>
          <a:bodyPr wrap="square" rtlCol="0">
            <a:spAutoFit/>
          </a:bodyPr>
          <a:lstStyle/>
          <a:p>
            <a:pPr algn="ctr"/>
            <a:r>
              <a:rPr lang="en-US" sz="2000" dirty="0" smtClean="0"/>
              <a:t>CONTROL UNIT</a:t>
            </a:r>
            <a:endParaRPr lang="en-US" sz="2000" baseline="-25000" dirty="0"/>
          </a:p>
        </p:txBody>
      </p:sp>
      <p:sp>
        <p:nvSpPr>
          <p:cNvPr id="92" name="TextBox 91"/>
          <p:cNvSpPr txBox="1"/>
          <p:nvPr/>
        </p:nvSpPr>
        <p:spPr>
          <a:xfrm>
            <a:off x="3276600" y="2667000"/>
            <a:ext cx="1571172" cy="400110"/>
          </a:xfrm>
          <a:prstGeom prst="rect">
            <a:avLst/>
          </a:prstGeom>
          <a:noFill/>
        </p:spPr>
        <p:txBody>
          <a:bodyPr wrap="square" rtlCol="0">
            <a:spAutoFit/>
          </a:bodyPr>
          <a:lstStyle/>
          <a:p>
            <a:pPr algn="ctr"/>
            <a:r>
              <a:rPr lang="en-US" sz="2000" dirty="0" smtClean="0"/>
              <a:t>MUX</a:t>
            </a:r>
            <a:endParaRPr lang="en-US" sz="2000" baseline="-25000" dirty="0"/>
          </a:p>
        </p:txBody>
      </p:sp>
      <p:sp>
        <p:nvSpPr>
          <p:cNvPr id="93" name="TextBox 92"/>
          <p:cNvSpPr txBox="1"/>
          <p:nvPr/>
        </p:nvSpPr>
        <p:spPr>
          <a:xfrm>
            <a:off x="228600" y="2743200"/>
            <a:ext cx="1571172" cy="400110"/>
          </a:xfrm>
          <a:prstGeom prst="rect">
            <a:avLst/>
          </a:prstGeom>
          <a:noFill/>
        </p:spPr>
        <p:txBody>
          <a:bodyPr wrap="square" rtlCol="0">
            <a:spAutoFit/>
          </a:bodyPr>
          <a:lstStyle/>
          <a:p>
            <a:pPr algn="ctr"/>
            <a:r>
              <a:rPr lang="en-US" sz="2000" dirty="0" smtClean="0"/>
              <a:t>PRESCALER</a:t>
            </a:r>
            <a:endParaRPr lang="en-US" sz="2000" baseline="-25000" dirty="0"/>
          </a:p>
        </p:txBody>
      </p:sp>
      <p:sp>
        <p:nvSpPr>
          <p:cNvPr id="94" name="TextBox 93"/>
          <p:cNvSpPr txBox="1"/>
          <p:nvPr/>
        </p:nvSpPr>
        <p:spPr>
          <a:xfrm>
            <a:off x="228600" y="3910632"/>
            <a:ext cx="1571172" cy="707886"/>
          </a:xfrm>
          <a:prstGeom prst="rect">
            <a:avLst/>
          </a:prstGeom>
          <a:noFill/>
        </p:spPr>
        <p:txBody>
          <a:bodyPr wrap="square" rtlCol="0">
            <a:spAutoFit/>
          </a:bodyPr>
          <a:lstStyle/>
          <a:p>
            <a:pPr algn="ctr"/>
            <a:r>
              <a:rPr lang="en-US" sz="2000" dirty="0" smtClean="0"/>
              <a:t>EDGE DETECTOR</a:t>
            </a:r>
            <a:endParaRPr lang="en-US" sz="2000" baseline="-25000" dirty="0"/>
          </a:p>
        </p:txBody>
      </p:sp>
      <p:sp>
        <p:nvSpPr>
          <p:cNvPr id="95" name="TextBox 94"/>
          <p:cNvSpPr txBox="1"/>
          <p:nvPr/>
        </p:nvSpPr>
        <p:spPr>
          <a:xfrm>
            <a:off x="743856" y="5221200"/>
            <a:ext cx="609600" cy="400110"/>
          </a:xfrm>
          <a:prstGeom prst="rect">
            <a:avLst/>
          </a:prstGeom>
          <a:noFill/>
        </p:spPr>
        <p:txBody>
          <a:bodyPr wrap="square" rtlCol="0">
            <a:spAutoFit/>
          </a:bodyPr>
          <a:lstStyle/>
          <a:p>
            <a:pPr algn="ctr"/>
            <a:r>
              <a:rPr lang="en-US" sz="2000" dirty="0" smtClean="0"/>
              <a:t>T0</a:t>
            </a:r>
            <a:endParaRPr lang="en-US" sz="2000" baseline="-25000" dirty="0"/>
          </a:p>
        </p:txBody>
      </p:sp>
      <p:sp>
        <p:nvSpPr>
          <p:cNvPr id="96" name="TextBox 95"/>
          <p:cNvSpPr txBox="1"/>
          <p:nvPr/>
        </p:nvSpPr>
        <p:spPr>
          <a:xfrm>
            <a:off x="3200400" y="5574268"/>
            <a:ext cx="685800" cy="369332"/>
          </a:xfrm>
          <a:prstGeom prst="rect">
            <a:avLst/>
          </a:prstGeom>
          <a:noFill/>
        </p:spPr>
        <p:txBody>
          <a:bodyPr wrap="square" rtlCol="0">
            <a:spAutoFit/>
          </a:bodyPr>
          <a:lstStyle/>
          <a:p>
            <a:pPr algn="ctr"/>
            <a:r>
              <a:rPr lang="en-US" dirty="0" smtClean="0"/>
              <a:t>CS02</a:t>
            </a:r>
            <a:endParaRPr lang="en-US" baseline="-25000" dirty="0"/>
          </a:p>
        </p:txBody>
      </p:sp>
      <p:sp>
        <p:nvSpPr>
          <p:cNvPr id="97" name="TextBox 96"/>
          <p:cNvSpPr txBox="1"/>
          <p:nvPr/>
        </p:nvSpPr>
        <p:spPr>
          <a:xfrm>
            <a:off x="3668484" y="5377542"/>
            <a:ext cx="685800" cy="369332"/>
          </a:xfrm>
          <a:prstGeom prst="rect">
            <a:avLst/>
          </a:prstGeom>
          <a:noFill/>
        </p:spPr>
        <p:txBody>
          <a:bodyPr wrap="square" rtlCol="0">
            <a:spAutoFit/>
          </a:bodyPr>
          <a:lstStyle/>
          <a:p>
            <a:pPr algn="ctr"/>
            <a:r>
              <a:rPr lang="en-US" dirty="0" smtClean="0"/>
              <a:t>CS01</a:t>
            </a:r>
            <a:endParaRPr lang="en-US" baseline="-25000" dirty="0"/>
          </a:p>
        </p:txBody>
      </p:sp>
      <p:sp>
        <p:nvSpPr>
          <p:cNvPr id="98" name="TextBox 97"/>
          <p:cNvSpPr txBox="1"/>
          <p:nvPr/>
        </p:nvSpPr>
        <p:spPr>
          <a:xfrm>
            <a:off x="4129314" y="5269468"/>
            <a:ext cx="685800" cy="369332"/>
          </a:xfrm>
          <a:prstGeom prst="rect">
            <a:avLst/>
          </a:prstGeom>
          <a:noFill/>
        </p:spPr>
        <p:txBody>
          <a:bodyPr wrap="square" rtlCol="0">
            <a:spAutoFit/>
          </a:bodyPr>
          <a:lstStyle/>
          <a:p>
            <a:pPr algn="ctr"/>
            <a:r>
              <a:rPr lang="en-US" dirty="0" smtClean="0"/>
              <a:t>CS00</a:t>
            </a:r>
            <a:endParaRPr lang="en-US" baseline="-25000" dirty="0"/>
          </a:p>
        </p:txBody>
      </p:sp>
      <p:cxnSp>
        <p:nvCxnSpPr>
          <p:cNvPr id="106" name="Straight Connector 105"/>
          <p:cNvCxnSpPr/>
          <p:nvPr/>
        </p:nvCxnSpPr>
        <p:spPr>
          <a:xfrm rot="5400000">
            <a:off x="3584432" y="5071752"/>
            <a:ext cx="84869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4938486" y="5058228"/>
            <a:ext cx="838200" cy="400110"/>
          </a:xfrm>
          <a:prstGeom prst="rect">
            <a:avLst/>
          </a:prstGeom>
          <a:noFill/>
        </p:spPr>
        <p:txBody>
          <a:bodyPr wrap="square" rtlCol="0">
            <a:spAutoFit/>
          </a:bodyPr>
          <a:lstStyle/>
          <a:p>
            <a:pPr algn="ctr"/>
            <a:r>
              <a:rPr lang="en-US" sz="2000" dirty="0" smtClean="0"/>
              <a:t>TOV0</a:t>
            </a:r>
            <a:endParaRPr lang="en-US" sz="2000" baseline="-25000" dirty="0"/>
          </a:p>
        </p:txBody>
      </p:sp>
      <p:sp>
        <p:nvSpPr>
          <p:cNvPr id="109" name="TextBox 108"/>
          <p:cNvSpPr txBox="1"/>
          <p:nvPr/>
        </p:nvSpPr>
        <p:spPr>
          <a:xfrm>
            <a:off x="7082970" y="6052458"/>
            <a:ext cx="838200" cy="400110"/>
          </a:xfrm>
          <a:prstGeom prst="rect">
            <a:avLst/>
          </a:prstGeom>
          <a:noFill/>
        </p:spPr>
        <p:txBody>
          <a:bodyPr wrap="square" rtlCol="0">
            <a:spAutoFit/>
          </a:bodyPr>
          <a:lstStyle/>
          <a:p>
            <a:pPr algn="ctr"/>
            <a:r>
              <a:rPr lang="en-US" sz="2000" dirty="0" smtClean="0">
                <a:solidFill>
                  <a:schemeClr val="tx2">
                    <a:lumMod val="75000"/>
                  </a:schemeClr>
                </a:solidFill>
              </a:rPr>
              <a:t>OCF0</a:t>
            </a:r>
            <a:endParaRPr lang="en-US" sz="2000" baseline="-25000" dirty="0">
              <a:solidFill>
                <a:schemeClr val="tx2">
                  <a:lumMod val="75000"/>
                </a:schemeClr>
              </a:solidFill>
            </a:endParaRPr>
          </a:p>
        </p:txBody>
      </p:sp>
      <p:sp>
        <p:nvSpPr>
          <p:cNvPr id="110" name="TextBox 109"/>
          <p:cNvSpPr txBox="1"/>
          <p:nvPr/>
        </p:nvSpPr>
        <p:spPr>
          <a:xfrm>
            <a:off x="6400800" y="5181600"/>
            <a:ext cx="2213430" cy="400110"/>
          </a:xfrm>
          <a:prstGeom prst="rect">
            <a:avLst/>
          </a:prstGeom>
          <a:noFill/>
        </p:spPr>
        <p:txBody>
          <a:bodyPr wrap="square" rtlCol="0">
            <a:spAutoFit/>
          </a:bodyPr>
          <a:lstStyle/>
          <a:p>
            <a:pPr algn="ctr"/>
            <a:r>
              <a:rPr lang="en-US" sz="2000" dirty="0" smtClean="0"/>
              <a:t>COMPARATOR   =</a:t>
            </a:r>
            <a:endParaRPr lang="en-US" sz="2000" baseline="-25000" dirty="0"/>
          </a:p>
        </p:txBody>
      </p:sp>
      <p:sp>
        <p:nvSpPr>
          <p:cNvPr id="111" name="TextBox 110"/>
          <p:cNvSpPr txBox="1"/>
          <p:nvPr/>
        </p:nvSpPr>
        <p:spPr>
          <a:xfrm>
            <a:off x="5867400" y="4469430"/>
            <a:ext cx="1447800" cy="400110"/>
          </a:xfrm>
          <a:prstGeom prst="rect">
            <a:avLst/>
          </a:prstGeom>
          <a:noFill/>
        </p:spPr>
        <p:txBody>
          <a:bodyPr wrap="square" rtlCol="0">
            <a:spAutoFit/>
          </a:bodyPr>
          <a:lstStyle/>
          <a:p>
            <a:pPr algn="ctr"/>
            <a:r>
              <a:rPr lang="en-US" sz="2000" dirty="0" smtClean="0"/>
              <a:t>TCNT0</a:t>
            </a:r>
            <a:endParaRPr lang="en-US" sz="2000" baseline="-25000" dirty="0"/>
          </a:p>
        </p:txBody>
      </p:sp>
      <p:sp>
        <p:nvSpPr>
          <p:cNvPr id="112" name="TextBox 111"/>
          <p:cNvSpPr txBox="1"/>
          <p:nvPr/>
        </p:nvSpPr>
        <p:spPr>
          <a:xfrm>
            <a:off x="5486400" y="4033874"/>
            <a:ext cx="1066800" cy="338554"/>
          </a:xfrm>
          <a:prstGeom prst="rect">
            <a:avLst/>
          </a:prstGeom>
          <a:noFill/>
        </p:spPr>
        <p:txBody>
          <a:bodyPr wrap="square" rtlCol="0">
            <a:spAutoFit/>
          </a:bodyPr>
          <a:lstStyle/>
          <a:p>
            <a:pPr algn="ctr"/>
            <a:r>
              <a:rPr lang="en-US" sz="1600" dirty="0" smtClean="0"/>
              <a:t>COUNT</a:t>
            </a:r>
            <a:endParaRPr lang="en-US" sz="1600" baseline="-25000" dirty="0"/>
          </a:p>
        </p:txBody>
      </p:sp>
      <p:sp>
        <p:nvSpPr>
          <p:cNvPr id="113" name="TextBox 112"/>
          <p:cNvSpPr txBox="1"/>
          <p:nvPr/>
        </p:nvSpPr>
        <p:spPr>
          <a:xfrm>
            <a:off x="6248400" y="4049484"/>
            <a:ext cx="838200" cy="490519"/>
          </a:xfrm>
          <a:prstGeom prst="rect">
            <a:avLst/>
          </a:prstGeom>
          <a:noFill/>
        </p:spPr>
        <p:txBody>
          <a:bodyPr wrap="square" rtlCol="0">
            <a:spAutoFit/>
          </a:bodyPr>
          <a:lstStyle/>
          <a:p>
            <a:pPr algn="ctr">
              <a:lnSpc>
                <a:spcPts val="1500"/>
              </a:lnSpc>
            </a:pPr>
            <a:r>
              <a:rPr lang="en-US" sz="1600" dirty="0" smtClean="0"/>
              <a:t>UP/ DOWN</a:t>
            </a:r>
            <a:endParaRPr lang="en-US" sz="1600" baseline="-25000" dirty="0"/>
          </a:p>
        </p:txBody>
      </p:sp>
      <p:sp>
        <p:nvSpPr>
          <p:cNvPr id="115" name="TextBox 114"/>
          <p:cNvSpPr txBox="1"/>
          <p:nvPr/>
        </p:nvSpPr>
        <p:spPr>
          <a:xfrm>
            <a:off x="6705600" y="4038600"/>
            <a:ext cx="1066800" cy="338554"/>
          </a:xfrm>
          <a:prstGeom prst="rect">
            <a:avLst/>
          </a:prstGeom>
          <a:noFill/>
        </p:spPr>
        <p:txBody>
          <a:bodyPr wrap="square" rtlCol="0">
            <a:spAutoFit/>
          </a:bodyPr>
          <a:lstStyle/>
          <a:p>
            <a:pPr algn="ctr"/>
            <a:r>
              <a:rPr lang="en-US" sz="1600" dirty="0" smtClean="0"/>
              <a:t>CLEAR</a:t>
            </a:r>
            <a:endParaRPr lang="en-US" sz="1600" baseline="-25000" dirty="0"/>
          </a:p>
        </p:txBody>
      </p:sp>
      <p:sp>
        <p:nvSpPr>
          <p:cNvPr id="116" name="TextBox 115"/>
          <p:cNvSpPr txBox="1"/>
          <p:nvPr/>
        </p:nvSpPr>
        <p:spPr>
          <a:xfrm>
            <a:off x="7710714" y="4223658"/>
            <a:ext cx="1447800" cy="400110"/>
          </a:xfrm>
          <a:prstGeom prst="rect">
            <a:avLst/>
          </a:prstGeom>
          <a:noFill/>
        </p:spPr>
        <p:txBody>
          <a:bodyPr wrap="square" rtlCol="0">
            <a:spAutoFit/>
          </a:bodyPr>
          <a:lstStyle/>
          <a:p>
            <a:pPr algn="ctr"/>
            <a:r>
              <a:rPr lang="en-US" sz="2000" dirty="0" smtClean="0"/>
              <a:t>OCR0</a:t>
            </a:r>
            <a:endParaRPr lang="en-US" sz="2000" baseline="-25000" dirty="0"/>
          </a:p>
        </p:txBody>
      </p:sp>
      <p:sp>
        <p:nvSpPr>
          <p:cNvPr id="117" name="TextBox 116"/>
          <p:cNvSpPr txBox="1"/>
          <p:nvPr/>
        </p:nvSpPr>
        <p:spPr>
          <a:xfrm>
            <a:off x="2561772" y="1233714"/>
            <a:ext cx="903510" cy="461665"/>
          </a:xfrm>
          <a:prstGeom prst="rect">
            <a:avLst/>
          </a:prstGeom>
          <a:noFill/>
        </p:spPr>
        <p:txBody>
          <a:bodyPr wrap="square" rtlCol="0">
            <a:spAutoFit/>
          </a:bodyPr>
          <a:lstStyle/>
          <a:p>
            <a:r>
              <a:rPr lang="en-US" sz="2400" dirty="0" smtClean="0"/>
              <a:t>STOP</a:t>
            </a:r>
            <a:endParaRPr lang="en-US" sz="2400" dirty="0"/>
          </a:p>
        </p:txBody>
      </p:sp>
    </p:spTree>
    <p:extLst>
      <p:ext uri="{BB962C8B-B14F-4D97-AF65-F5344CB8AC3E}">
        <p14:creationId xmlns="" xmlns:p14="http://schemas.microsoft.com/office/powerpoint/2010/main" val="3693673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38400" y="152400"/>
            <a:ext cx="6553200" cy="6515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76200" y="76200"/>
            <a:ext cx="4648200" cy="762000"/>
          </a:xfrm>
        </p:spPr>
        <p:txBody>
          <a:bodyPr>
            <a:normAutofit/>
          </a:bodyPr>
          <a:lstStyle/>
          <a:p>
            <a:r>
              <a:rPr lang="en-US" b="1" dirty="0" smtClean="0">
                <a:solidFill>
                  <a:schemeClr val="tx1"/>
                </a:solidFill>
              </a:rPr>
              <a:t>T0/T1 Pins</a:t>
            </a:r>
            <a:endParaRPr lang="en-US" b="1" dirty="0">
              <a:solidFill>
                <a:schemeClr val="tx1"/>
              </a:solidFill>
            </a:endParaRPr>
          </a:p>
        </p:txBody>
      </p:sp>
      <p:cxnSp>
        <p:nvCxnSpPr>
          <p:cNvPr id="6" name="Straight Arrow Connector 5"/>
          <p:cNvCxnSpPr/>
          <p:nvPr/>
        </p:nvCxnSpPr>
        <p:spPr>
          <a:xfrm>
            <a:off x="1047400" y="1143000"/>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400974" y="990600"/>
            <a:ext cx="2856825" cy="2784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388525" y="1271850"/>
            <a:ext cx="2856825" cy="2784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066800" y="1388225"/>
            <a:ext cx="12192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00" y="947650"/>
            <a:ext cx="1828800" cy="369332"/>
          </a:xfrm>
          <a:prstGeom prst="rect">
            <a:avLst/>
          </a:prstGeom>
          <a:noFill/>
        </p:spPr>
        <p:txBody>
          <a:bodyPr wrap="square" rtlCol="0">
            <a:spAutoFit/>
          </a:bodyPr>
          <a:lstStyle/>
          <a:p>
            <a:r>
              <a:rPr lang="en-US" dirty="0" smtClean="0"/>
              <a:t>For Timer0</a:t>
            </a:r>
            <a:endParaRPr lang="en-US" dirty="0"/>
          </a:p>
        </p:txBody>
      </p:sp>
      <p:sp>
        <p:nvSpPr>
          <p:cNvPr id="17" name="TextBox 16"/>
          <p:cNvSpPr txBox="1"/>
          <p:nvPr/>
        </p:nvSpPr>
        <p:spPr>
          <a:xfrm>
            <a:off x="0" y="1204543"/>
            <a:ext cx="1828800" cy="369332"/>
          </a:xfrm>
          <a:prstGeom prst="rect">
            <a:avLst/>
          </a:prstGeom>
          <a:noFill/>
        </p:spPr>
        <p:txBody>
          <a:bodyPr wrap="square" rtlCol="0">
            <a:spAutoFit/>
          </a:bodyPr>
          <a:lstStyle/>
          <a:p>
            <a:r>
              <a:rPr lang="en-US" dirty="0" smtClean="0"/>
              <a:t>For Timer1</a:t>
            </a:r>
            <a:endParaRPr lang="en-US" dirty="0"/>
          </a:p>
        </p:txBody>
      </p:sp>
    </p:spTree>
    <p:extLst>
      <p:ext uri="{BB962C8B-B14F-4D97-AF65-F5344CB8AC3E}">
        <p14:creationId xmlns="" xmlns:p14="http://schemas.microsoft.com/office/powerpoint/2010/main" val="3211532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Timer0 Clock Selector (CS02</a:t>
            </a:r>
            <a:r>
              <a:rPr lang="en-US" sz="4400" b="1" dirty="0" smtClean="0">
                <a:solidFill>
                  <a:schemeClr val="tx1"/>
                </a:solidFill>
              </a:rPr>
              <a:t> : </a:t>
            </a:r>
            <a:r>
              <a:rPr lang="en-US" b="1" dirty="0" smtClean="0">
                <a:solidFill>
                  <a:schemeClr val="tx1"/>
                </a:solidFill>
              </a:rPr>
              <a:t>00)</a:t>
            </a:r>
            <a:endParaRPr lang="en-US" b="1" dirty="0">
              <a:solidFill>
                <a:schemeClr val="tx1"/>
              </a:solidFill>
            </a:endParaRPr>
          </a:p>
        </p:txBody>
      </p:sp>
      <p:sp>
        <p:nvSpPr>
          <p:cNvPr id="3" name="Content Placeholder 2"/>
          <p:cNvSpPr>
            <a:spLocks noGrp="1"/>
          </p:cNvSpPr>
          <p:nvPr>
            <p:ph sz="quarter" idx="1"/>
          </p:nvPr>
        </p:nvSpPr>
        <p:spPr>
          <a:solidFill>
            <a:schemeClr val="bg2"/>
          </a:solidFill>
        </p:spPr>
        <p:txBody>
          <a:bodyPr>
            <a:normAutofit/>
          </a:bodyPr>
          <a:lstStyle/>
          <a:p>
            <a:pPr>
              <a:buNone/>
            </a:pPr>
            <a:r>
              <a:rPr lang="en-US" b="1" dirty="0" smtClean="0"/>
              <a:t>D2	D1	D0</a:t>
            </a:r>
          </a:p>
          <a:p>
            <a:pPr>
              <a:buNone/>
            </a:pPr>
            <a:r>
              <a:rPr lang="en-US" dirty="0" smtClean="0"/>
              <a:t> 0		 0	 0  -  </a:t>
            </a:r>
            <a:r>
              <a:rPr lang="en-US" sz="2400" dirty="0" smtClean="0"/>
              <a:t>No clock source (Timer/ Counter Stopped)</a:t>
            </a:r>
          </a:p>
          <a:p>
            <a:pPr>
              <a:buNone/>
            </a:pPr>
            <a:r>
              <a:rPr lang="en-US" sz="2400" dirty="0" smtClean="0"/>
              <a:t> </a:t>
            </a:r>
            <a:r>
              <a:rPr lang="en-US" dirty="0" smtClean="0"/>
              <a:t>0          0           1 </a:t>
            </a:r>
            <a:r>
              <a:rPr lang="en-US" sz="2400" dirty="0" smtClean="0"/>
              <a:t>-  Clock (No </a:t>
            </a:r>
            <a:r>
              <a:rPr lang="en-US" sz="2400" dirty="0" err="1" smtClean="0"/>
              <a:t>Prescaling</a:t>
            </a:r>
            <a:r>
              <a:rPr lang="en-US" sz="2400" dirty="0" smtClean="0"/>
              <a:t>)</a:t>
            </a:r>
            <a:endParaRPr lang="en-US" dirty="0" smtClean="0"/>
          </a:p>
          <a:p>
            <a:pPr>
              <a:buNone/>
            </a:pPr>
            <a:r>
              <a:rPr lang="en-US" sz="2400" dirty="0" smtClean="0"/>
              <a:t> </a:t>
            </a:r>
            <a:r>
              <a:rPr lang="en-US" dirty="0" smtClean="0"/>
              <a:t>0          1           0 </a:t>
            </a:r>
            <a:r>
              <a:rPr lang="en-US" sz="2400" dirty="0" smtClean="0"/>
              <a:t>-  Clock/8</a:t>
            </a:r>
            <a:endParaRPr lang="en-US" dirty="0" smtClean="0"/>
          </a:p>
          <a:p>
            <a:pPr>
              <a:buNone/>
            </a:pPr>
            <a:r>
              <a:rPr lang="en-US" sz="2400" dirty="0" smtClean="0"/>
              <a:t> </a:t>
            </a:r>
            <a:r>
              <a:rPr lang="en-US" dirty="0" smtClean="0"/>
              <a:t>0          1           1 - Clock/64</a:t>
            </a:r>
          </a:p>
          <a:p>
            <a:pPr>
              <a:buNone/>
            </a:pPr>
            <a:r>
              <a:rPr lang="en-US" sz="2400" dirty="0" smtClean="0"/>
              <a:t> </a:t>
            </a:r>
            <a:r>
              <a:rPr lang="en-US" dirty="0" smtClean="0"/>
              <a:t>1          0           0 - Clock/256</a:t>
            </a:r>
          </a:p>
          <a:p>
            <a:pPr>
              <a:buNone/>
            </a:pPr>
            <a:r>
              <a:rPr lang="en-US" sz="2400" dirty="0" smtClean="0"/>
              <a:t> </a:t>
            </a:r>
            <a:r>
              <a:rPr lang="en-US" dirty="0" smtClean="0"/>
              <a:t>1          0           1- Clock/1024</a:t>
            </a:r>
          </a:p>
          <a:p>
            <a:pPr>
              <a:buNone/>
            </a:pPr>
            <a:r>
              <a:rPr lang="en-US" sz="2400" dirty="0" smtClean="0"/>
              <a:t> </a:t>
            </a:r>
            <a:r>
              <a:rPr lang="en-US" dirty="0" smtClean="0"/>
              <a:t>1          1           0 - Ext. </a:t>
            </a:r>
            <a:r>
              <a:rPr lang="en-US" dirty="0" err="1" smtClean="0"/>
              <a:t>Clk</a:t>
            </a:r>
            <a:r>
              <a:rPr lang="en-US" dirty="0" smtClean="0"/>
              <a:t> on T0 pin, </a:t>
            </a:r>
            <a:r>
              <a:rPr lang="en-US" dirty="0" err="1" smtClean="0"/>
              <a:t>Clk</a:t>
            </a:r>
            <a:r>
              <a:rPr lang="en-US" dirty="0" smtClean="0"/>
              <a:t> on Falling Edge</a:t>
            </a:r>
          </a:p>
          <a:p>
            <a:pPr>
              <a:buNone/>
            </a:pPr>
            <a:r>
              <a:rPr lang="en-US" sz="2400" dirty="0" smtClean="0"/>
              <a:t> </a:t>
            </a:r>
            <a:r>
              <a:rPr lang="en-US" dirty="0" smtClean="0"/>
              <a:t>1          1           1 - Ext. </a:t>
            </a:r>
            <a:r>
              <a:rPr lang="en-US" dirty="0" err="1" smtClean="0"/>
              <a:t>Clk</a:t>
            </a:r>
            <a:r>
              <a:rPr lang="en-US" dirty="0" smtClean="0"/>
              <a:t> on T0 pin, </a:t>
            </a:r>
            <a:r>
              <a:rPr lang="en-US" dirty="0" err="1" smtClean="0"/>
              <a:t>Clk</a:t>
            </a:r>
            <a:r>
              <a:rPr lang="en-US" dirty="0" smtClean="0"/>
              <a:t> on Rising Edge</a:t>
            </a:r>
          </a:p>
          <a:p>
            <a:pPr>
              <a:buNone/>
            </a:pPr>
            <a:endParaRPr lang="en-US" dirty="0" smtClean="0"/>
          </a:p>
          <a:p>
            <a:pPr>
              <a:buNone/>
            </a:pPr>
            <a:endParaRPr lang="en-US" dirty="0"/>
          </a:p>
        </p:txBody>
      </p:sp>
    </p:spTree>
    <p:extLst>
      <p:ext uri="{BB962C8B-B14F-4D97-AF65-F5344CB8AC3E}">
        <p14:creationId xmlns="" xmlns:p14="http://schemas.microsoft.com/office/powerpoint/2010/main" val="3600323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944562"/>
          </a:xfrm>
        </p:spPr>
        <p:txBody>
          <a:bodyPr>
            <a:normAutofit fontScale="90000"/>
          </a:bodyPr>
          <a:lstStyle/>
          <a:p>
            <a:r>
              <a:rPr lang="en-US" b="1" dirty="0" smtClean="0">
                <a:solidFill>
                  <a:schemeClr val="tx2">
                    <a:lumMod val="75000"/>
                  </a:schemeClr>
                </a:solidFill>
              </a:rPr>
              <a:t>TIFR (Timer/Counter) Interrupt Flag Register</a:t>
            </a:r>
            <a:r>
              <a:rPr lang="en-US" dirty="0" smtClean="0"/>
              <a:t> </a:t>
            </a:r>
            <a:endParaRPr lang="en-US" dirty="0"/>
          </a:p>
        </p:txBody>
      </p:sp>
      <p:sp>
        <p:nvSpPr>
          <p:cNvPr id="4" name="Content Placeholder 2"/>
          <p:cNvSpPr txBox="1">
            <a:spLocks/>
          </p:cNvSpPr>
          <p:nvPr/>
        </p:nvSpPr>
        <p:spPr>
          <a:xfrm>
            <a:off x="166914" y="1600200"/>
            <a:ext cx="7772400" cy="533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TIFR Register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31"/>
          <p:cNvGrpSpPr/>
          <p:nvPr/>
        </p:nvGrpSpPr>
        <p:grpSpPr>
          <a:xfrm>
            <a:off x="228600" y="2166258"/>
            <a:ext cx="8763000" cy="562428"/>
            <a:chOff x="228600" y="2166258"/>
            <a:chExt cx="8763000" cy="562428"/>
          </a:xfrm>
        </p:grpSpPr>
        <p:sp>
          <p:nvSpPr>
            <p:cNvPr id="5" name="Rectangle 4"/>
            <p:cNvSpPr/>
            <p:nvPr/>
          </p:nvSpPr>
          <p:spPr>
            <a:xfrm>
              <a:off x="228600" y="2180772"/>
              <a:ext cx="876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a:off x="4478450"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67048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76954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7142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225108"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353594"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989806"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7924800" y="2177142"/>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TOV0</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4" name="Content Placeholder 2"/>
            <p:cNvSpPr txBox="1">
              <a:spLocks/>
            </p:cNvSpPr>
            <p:nvPr/>
          </p:nvSpPr>
          <p:spPr>
            <a:xfrm>
              <a:off x="6934200" y="2180772"/>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lang="en-US" sz="2600" b="1" dirty="0" smtClean="0">
                  <a:solidFill>
                    <a:schemeClr val="bg1"/>
                  </a:solidFill>
                </a:rPr>
                <a:t>OCF0</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5" name="Content Placeholder 2"/>
            <p:cNvSpPr txBox="1">
              <a:spLocks/>
            </p:cNvSpPr>
            <p:nvPr/>
          </p:nvSpPr>
          <p:spPr>
            <a:xfrm>
              <a:off x="5943600" y="21952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TOV1</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6" name="Content Placeholder 2"/>
            <p:cNvSpPr txBox="1">
              <a:spLocks/>
            </p:cNvSpPr>
            <p:nvPr/>
          </p:nvSpPr>
          <p:spPr>
            <a:xfrm>
              <a:off x="1172028" y="2180772"/>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TOV2</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7" name="Content Placeholder 2"/>
            <p:cNvSpPr txBox="1">
              <a:spLocks/>
            </p:cNvSpPr>
            <p:nvPr/>
          </p:nvSpPr>
          <p:spPr>
            <a:xfrm>
              <a:off x="275772" y="21952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OCF2</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8" name="Content Placeholder 2"/>
            <p:cNvSpPr txBox="1">
              <a:spLocks/>
            </p:cNvSpPr>
            <p:nvPr/>
          </p:nvSpPr>
          <p:spPr>
            <a:xfrm>
              <a:off x="2391228" y="2169888"/>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lang="en-US" sz="2600" b="1" dirty="0" smtClean="0">
                  <a:solidFill>
                    <a:schemeClr val="bg1"/>
                  </a:solidFill>
                </a:rPr>
                <a:t>ICF</a:t>
              </a:r>
              <a:r>
                <a:rPr kumimoji="0" lang="en-US" sz="2600" b="1" i="0" u="none" strike="noStrike" kern="1200" cap="none" spc="0" normalizeH="0" baseline="0" noProof="0" dirty="0" smtClean="0">
                  <a:ln>
                    <a:noFill/>
                  </a:ln>
                  <a:solidFill>
                    <a:schemeClr val="bg1"/>
                  </a:solidFill>
                  <a:effectLst/>
                  <a:uLnTx/>
                  <a:uFillTx/>
                  <a:latin typeface="+mn-lt"/>
                  <a:ea typeface="+mn-ea"/>
                  <a:cs typeface="+mn-cs"/>
                </a:rPr>
                <a:t>1</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9" name="Content Placeholder 2"/>
            <p:cNvSpPr txBox="1">
              <a:spLocks/>
            </p:cNvSpPr>
            <p:nvPr/>
          </p:nvSpPr>
          <p:spPr>
            <a:xfrm>
              <a:off x="3519714" y="2166258"/>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OCF1A</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0" name="Content Placeholder 2"/>
            <p:cNvSpPr txBox="1">
              <a:spLocks/>
            </p:cNvSpPr>
            <p:nvPr/>
          </p:nvSpPr>
          <p:spPr>
            <a:xfrm>
              <a:off x="4691742" y="2166258"/>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OCF1B</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grpSp>
      <p:sp>
        <p:nvSpPr>
          <p:cNvPr id="21" name="TextBox 20"/>
          <p:cNvSpPr txBox="1"/>
          <p:nvPr/>
        </p:nvSpPr>
        <p:spPr>
          <a:xfrm>
            <a:off x="381000" y="3582412"/>
            <a:ext cx="8458200" cy="3046988"/>
          </a:xfrm>
          <a:prstGeom prst="rect">
            <a:avLst/>
          </a:prstGeom>
          <a:noFill/>
        </p:spPr>
        <p:txBody>
          <a:bodyPr wrap="square" rtlCol="0">
            <a:spAutoFit/>
          </a:bodyPr>
          <a:lstStyle/>
          <a:p>
            <a:r>
              <a:rPr lang="en-US" sz="2400" dirty="0" smtClean="0"/>
              <a:t>TOV0  	Timer0 flag bit;  0- did not overflow, 1-has overflowed (FF-&gt;00)</a:t>
            </a:r>
          </a:p>
          <a:p>
            <a:r>
              <a:rPr lang="en-US" sz="2400" dirty="0" smtClean="0"/>
              <a:t>OCF0	Timer0 output compare flag bit; 0-did nor match, 1-matched</a:t>
            </a:r>
          </a:p>
          <a:p>
            <a:r>
              <a:rPr lang="en-US" sz="2400" dirty="0" smtClean="0"/>
              <a:t>TOV1	 Timer1 flag bit; </a:t>
            </a:r>
          </a:p>
          <a:p>
            <a:r>
              <a:rPr lang="en-US" sz="2400" dirty="0" smtClean="0"/>
              <a:t>OCF1B	Timer 1 output compare B match flag</a:t>
            </a:r>
          </a:p>
          <a:p>
            <a:r>
              <a:rPr lang="en-US" sz="2400" dirty="0" smtClean="0"/>
              <a:t>OCF1A	Timer 1 output compare A match flag</a:t>
            </a:r>
          </a:p>
          <a:p>
            <a:r>
              <a:rPr lang="en-US" sz="2400" dirty="0" smtClean="0"/>
              <a:t>ICF1	Input Capture flag</a:t>
            </a:r>
          </a:p>
          <a:p>
            <a:r>
              <a:rPr lang="en-US" sz="2400" dirty="0" smtClean="0"/>
              <a:t>TOV2	 Timer2 flag bit</a:t>
            </a:r>
          </a:p>
          <a:p>
            <a:r>
              <a:rPr lang="en-US" sz="2400" dirty="0" smtClean="0"/>
              <a:t>OCF2	Timer2 output compare flag bit</a:t>
            </a:r>
            <a:endParaRPr lang="en-US" sz="2400" dirty="0"/>
          </a:p>
        </p:txBody>
      </p:sp>
      <p:sp>
        <p:nvSpPr>
          <p:cNvPr id="26" name="Freeform 25"/>
          <p:cNvSpPr/>
          <p:nvPr/>
        </p:nvSpPr>
        <p:spPr>
          <a:xfrm>
            <a:off x="261257" y="2728686"/>
            <a:ext cx="2220686" cy="224971"/>
          </a:xfrm>
          <a:custGeom>
            <a:avLst/>
            <a:gdLst>
              <a:gd name="connsiteX0" fmla="*/ 0 w 2220686"/>
              <a:gd name="connsiteY0" fmla="*/ 43543 h 224971"/>
              <a:gd name="connsiteX1" fmla="*/ 1001486 w 2220686"/>
              <a:gd name="connsiteY1" fmla="*/ 217714 h 224971"/>
              <a:gd name="connsiteX2" fmla="*/ 2220686 w 2220686"/>
              <a:gd name="connsiteY2" fmla="*/ 0 h 224971"/>
              <a:gd name="connsiteX3" fmla="*/ 2220686 w 2220686"/>
              <a:gd name="connsiteY3" fmla="*/ 0 h 224971"/>
            </a:gdLst>
            <a:ahLst/>
            <a:cxnLst>
              <a:cxn ang="0">
                <a:pos x="connsiteX0" y="connsiteY0"/>
              </a:cxn>
              <a:cxn ang="0">
                <a:pos x="connsiteX1" y="connsiteY1"/>
              </a:cxn>
              <a:cxn ang="0">
                <a:pos x="connsiteX2" y="connsiteY2"/>
              </a:cxn>
              <a:cxn ang="0">
                <a:pos x="connsiteX3" y="connsiteY3"/>
              </a:cxn>
            </a:cxnLst>
            <a:rect l="l" t="t" r="r" b="b"/>
            <a:pathLst>
              <a:path w="2220686" h="224971">
                <a:moveTo>
                  <a:pt x="0" y="43543"/>
                </a:moveTo>
                <a:cubicBezTo>
                  <a:pt x="315686" y="134257"/>
                  <a:pt x="631372" y="224971"/>
                  <a:pt x="1001486" y="217714"/>
                </a:cubicBezTo>
                <a:cubicBezTo>
                  <a:pt x="1371600" y="210457"/>
                  <a:pt x="2220686" y="0"/>
                  <a:pt x="2220686" y="0"/>
                </a:cubicBezTo>
                <a:lnTo>
                  <a:pt x="2220686" y="0"/>
                </a:lnTo>
              </a:path>
            </a:pathLst>
          </a:cu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7010400" y="2670630"/>
            <a:ext cx="1981200" cy="228601"/>
          </a:xfrm>
          <a:custGeom>
            <a:avLst/>
            <a:gdLst>
              <a:gd name="connsiteX0" fmla="*/ 0 w 2220686"/>
              <a:gd name="connsiteY0" fmla="*/ 43543 h 224971"/>
              <a:gd name="connsiteX1" fmla="*/ 1001486 w 2220686"/>
              <a:gd name="connsiteY1" fmla="*/ 217714 h 224971"/>
              <a:gd name="connsiteX2" fmla="*/ 2220686 w 2220686"/>
              <a:gd name="connsiteY2" fmla="*/ 0 h 224971"/>
              <a:gd name="connsiteX3" fmla="*/ 2220686 w 2220686"/>
              <a:gd name="connsiteY3" fmla="*/ 0 h 224971"/>
            </a:gdLst>
            <a:ahLst/>
            <a:cxnLst>
              <a:cxn ang="0">
                <a:pos x="connsiteX0" y="connsiteY0"/>
              </a:cxn>
              <a:cxn ang="0">
                <a:pos x="connsiteX1" y="connsiteY1"/>
              </a:cxn>
              <a:cxn ang="0">
                <a:pos x="connsiteX2" y="connsiteY2"/>
              </a:cxn>
              <a:cxn ang="0">
                <a:pos x="connsiteX3" y="connsiteY3"/>
              </a:cxn>
            </a:cxnLst>
            <a:rect l="l" t="t" r="r" b="b"/>
            <a:pathLst>
              <a:path w="2220686" h="224971">
                <a:moveTo>
                  <a:pt x="0" y="43543"/>
                </a:moveTo>
                <a:cubicBezTo>
                  <a:pt x="315686" y="134257"/>
                  <a:pt x="631372" y="224971"/>
                  <a:pt x="1001486" y="217714"/>
                </a:cubicBezTo>
                <a:cubicBezTo>
                  <a:pt x="1371600" y="210457"/>
                  <a:pt x="2220686" y="0"/>
                  <a:pt x="2220686" y="0"/>
                </a:cubicBezTo>
                <a:lnTo>
                  <a:pt x="2220686" y="0"/>
                </a:lnTo>
              </a:path>
            </a:pathLst>
          </a:cu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2514600" y="2696028"/>
            <a:ext cx="4495800" cy="304800"/>
          </a:xfrm>
          <a:custGeom>
            <a:avLst/>
            <a:gdLst>
              <a:gd name="connsiteX0" fmla="*/ 0 w 2220686"/>
              <a:gd name="connsiteY0" fmla="*/ 43543 h 224971"/>
              <a:gd name="connsiteX1" fmla="*/ 1001486 w 2220686"/>
              <a:gd name="connsiteY1" fmla="*/ 217714 h 224971"/>
              <a:gd name="connsiteX2" fmla="*/ 2220686 w 2220686"/>
              <a:gd name="connsiteY2" fmla="*/ 0 h 224971"/>
              <a:gd name="connsiteX3" fmla="*/ 2220686 w 2220686"/>
              <a:gd name="connsiteY3" fmla="*/ 0 h 224971"/>
            </a:gdLst>
            <a:ahLst/>
            <a:cxnLst>
              <a:cxn ang="0">
                <a:pos x="connsiteX0" y="connsiteY0"/>
              </a:cxn>
              <a:cxn ang="0">
                <a:pos x="connsiteX1" y="connsiteY1"/>
              </a:cxn>
              <a:cxn ang="0">
                <a:pos x="connsiteX2" y="connsiteY2"/>
              </a:cxn>
              <a:cxn ang="0">
                <a:pos x="connsiteX3" y="connsiteY3"/>
              </a:cxn>
            </a:cxnLst>
            <a:rect l="l" t="t" r="r" b="b"/>
            <a:pathLst>
              <a:path w="2220686" h="224971">
                <a:moveTo>
                  <a:pt x="0" y="43543"/>
                </a:moveTo>
                <a:cubicBezTo>
                  <a:pt x="315686" y="134257"/>
                  <a:pt x="631372" y="224971"/>
                  <a:pt x="1001486" y="217714"/>
                </a:cubicBezTo>
                <a:cubicBezTo>
                  <a:pt x="1371600" y="210457"/>
                  <a:pt x="2220686" y="0"/>
                  <a:pt x="2220686" y="0"/>
                </a:cubicBezTo>
                <a:lnTo>
                  <a:pt x="2220686" y="0"/>
                </a:lnTo>
              </a:path>
            </a:pathLst>
          </a:cu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667656" y="2848428"/>
            <a:ext cx="1556658" cy="584775"/>
          </a:xfrm>
          <a:prstGeom prst="rect">
            <a:avLst/>
          </a:prstGeom>
          <a:noFill/>
        </p:spPr>
        <p:txBody>
          <a:bodyPr wrap="square" rtlCol="0">
            <a:spAutoFit/>
          </a:bodyPr>
          <a:lstStyle/>
          <a:p>
            <a:r>
              <a:rPr lang="en-US" sz="3200" b="1" dirty="0" smtClean="0"/>
              <a:t>Timer 2</a:t>
            </a:r>
            <a:endParaRPr lang="en-US" sz="3200" b="1" dirty="0"/>
          </a:p>
        </p:txBody>
      </p:sp>
      <p:sp>
        <p:nvSpPr>
          <p:cNvPr id="30" name="TextBox 29"/>
          <p:cNvSpPr txBox="1"/>
          <p:nvPr/>
        </p:nvSpPr>
        <p:spPr>
          <a:xfrm>
            <a:off x="3824514" y="2881086"/>
            <a:ext cx="1556658" cy="584775"/>
          </a:xfrm>
          <a:prstGeom prst="rect">
            <a:avLst/>
          </a:prstGeom>
          <a:noFill/>
        </p:spPr>
        <p:txBody>
          <a:bodyPr wrap="square" rtlCol="0">
            <a:spAutoFit/>
          </a:bodyPr>
          <a:lstStyle/>
          <a:p>
            <a:r>
              <a:rPr lang="en-US" sz="3200" b="1" dirty="0" smtClean="0"/>
              <a:t>Timer 1</a:t>
            </a:r>
            <a:endParaRPr lang="en-US" sz="3200" b="1" dirty="0"/>
          </a:p>
        </p:txBody>
      </p:sp>
      <p:sp>
        <p:nvSpPr>
          <p:cNvPr id="31" name="TextBox 30"/>
          <p:cNvSpPr txBox="1"/>
          <p:nvPr/>
        </p:nvSpPr>
        <p:spPr>
          <a:xfrm>
            <a:off x="7282542" y="2804886"/>
            <a:ext cx="1556658" cy="584775"/>
          </a:xfrm>
          <a:prstGeom prst="rect">
            <a:avLst/>
          </a:prstGeom>
          <a:noFill/>
        </p:spPr>
        <p:txBody>
          <a:bodyPr wrap="square" rtlCol="0">
            <a:spAutoFit/>
          </a:bodyPr>
          <a:lstStyle/>
          <a:p>
            <a:r>
              <a:rPr lang="en-US" sz="3200" b="1" dirty="0" smtClean="0"/>
              <a:t>Timer 0</a:t>
            </a:r>
            <a:endParaRPr lang="en-US" sz="3200" b="1" dirty="0"/>
          </a:p>
        </p:txBody>
      </p:sp>
    </p:spTree>
    <p:extLst>
      <p:ext uri="{BB962C8B-B14F-4D97-AF65-F5344CB8AC3E}">
        <p14:creationId xmlns="" xmlns:p14="http://schemas.microsoft.com/office/powerpoint/2010/main" val="433947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3238"/>
            <a:ext cx="7772400" cy="792162"/>
          </a:xfrm>
        </p:spPr>
        <p:txBody>
          <a:bodyPr>
            <a:normAutofit fontScale="90000"/>
          </a:bodyPr>
          <a:lstStyle/>
          <a:p>
            <a:r>
              <a:rPr lang="en-US" b="1" dirty="0" smtClean="0">
                <a:solidFill>
                  <a:schemeClr val="tx1"/>
                </a:solidFill>
              </a:rPr>
              <a:t>An exercise on generation of time delay</a:t>
            </a:r>
            <a:endParaRPr lang="en-US" b="1" dirty="0">
              <a:solidFill>
                <a:schemeClr val="tx1"/>
              </a:solidFill>
            </a:endParaRPr>
          </a:p>
        </p:txBody>
      </p:sp>
      <p:sp>
        <p:nvSpPr>
          <p:cNvPr id="3" name="Content Placeholder 2"/>
          <p:cNvSpPr>
            <a:spLocks noGrp="1"/>
          </p:cNvSpPr>
          <p:nvPr>
            <p:ph sz="quarter" idx="1"/>
          </p:nvPr>
        </p:nvSpPr>
        <p:spPr>
          <a:xfrm>
            <a:off x="914400" y="1447800"/>
            <a:ext cx="7772400" cy="4876800"/>
          </a:xfrm>
        </p:spPr>
        <p:txBody>
          <a:bodyPr>
            <a:normAutofit fontScale="92500"/>
          </a:bodyPr>
          <a:lstStyle/>
          <a:p>
            <a:r>
              <a:rPr lang="en-US" dirty="0" smtClean="0"/>
              <a:t>Let us assume that it is required to generate a square wave having 20 </a:t>
            </a:r>
            <a:r>
              <a:rPr lang="en-US" dirty="0" err="1" smtClean="0"/>
              <a:t>mS</a:t>
            </a:r>
            <a:r>
              <a:rPr lang="en-US" dirty="0" smtClean="0"/>
              <a:t> time period and 50% duty cycle.</a:t>
            </a:r>
          </a:p>
          <a:p>
            <a:r>
              <a:rPr lang="en-US" dirty="0" smtClean="0"/>
              <a:t>Since time period is 20 </a:t>
            </a:r>
            <a:r>
              <a:rPr lang="en-US" dirty="0" err="1" smtClean="0"/>
              <a:t>mS</a:t>
            </a:r>
            <a:r>
              <a:rPr lang="en-US" dirty="0" smtClean="0"/>
              <a:t> so half  of the time period is 10 </a:t>
            </a:r>
            <a:r>
              <a:rPr lang="en-US" dirty="0" err="1" smtClean="0"/>
              <a:t>mS.</a:t>
            </a:r>
            <a:r>
              <a:rPr lang="en-US" dirty="0" smtClean="0"/>
              <a:t> </a:t>
            </a:r>
          </a:p>
          <a:p>
            <a:r>
              <a:rPr lang="en-US" dirty="0" smtClean="0"/>
              <a:t>In a output pin if we can send high for 10 </a:t>
            </a:r>
            <a:r>
              <a:rPr lang="en-US" dirty="0" err="1" smtClean="0"/>
              <a:t>mS</a:t>
            </a:r>
            <a:r>
              <a:rPr lang="en-US" dirty="0" smtClean="0"/>
              <a:t> and low for next 10mS and repeat it, the output will be a square of 20 </a:t>
            </a:r>
            <a:r>
              <a:rPr lang="en-US" dirty="0" err="1" smtClean="0"/>
              <a:t>mS</a:t>
            </a:r>
            <a:r>
              <a:rPr lang="en-US" dirty="0" smtClean="0"/>
              <a:t> (TP).</a:t>
            </a:r>
          </a:p>
          <a:p>
            <a:r>
              <a:rPr lang="en-US" dirty="0" smtClean="0"/>
              <a:t>We shall send a high in a pin say PC.0 and start Timer0 of ATmega32.</a:t>
            </a:r>
          </a:p>
          <a:p>
            <a:r>
              <a:rPr lang="en-US" dirty="0" smtClean="0"/>
              <a:t>As soon as the time counting of 10 </a:t>
            </a:r>
            <a:r>
              <a:rPr lang="en-US" dirty="0" err="1" smtClean="0"/>
              <a:t>mS</a:t>
            </a:r>
            <a:r>
              <a:rPr lang="en-US" dirty="0" smtClean="0"/>
              <a:t> is finished we shall toggle the same pin.</a:t>
            </a:r>
          </a:p>
          <a:p>
            <a:r>
              <a:rPr lang="en-US" dirty="0" smtClean="0"/>
              <a:t>And start the timer again and do the same repeatedly.</a:t>
            </a:r>
          </a:p>
          <a:p>
            <a:r>
              <a:rPr lang="en-US" dirty="0"/>
              <a:t>Now the question is how to generate 10 </a:t>
            </a:r>
            <a:r>
              <a:rPr lang="en-US" dirty="0" err="1"/>
              <a:t>mS</a:t>
            </a:r>
            <a:r>
              <a:rPr lang="en-US" dirty="0"/>
              <a:t> time interval</a:t>
            </a:r>
            <a:r>
              <a:rPr lang="en-US" dirty="0" smtClean="0"/>
              <a:t>.</a:t>
            </a:r>
            <a:endParaRPr lang="en-US" dirty="0"/>
          </a:p>
        </p:txBody>
      </p:sp>
    </p:spTree>
    <p:extLst>
      <p:ext uri="{BB962C8B-B14F-4D97-AF65-F5344CB8AC3E}">
        <p14:creationId xmlns="" xmlns:p14="http://schemas.microsoft.com/office/powerpoint/2010/main" val="785360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020762"/>
          </a:xfrm>
        </p:spPr>
        <p:txBody>
          <a:bodyPr>
            <a:normAutofit fontScale="90000"/>
          </a:bodyPr>
          <a:lstStyle/>
          <a:p>
            <a:r>
              <a:rPr lang="en-US" b="1" dirty="0" smtClean="0">
                <a:solidFill>
                  <a:schemeClr val="tx1"/>
                </a:solidFill>
              </a:rPr>
              <a:t>An exercise on generation of time delay (contd.)</a:t>
            </a:r>
            <a:endParaRPr lang="en-US" b="1" dirty="0">
              <a:solidFill>
                <a:schemeClr val="tx1"/>
              </a:solidFill>
            </a:endParaRPr>
          </a:p>
        </p:txBody>
      </p:sp>
      <p:sp>
        <p:nvSpPr>
          <p:cNvPr id="5" name="Content Placeholder 2"/>
          <p:cNvSpPr>
            <a:spLocks noGrp="1"/>
          </p:cNvSpPr>
          <p:nvPr>
            <p:ph sz="quarter" idx="1"/>
          </p:nvPr>
        </p:nvSpPr>
        <p:spPr>
          <a:xfrm>
            <a:off x="914400" y="1219200"/>
            <a:ext cx="7772400" cy="5410200"/>
          </a:xfrm>
        </p:spPr>
        <p:txBody>
          <a:bodyPr>
            <a:normAutofit fontScale="92500" lnSpcReduction="10000"/>
          </a:bodyPr>
          <a:lstStyle/>
          <a:p>
            <a:r>
              <a:rPr lang="en-US" dirty="0" smtClean="0"/>
              <a:t>Now to measure 10 </a:t>
            </a:r>
            <a:r>
              <a:rPr lang="en-US" dirty="0" err="1" smtClean="0"/>
              <a:t>mS</a:t>
            </a:r>
            <a:r>
              <a:rPr lang="en-US" dirty="0" smtClean="0"/>
              <a:t> accurately, we have to choose a slower clock (in the order of kHz).</a:t>
            </a:r>
          </a:p>
          <a:p>
            <a:r>
              <a:rPr lang="en-US" dirty="0" smtClean="0"/>
              <a:t>Let us choose a </a:t>
            </a:r>
            <a:r>
              <a:rPr lang="en-US" dirty="0" err="1" smtClean="0"/>
              <a:t>prescaler</a:t>
            </a:r>
            <a:r>
              <a:rPr lang="en-US" dirty="0" smtClean="0"/>
              <a:t> of 1024.</a:t>
            </a:r>
          </a:p>
          <a:p>
            <a:r>
              <a:rPr lang="en-US" dirty="0" smtClean="0"/>
              <a:t>Hence clock frequency will be 16MHz/1024 or 15.625 kHz.</a:t>
            </a:r>
          </a:p>
          <a:p>
            <a:r>
              <a:rPr lang="en-US" dirty="0" smtClean="0"/>
              <a:t>So the time period of the clock pulse will be (1/15.625) </a:t>
            </a:r>
            <a:r>
              <a:rPr lang="en-US" dirty="0" err="1" smtClean="0"/>
              <a:t>mS</a:t>
            </a:r>
            <a:r>
              <a:rPr lang="en-US" dirty="0" smtClean="0"/>
              <a:t> or 0.067 </a:t>
            </a:r>
            <a:r>
              <a:rPr lang="en-US" dirty="0" err="1" smtClean="0"/>
              <a:t>mS.</a:t>
            </a:r>
            <a:endParaRPr lang="en-US" dirty="0" smtClean="0"/>
          </a:p>
          <a:p>
            <a:r>
              <a:rPr lang="en-US" dirty="0" smtClean="0"/>
              <a:t>So to measure 10 </a:t>
            </a:r>
            <a:r>
              <a:rPr lang="en-US" dirty="0" err="1" smtClean="0"/>
              <a:t>mS</a:t>
            </a:r>
            <a:r>
              <a:rPr lang="en-US" dirty="0" smtClean="0"/>
              <a:t> we need 10 </a:t>
            </a:r>
            <a:r>
              <a:rPr lang="en-US" dirty="0" err="1" smtClean="0"/>
              <a:t>ms</a:t>
            </a:r>
            <a:r>
              <a:rPr lang="en-US" dirty="0" smtClean="0"/>
              <a:t>/0.064 </a:t>
            </a:r>
            <a:r>
              <a:rPr lang="en-US" dirty="0" err="1" smtClean="0"/>
              <a:t>mS</a:t>
            </a:r>
            <a:r>
              <a:rPr lang="en-US" dirty="0" smtClean="0"/>
              <a:t> or 156 number of clock pulse.</a:t>
            </a:r>
          </a:p>
          <a:p>
            <a:r>
              <a:rPr lang="en-US" dirty="0" smtClean="0"/>
              <a:t>That means if we load TCNT0 with 0 and Compare register, OCR0=156, after 156 number of clock pulses OCF0 flag will be raised.</a:t>
            </a:r>
          </a:p>
          <a:p>
            <a:r>
              <a:rPr lang="en-US" dirty="0" smtClean="0"/>
              <a:t>Then the flag bit will be monitored by the </a:t>
            </a:r>
            <a:r>
              <a:rPr lang="en-US" dirty="0" err="1" smtClean="0"/>
              <a:t>uC</a:t>
            </a:r>
            <a:r>
              <a:rPr lang="en-US" dirty="0" smtClean="0"/>
              <a:t>. When it is found to be set program will go to its ISR.</a:t>
            </a:r>
          </a:p>
          <a:p>
            <a:r>
              <a:rPr lang="en-US" dirty="0" smtClean="0"/>
              <a:t>In the ISR. we shall write code to toggle the output pin. </a:t>
            </a:r>
            <a:endParaRPr lang="en-US" dirty="0"/>
          </a:p>
        </p:txBody>
      </p:sp>
    </p:spTree>
    <p:extLst>
      <p:ext uri="{BB962C8B-B14F-4D97-AF65-F5344CB8AC3E}">
        <p14:creationId xmlns="" xmlns:p14="http://schemas.microsoft.com/office/powerpoint/2010/main" val="6764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0838"/>
            <a:ext cx="7772400" cy="715962"/>
          </a:xfrm>
        </p:spPr>
        <p:txBody>
          <a:bodyPr>
            <a:noAutofit/>
          </a:bodyPr>
          <a:lstStyle/>
          <a:p>
            <a:r>
              <a:rPr lang="en-US" b="1" dirty="0" smtClean="0">
                <a:solidFill>
                  <a:schemeClr val="tx1"/>
                </a:solidFill>
              </a:rPr>
              <a:t>Timer/ Counter: Basic Concept</a:t>
            </a:r>
            <a:endParaRPr lang="en-US" b="1" dirty="0">
              <a:solidFill>
                <a:schemeClr val="tx1"/>
              </a:solidFill>
            </a:endParaRPr>
          </a:p>
        </p:txBody>
      </p:sp>
      <p:sp>
        <p:nvSpPr>
          <p:cNvPr id="3" name="Content Placeholder 2"/>
          <p:cNvSpPr>
            <a:spLocks noGrp="1"/>
          </p:cNvSpPr>
          <p:nvPr>
            <p:ph sz="quarter" idx="1"/>
          </p:nvPr>
        </p:nvSpPr>
        <p:spPr>
          <a:xfrm>
            <a:off x="457200" y="1219200"/>
            <a:ext cx="8382000" cy="4800600"/>
          </a:xfrm>
        </p:spPr>
        <p:txBody>
          <a:bodyPr>
            <a:normAutofit/>
          </a:bodyPr>
          <a:lstStyle/>
          <a:p>
            <a:r>
              <a:rPr lang="en-US" sz="3200" dirty="0" smtClean="0"/>
              <a:t>There are counter registers in microcontrollers for counting events or measuring time.</a:t>
            </a:r>
          </a:p>
          <a:p>
            <a:r>
              <a:rPr lang="en-US" sz="3200" dirty="0" smtClean="0"/>
              <a:t>When we want to count an event, we connect the external event source to the clock pin of the counter register.</a:t>
            </a:r>
          </a:p>
          <a:p>
            <a:r>
              <a:rPr lang="en-US" sz="3200" dirty="0" smtClean="0"/>
              <a:t>Then when an event occurs externally, the content of the counter increments; in this way the content of the counter represents how many times an event has occurred.</a:t>
            </a:r>
          </a:p>
          <a:p>
            <a:pPr>
              <a:buNone/>
            </a:pPr>
            <a:endParaRPr lang="en-US" sz="3200" dirty="0"/>
          </a:p>
        </p:txBody>
      </p:sp>
    </p:spTree>
    <p:extLst>
      <p:ext uri="{BB962C8B-B14F-4D97-AF65-F5344CB8AC3E}">
        <p14:creationId xmlns="" xmlns:p14="http://schemas.microsoft.com/office/powerpoint/2010/main" val="321490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Simulation Setup</a:t>
            </a:r>
            <a:endParaRPr lang="en-US" b="1"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5977" y="1657350"/>
            <a:ext cx="7462223" cy="4895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45152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74638"/>
            <a:ext cx="7772400" cy="1143000"/>
          </a:xfrm>
        </p:spPr>
        <p:txBody>
          <a:bodyPr>
            <a:normAutofit/>
          </a:bodyPr>
          <a:lstStyle/>
          <a:p>
            <a:r>
              <a:rPr lang="en-US" b="1" dirty="0" smtClean="0">
                <a:solidFill>
                  <a:schemeClr val="tx1"/>
                </a:solidFill>
              </a:rPr>
              <a:t>Timer0 in Output Compare mode</a:t>
            </a:r>
            <a:endParaRPr lang="en-US" b="1" dirty="0">
              <a:solidFill>
                <a:schemeClr val="tx1"/>
              </a:solidFill>
            </a:endParaRPr>
          </a:p>
        </p:txBody>
      </p:sp>
      <p:sp>
        <p:nvSpPr>
          <p:cNvPr id="5" name="Content Placeholder 2"/>
          <p:cNvSpPr>
            <a:spLocks noGrp="1"/>
          </p:cNvSpPr>
          <p:nvPr>
            <p:ph sz="quarter" idx="1"/>
          </p:nvPr>
        </p:nvSpPr>
        <p:spPr>
          <a:xfrm>
            <a:off x="914400" y="1447800"/>
            <a:ext cx="4038600" cy="5181600"/>
          </a:xfrm>
        </p:spPr>
        <p:txBody>
          <a:bodyPr>
            <a:normAutofit fontScale="85000" lnSpcReduction="20000"/>
          </a:bodyPr>
          <a:lstStyle/>
          <a:p>
            <a:pPr marL="0" indent="0">
              <a:buNone/>
            </a:pPr>
            <a:r>
              <a:rPr lang="en-US" dirty="0"/>
              <a:t>#include &lt;mega32.h</a:t>
            </a:r>
            <a:r>
              <a:rPr lang="en-US" dirty="0" smtClean="0"/>
              <a:t>&gt;</a:t>
            </a:r>
          </a:p>
          <a:p>
            <a:pPr marL="0" indent="0">
              <a:buNone/>
            </a:pPr>
            <a:r>
              <a:rPr lang="en-US" dirty="0"/>
              <a:t>// Timer 0 output compare interrupt service routine</a:t>
            </a:r>
          </a:p>
          <a:p>
            <a:pPr marL="0" indent="0">
              <a:buNone/>
            </a:pPr>
            <a:r>
              <a:rPr lang="en-US" b="1" dirty="0"/>
              <a:t>interrupt [TIM0_COMP] void timer0_comp_isr(void)</a:t>
            </a:r>
          </a:p>
          <a:p>
            <a:pPr marL="0" indent="0">
              <a:buNone/>
            </a:pPr>
            <a:r>
              <a:rPr lang="en-US" b="1" dirty="0"/>
              <a:t>{</a:t>
            </a:r>
          </a:p>
          <a:p>
            <a:pPr marL="0" indent="0">
              <a:buNone/>
            </a:pPr>
            <a:r>
              <a:rPr lang="en-US" b="1" dirty="0"/>
              <a:t>    PORTC.0=~PORTC.0;</a:t>
            </a:r>
          </a:p>
          <a:p>
            <a:pPr marL="0" indent="0">
              <a:buNone/>
            </a:pPr>
            <a:r>
              <a:rPr lang="en-US" b="1" dirty="0"/>
              <a:t>    TCNT0=0;    </a:t>
            </a:r>
          </a:p>
          <a:p>
            <a:pPr marL="0" indent="0">
              <a:buNone/>
            </a:pPr>
            <a:r>
              <a:rPr lang="en-US" b="1" dirty="0"/>
              <a:t>}</a:t>
            </a:r>
          </a:p>
          <a:p>
            <a:pPr marL="0" indent="0">
              <a:buNone/>
            </a:pPr>
            <a:r>
              <a:rPr lang="en-US" dirty="0"/>
              <a:t>void main(void)</a:t>
            </a:r>
          </a:p>
          <a:p>
            <a:pPr marL="0" indent="0">
              <a:buNone/>
            </a:pPr>
            <a:r>
              <a:rPr lang="en-US" dirty="0"/>
              <a:t>{</a:t>
            </a:r>
          </a:p>
          <a:p>
            <a:pPr marL="0" indent="0">
              <a:buNone/>
            </a:pPr>
            <a:r>
              <a:rPr lang="en-US" dirty="0"/>
              <a:t>TCCR0=(0&lt;&lt;WGM00) | (0&lt;&lt;COM01) | (0&lt;&lt;COM00) | (0&lt;&lt;WGM01) | </a:t>
            </a:r>
            <a:r>
              <a:rPr lang="en-US" b="1" dirty="0"/>
              <a:t>(1&lt;&lt;CS02) | (0&lt;&lt;CS01) | (1&lt;&lt;CS00</a:t>
            </a:r>
            <a:r>
              <a:rPr lang="en-US" dirty="0" smtClean="0"/>
              <a:t>);</a:t>
            </a:r>
            <a:endParaRPr lang="en-US" dirty="0"/>
          </a:p>
        </p:txBody>
      </p:sp>
      <p:sp>
        <p:nvSpPr>
          <p:cNvPr id="6" name="Content Placeholder 2"/>
          <p:cNvSpPr txBox="1">
            <a:spLocks/>
          </p:cNvSpPr>
          <p:nvPr/>
        </p:nvSpPr>
        <p:spPr>
          <a:xfrm>
            <a:off x="4876800" y="1447800"/>
            <a:ext cx="4038600" cy="5181600"/>
          </a:xfrm>
          <a:prstGeom prst="rect">
            <a:avLst/>
          </a:prstGeom>
        </p:spPr>
        <p:txBody>
          <a:bodyPr vert="horz">
            <a:normAutofit fontScale="8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dirty="0"/>
              <a:t>TCNT0=0;</a:t>
            </a:r>
          </a:p>
          <a:p>
            <a:pPr marL="0" indent="0">
              <a:buNone/>
            </a:pPr>
            <a:r>
              <a:rPr lang="en-US" dirty="0"/>
              <a:t>OCR0=156;</a:t>
            </a:r>
          </a:p>
          <a:p>
            <a:pPr marL="0" indent="0">
              <a:buNone/>
            </a:pPr>
            <a:r>
              <a:rPr lang="en-US" dirty="0" smtClean="0"/>
              <a:t>TIMSK</a:t>
            </a:r>
            <a:r>
              <a:rPr lang="en-US" dirty="0"/>
              <a:t>=(0&lt;&lt;OCIE2) | (0&lt;&lt;TOIE2) | (0&lt;&lt;TICIE1) | (0&lt;&lt;OCIE1A) | (0&lt;&lt;OCIE1B) | (0&lt;&lt;TOIE1) | (</a:t>
            </a:r>
            <a:r>
              <a:rPr lang="en-US" b="1" dirty="0"/>
              <a:t>1&lt;&lt;OCIE0</a:t>
            </a:r>
            <a:r>
              <a:rPr lang="en-US" dirty="0"/>
              <a:t>) | (0&lt;&lt;TOIE0</a:t>
            </a:r>
            <a:r>
              <a:rPr lang="en-US" dirty="0" smtClean="0"/>
              <a:t>);</a:t>
            </a:r>
            <a:endParaRPr lang="en-US" dirty="0"/>
          </a:p>
          <a:p>
            <a:pPr marL="0" indent="0">
              <a:buNone/>
            </a:pPr>
            <a:r>
              <a:rPr lang="en-US" dirty="0"/>
              <a:t>// Global enable interrupts</a:t>
            </a:r>
          </a:p>
          <a:p>
            <a:pPr marL="0" indent="0">
              <a:buNone/>
            </a:pPr>
            <a:r>
              <a:rPr lang="en-US" dirty="0"/>
              <a:t>#</a:t>
            </a:r>
            <a:r>
              <a:rPr lang="en-US" dirty="0" err="1"/>
              <a:t>asm</a:t>
            </a:r>
            <a:r>
              <a:rPr lang="en-US" dirty="0"/>
              <a:t>("</a:t>
            </a:r>
            <a:r>
              <a:rPr lang="en-US" dirty="0" err="1"/>
              <a:t>sei</a:t>
            </a:r>
            <a:r>
              <a:rPr lang="en-US" dirty="0" smtClean="0"/>
              <a:t>")</a:t>
            </a:r>
          </a:p>
          <a:p>
            <a:pPr marL="0" indent="0">
              <a:buNone/>
            </a:pPr>
            <a:endParaRPr lang="en-US" dirty="0"/>
          </a:p>
          <a:p>
            <a:pPr marL="0" indent="0">
              <a:buNone/>
            </a:pPr>
            <a:r>
              <a:rPr lang="en-US" dirty="0"/>
              <a:t>PORTC.0=0;</a:t>
            </a:r>
          </a:p>
          <a:p>
            <a:pPr marL="0" indent="0">
              <a:buNone/>
            </a:pPr>
            <a:endParaRPr lang="en-US" dirty="0"/>
          </a:p>
          <a:p>
            <a:pPr marL="0" indent="0">
              <a:buNone/>
            </a:pPr>
            <a:r>
              <a:rPr lang="en-US" dirty="0"/>
              <a:t>while (1)</a:t>
            </a:r>
          </a:p>
          <a:p>
            <a:pPr marL="0" indent="0">
              <a:buNone/>
            </a:pPr>
            <a:r>
              <a:rPr lang="en-US" dirty="0"/>
              <a:t>      </a:t>
            </a:r>
            <a:r>
              <a:rPr lang="en-US" dirty="0" smtClean="0"/>
              <a:t>{</a:t>
            </a:r>
            <a:endParaRPr lang="en-US" dirty="0"/>
          </a:p>
          <a:p>
            <a:pPr marL="0" indent="0">
              <a:buNone/>
            </a:pPr>
            <a:r>
              <a:rPr lang="en-US" dirty="0"/>
              <a:t>      }</a:t>
            </a:r>
          </a:p>
        </p:txBody>
      </p:sp>
    </p:spTree>
    <p:extLst>
      <p:ext uri="{BB962C8B-B14F-4D97-AF65-F5344CB8AC3E}">
        <p14:creationId xmlns="" xmlns:p14="http://schemas.microsoft.com/office/powerpoint/2010/main" val="1616529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868362"/>
          </a:xfrm>
        </p:spPr>
        <p:txBody>
          <a:bodyPr/>
          <a:lstStyle/>
          <a:p>
            <a:r>
              <a:rPr lang="en-US" b="1" dirty="0" smtClean="0">
                <a:solidFill>
                  <a:schemeClr val="tx1"/>
                </a:solidFill>
              </a:rPr>
              <a:t>Timer1 Programming</a:t>
            </a:r>
            <a:endParaRPr lang="en-US" b="1" dirty="0">
              <a:solidFill>
                <a:schemeClr val="tx1"/>
              </a:solidFill>
            </a:endParaRPr>
          </a:p>
        </p:txBody>
      </p:sp>
      <p:sp>
        <p:nvSpPr>
          <p:cNvPr id="3" name="Content Placeholder 2"/>
          <p:cNvSpPr>
            <a:spLocks noGrp="1"/>
          </p:cNvSpPr>
          <p:nvPr>
            <p:ph sz="quarter" idx="1"/>
          </p:nvPr>
        </p:nvSpPr>
        <p:spPr>
          <a:xfrm>
            <a:off x="228600" y="1066800"/>
            <a:ext cx="8686800" cy="5638800"/>
          </a:xfrm>
        </p:spPr>
        <p:txBody>
          <a:bodyPr>
            <a:normAutofit lnSpcReduction="10000"/>
          </a:bodyPr>
          <a:lstStyle/>
          <a:p>
            <a:r>
              <a:rPr lang="en-US" sz="3200" dirty="0" smtClean="0"/>
              <a:t>Timer1 is a 16-bit timer and has lots of capabilities.</a:t>
            </a:r>
          </a:p>
          <a:p>
            <a:r>
              <a:rPr lang="en-US" sz="3200" dirty="0" smtClean="0"/>
              <a:t>It is split into two bytes. These are referred to TCNT1L and TCNT1H.</a:t>
            </a:r>
          </a:p>
          <a:p>
            <a:r>
              <a:rPr lang="en-US" sz="3200" dirty="0" smtClean="0"/>
              <a:t>Timer1 has two control registers, namely TCCR1A (8-bit) and TCCR1B (8-bit).</a:t>
            </a:r>
          </a:p>
          <a:p>
            <a:r>
              <a:rPr lang="en-US" sz="3200" dirty="0" smtClean="0"/>
              <a:t>TOV1 flag bit goes high when overflow occurs. </a:t>
            </a:r>
          </a:p>
          <a:p>
            <a:r>
              <a:rPr lang="en-US" sz="3200" dirty="0" smtClean="0"/>
              <a:t>There are two OCR registers, namely OCR1A(16-bit) and OCR1B(16-bit).</a:t>
            </a:r>
          </a:p>
          <a:p>
            <a:r>
              <a:rPr lang="en-US" sz="3200" dirty="0" smtClean="0"/>
              <a:t>There are two separate flags for each of two OCR registers, which acts independently. The figure in the next slide explains how they work. </a:t>
            </a:r>
          </a:p>
        </p:txBody>
      </p:sp>
    </p:spTree>
    <p:extLst>
      <p:ext uri="{BB962C8B-B14F-4D97-AF65-F5344CB8AC3E}">
        <p14:creationId xmlns:p14="http://schemas.microsoft.com/office/powerpoint/2010/main" xmlns="" val="597229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a:stCxn id="4" idx="2"/>
            <a:endCxn id="6" idx="0"/>
          </p:cNvCxnSpPr>
          <p:nvPr/>
        </p:nvCxnSpPr>
        <p:spPr>
          <a:xfrm rot="5400000">
            <a:off x="2885420" y="3848100"/>
            <a:ext cx="268736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b="1" dirty="0" smtClean="0">
                <a:solidFill>
                  <a:schemeClr val="tx1"/>
                </a:solidFill>
              </a:rPr>
              <a:t>Comparisons and Overflow in Timer1</a:t>
            </a:r>
            <a:endParaRPr lang="en-US" b="1" dirty="0">
              <a:solidFill>
                <a:schemeClr val="tx1"/>
              </a:solidFill>
            </a:endParaRPr>
          </a:p>
        </p:txBody>
      </p:sp>
      <p:sp>
        <p:nvSpPr>
          <p:cNvPr id="4" name="TextBox 3"/>
          <p:cNvSpPr txBox="1"/>
          <p:nvPr/>
        </p:nvSpPr>
        <p:spPr>
          <a:xfrm>
            <a:off x="1447800" y="1981200"/>
            <a:ext cx="5562600" cy="523220"/>
          </a:xfrm>
          <a:prstGeom prst="rect">
            <a:avLst/>
          </a:prstGeom>
          <a:noFill/>
          <a:ln w="19050">
            <a:solidFill>
              <a:schemeClr val="tx1"/>
            </a:solidFill>
          </a:ln>
        </p:spPr>
        <p:txBody>
          <a:bodyPr wrap="square" rtlCol="0">
            <a:spAutoFit/>
          </a:bodyPr>
          <a:lstStyle/>
          <a:p>
            <a:pPr algn="ctr"/>
            <a:r>
              <a:rPr lang="en-US" sz="2800" b="1" dirty="0" smtClean="0"/>
              <a:t>OCR1BH            OCR1BL</a:t>
            </a:r>
            <a:endParaRPr lang="en-US" sz="2800" b="1" dirty="0"/>
          </a:p>
        </p:txBody>
      </p:sp>
      <p:sp>
        <p:nvSpPr>
          <p:cNvPr id="5" name="TextBox 4"/>
          <p:cNvSpPr txBox="1"/>
          <p:nvPr/>
        </p:nvSpPr>
        <p:spPr>
          <a:xfrm>
            <a:off x="1447800" y="3591580"/>
            <a:ext cx="5562600" cy="523220"/>
          </a:xfrm>
          <a:prstGeom prst="rect">
            <a:avLst/>
          </a:prstGeom>
          <a:solidFill>
            <a:schemeClr val="bg1"/>
          </a:solidFill>
          <a:ln w="38100">
            <a:solidFill>
              <a:schemeClr val="tx1"/>
            </a:solidFill>
          </a:ln>
        </p:spPr>
        <p:txBody>
          <a:bodyPr wrap="square" rtlCol="0">
            <a:spAutoFit/>
          </a:bodyPr>
          <a:lstStyle/>
          <a:p>
            <a:pPr algn="ctr"/>
            <a:r>
              <a:rPr lang="en-US" sz="2800" b="1" dirty="0" smtClean="0"/>
              <a:t>TCNT1H            TCNT1L</a:t>
            </a:r>
            <a:endParaRPr lang="en-US" sz="2800" b="1" dirty="0"/>
          </a:p>
        </p:txBody>
      </p:sp>
      <p:sp>
        <p:nvSpPr>
          <p:cNvPr id="6" name="TextBox 5"/>
          <p:cNvSpPr txBox="1"/>
          <p:nvPr/>
        </p:nvSpPr>
        <p:spPr>
          <a:xfrm>
            <a:off x="1447800" y="5191780"/>
            <a:ext cx="5562600" cy="523220"/>
          </a:xfrm>
          <a:prstGeom prst="rect">
            <a:avLst/>
          </a:prstGeom>
          <a:noFill/>
          <a:ln w="19050">
            <a:solidFill>
              <a:schemeClr val="tx1"/>
            </a:solidFill>
          </a:ln>
        </p:spPr>
        <p:txBody>
          <a:bodyPr wrap="square" rtlCol="0">
            <a:spAutoFit/>
          </a:bodyPr>
          <a:lstStyle/>
          <a:p>
            <a:pPr algn="ctr"/>
            <a:r>
              <a:rPr lang="en-US" sz="2800" b="1" dirty="0" smtClean="0"/>
              <a:t>OCR1AH            OCR1AL</a:t>
            </a:r>
            <a:endParaRPr lang="en-US" sz="2800" b="1" dirty="0"/>
          </a:p>
        </p:txBody>
      </p:sp>
      <p:sp>
        <p:nvSpPr>
          <p:cNvPr id="7" name="TextBox 6"/>
          <p:cNvSpPr txBox="1"/>
          <p:nvPr/>
        </p:nvSpPr>
        <p:spPr>
          <a:xfrm>
            <a:off x="3632202" y="4419600"/>
            <a:ext cx="1219200" cy="523220"/>
          </a:xfrm>
          <a:prstGeom prst="rect">
            <a:avLst/>
          </a:prstGeom>
          <a:solidFill>
            <a:schemeClr val="bg1"/>
          </a:solidFill>
          <a:ln w="19050">
            <a:solidFill>
              <a:schemeClr val="tx1"/>
            </a:solidFill>
          </a:ln>
        </p:spPr>
        <p:txBody>
          <a:bodyPr wrap="square" rtlCol="0">
            <a:spAutoFit/>
          </a:bodyPr>
          <a:lstStyle/>
          <a:p>
            <a:pPr algn="ctr"/>
            <a:r>
              <a:rPr lang="en-US" sz="2800" b="1" dirty="0" smtClean="0"/>
              <a:t>=</a:t>
            </a:r>
            <a:endParaRPr lang="en-US" sz="2800" b="1" dirty="0"/>
          </a:p>
        </p:txBody>
      </p:sp>
      <p:sp>
        <p:nvSpPr>
          <p:cNvPr id="9" name="TextBox 8"/>
          <p:cNvSpPr txBox="1"/>
          <p:nvPr/>
        </p:nvSpPr>
        <p:spPr>
          <a:xfrm>
            <a:off x="6281058" y="2757714"/>
            <a:ext cx="2057400" cy="523220"/>
          </a:xfrm>
          <a:prstGeom prst="rect">
            <a:avLst/>
          </a:prstGeom>
          <a:noFill/>
          <a:ln w="19050">
            <a:solidFill>
              <a:schemeClr val="tx1"/>
            </a:solidFill>
          </a:ln>
        </p:spPr>
        <p:txBody>
          <a:bodyPr wrap="square" rtlCol="0">
            <a:spAutoFit/>
          </a:bodyPr>
          <a:lstStyle/>
          <a:p>
            <a:pPr algn="ctr"/>
            <a:r>
              <a:rPr lang="en-US" sz="2800" b="1" dirty="0" smtClean="0"/>
              <a:t>OCF1B</a:t>
            </a:r>
            <a:endParaRPr lang="en-US" sz="2800" b="1" dirty="0"/>
          </a:p>
        </p:txBody>
      </p:sp>
      <p:sp>
        <p:nvSpPr>
          <p:cNvPr id="10" name="TextBox 9"/>
          <p:cNvSpPr txBox="1"/>
          <p:nvPr/>
        </p:nvSpPr>
        <p:spPr>
          <a:xfrm>
            <a:off x="6299202" y="4444294"/>
            <a:ext cx="2057400" cy="523220"/>
          </a:xfrm>
          <a:prstGeom prst="rect">
            <a:avLst/>
          </a:prstGeom>
          <a:noFill/>
          <a:ln w="19050">
            <a:solidFill>
              <a:schemeClr val="tx1"/>
            </a:solidFill>
          </a:ln>
        </p:spPr>
        <p:txBody>
          <a:bodyPr wrap="square" rtlCol="0">
            <a:spAutoFit/>
          </a:bodyPr>
          <a:lstStyle/>
          <a:p>
            <a:pPr algn="ctr"/>
            <a:r>
              <a:rPr lang="en-US" sz="2800" b="1" dirty="0" smtClean="0"/>
              <a:t>OCF1A</a:t>
            </a:r>
            <a:endParaRPr lang="en-US" sz="2800" b="1" dirty="0"/>
          </a:p>
        </p:txBody>
      </p:sp>
      <p:cxnSp>
        <p:nvCxnSpPr>
          <p:cNvPr id="12" name="Straight Arrow Connector 11"/>
          <p:cNvCxnSpPr>
            <a:stCxn id="8" idx="3"/>
            <a:endCxn id="9" idx="1"/>
          </p:cNvCxnSpPr>
          <p:nvPr/>
        </p:nvCxnSpPr>
        <p:spPr>
          <a:xfrm>
            <a:off x="4847772" y="3019324"/>
            <a:ext cx="1433286"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51402" y="4693784"/>
            <a:ext cx="1447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28572" y="2757714"/>
            <a:ext cx="1219200" cy="523220"/>
          </a:xfrm>
          <a:prstGeom prst="rect">
            <a:avLst/>
          </a:prstGeom>
          <a:solidFill>
            <a:schemeClr val="bg1"/>
          </a:solidFill>
          <a:ln w="19050">
            <a:solidFill>
              <a:schemeClr val="tx1"/>
            </a:solidFill>
          </a:ln>
        </p:spPr>
        <p:txBody>
          <a:bodyPr wrap="square" rtlCol="0">
            <a:spAutoFit/>
          </a:bodyPr>
          <a:lstStyle/>
          <a:p>
            <a:pPr algn="ctr"/>
            <a:r>
              <a:rPr lang="en-US" sz="2800" b="1" dirty="0" smtClean="0"/>
              <a:t>=</a:t>
            </a:r>
            <a:endParaRPr lang="en-US" sz="2800" b="1" dirty="0"/>
          </a:p>
        </p:txBody>
      </p:sp>
      <p:cxnSp>
        <p:nvCxnSpPr>
          <p:cNvPr id="16" name="Straight Arrow Connector 15"/>
          <p:cNvCxnSpPr/>
          <p:nvPr/>
        </p:nvCxnSpPr>
        <p:spPr>
          <a:xfrm rot="5400000">
            <a:off x="1828800" y="4267200"/>
            <a:ext cx="304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54312" y="4419600"/>
            <a:ext cx="2057400" cy="523220"/>
          </a:xfrm>
          <a:prstGeom prst="rect">
            <a:avLst/>
          </a:prstGeom>
          <a:noFill/>
          <a:ln w="19050">
            <a:solidFill>
              <a:schemeClr val="tx1"/>
            </a:solidFill>
          </a:ln>
        </p:spPr>
        <p:txBody>
          <a:bodyPr wrap="square" rtlCol="0">
            <a:spAutoFit/>
          </a:bodyPr>
          <a:lstStyle/>
          <a:p>
            <a:pPr algn="ctr"/>
            <a:r>
              <a:rPr lang="en-US" sz="2800" b="1" dirty="0" smtClean="0"/>
              <a:t>TOV1</a:t>
            </a:r>
            <a:endParaRPr lang="en-US" sz="2800" b="1" dirty="0"/>
          </a:p>
        </p:txBody>
      </p:sp>
      <p:sp>
        <p:nvSpPr>
          <p:cNvPr id="28" name="TextBox 27"/>
          <p:cNvSpPr txBox="1"/>
          <p:nvPr/>
        </p:nvSpPr>
        <p:spPr>
          <a:xfrm>
            <a:off x="228600" y="1828800"/>
            <a:ext cx="1066800" cy="830997"/>
          </a:xfrm>
          <a:prstGeom prst="rect">
            <a:avLst/>
          </a:prstGeom>
          <a:noFill/>
        </p:spPr>
        <p:txBody>
          <a:bodyPr wrap="square" rtlCol="0">
            <a:spAutoFit/>
          </a:bodyPr>
          <a:lstStyle/>
          <a:p>
            <a:pPr algn="ctr"/>
            <a:r>
              <a:rPr lang="en-US" sz="2400" dirty="0" smtClean="0"/>
              <a:t>Ref. Reg. B</a:t>
            </a:r>
            <a:endParaRPr lang="en-US" sz="2400" dirty="0"/>
          </a:p>
        </p:txBody>
      </p:sp>
      <p:cxnSp>
        <p:nvCxnSpPr>
          <p:cNvPr id="30" name="Straight Arrow Connector 29"/>
          <p:cNvCxnSpPr/>
          <p:nvPr/>
        </p:nvCxnSpPr>
        <p:spPr>
          <a:xfrm>
            <a:off x="1066800" y="205740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8600" y="5036403"/>
            <a:ext cx="1066800" cy="830997"/>
          </a:xfrm>
          <a:prstGeom prst="rect">
            <a:avLst/>
          </a:prstGeom>
          <a:noFill/>
        </p:spPr>
        <p:txBody>
          <a:bodyPr wrap="square" rtlCol="0">
            <a:spAutoFit/>
          </a:bodyPr>
          <a:lstStyle/>
          <a:p>
            <a:pPr algn="ctr"/>
            <a:r>
              <a:rPr lang="en-US" sz="2400" dirty="0" smtClean="0"/>
              <a:t>Ref. Reg. A</a:t>
            </a:r>
            <a:endParaRPr lang="en-US" sz="2400" dirty="0"/>
          </a:p>
        </p:txBody>
      </p:sp>
      <p:cxnSp>
        <p:nvCxnSpPr>
          <p:cNvPr id="32" name="Straight Arrow Connector 31"/>
          <p:cNvCxnSpPr/>
          <p:nvPr/>
        </p:nvCxnSpPr>
        <p:spPr>
          <a:xfrm>
            <a:off x="1066800" y="5286828"/>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400" y="3468861"/>
            <a:ext cx="1066800" cy="830997"/>
          </a:xfrm>
          <a:prstGeom prst="rect">
            <a:avLst/>
          </a:prstGeom>
          <a:noFill/>
        </p:spPr>
        <p:txBody>
          <a:bodyPr wrap="square" rtlCol="0">
            <a:spAutoFit/>
          </a:bodyPr>
          <a:lstStyle/>
          <a:p>
            <a:pPr algn="ctr"/>
            <a:r>
              <a:rPr lang="en-US" sz="2400" dirty="0" smtClean="0"/>
              <a:t>Timer Reg.</a:t>
            </a:r>
            <a:endParaRPr lang="en-US" sz="2400" dirty="0"/>
          </a:p>
        </p:txBody>
      </p:sp>
      <p:cxnSp>
        <p:nvCxnSpPr>
          <p:cNvPr id="34" name="Straight Arrow Connector 33"/>
          <p:cNvCxnSpPr/>
          <p:nvPr/>
        </p:nvCxnSpPr>
        <p:spPr>
          <a:xfrm>
            <a:off x="1066800" y="373380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382000" y="2819400"/>
            <a:ext cx="685800" cy="400110"/>
          </a:xfrm>
          <a:prstGeom prst="rect">
            <a:avLst/>
          </a:prstGeom>
          <a:noFill/>
        </p:spPr>
        <p:txBody>
          <a:bodyPr wrap="square" rtlCol="0">
            <a:spAutoFit/>
          </a:bodyPr>
          <a:lstStyle/>
          <a:p>
            <a:r>
              <a:rPr lang="en-US" sz="2000" dirty="0" smtClean="0"/>
              <a:t>flag</a:t>
            </a:r>
            <a:endParaRPr lang="en-US" sz="2000" dirty="0"/>
          </a:p>
        </p:txBody>
      </p:sp>
      <p:sp>
        <p:nvSpPr>
          <p:cNvPr id="36" name="TextBox 35"/>
          <p:cNvSpPr txBox="1"/>
          <p:nvPr/>
        </p:nvSpPr>
        <p:spPr>
          <a:xfrm>
            <a:off x="8382000" y="4495800"/>
            <a:ext cx="685800" cy="400110"/>
          </a:xfrm>
          <a:prstGeom prst="rect">
            <a:avLst/>
          </a:prstGeom>
          <a:noFill/>
        </p:spPr>
        <p:txBody>
          <a:bodyPr wrap="square" rtlCol="0">
            <a:spAutoFit/>
          </a:bodyPr>
          <a:lstStyle/>
          <a:p>
            <a:r>
              <a:rPr lang="en-US" sz="2000" dirty="0" smtClean="0"/>
              <a:t>flag</a:t>
            </a:r>
            <a:endParaRPr lang="en-US" sz="2000" dirty="0"/>
          </a:p>
        </p:txBody>
      </p:sp>
      <p:sp>
        <p:nvSpPr>
          <p:cNvPr id="37" name="TextBox 36"/>
          <p:cNvSpPr txBox="1"/>
          <p:nvPr/>
        </p:nvSpPr>
        <p:spPr>
          <a:xfrm>
            <a:off x="478974" y="4476690"/>
            <a:ext cx="685800" cy="400110"/>
          </a:xfrm>
          <a:prstGeom prst="rect">
            <a:avLst/>
          </a:prstGeom>
          <a:noFill/>
        </p:spPr>
        <p:txBody>
          <a:bodyPr wrap="square" rtlCol="0">
            <a:spAutoFit/>
          </a:bodyPr>
          <a:lstStyle/>
          <a:p>
            <a:r>
              <a:rPr lang="en-US" sz="2000" dirty="0" smtClean="0"/>
              <a:t>flag</a:t>
            </a:r>
            <a:endParaRPr lang="en-US" sz="2000" dirty="0"/>
          </a:p>
        </p:txBody>
      </p:sp>
    </p:spTree>
    <p:extLst>
      <p:ext uri="{BB962C8B-B14F-4D97-AF65-F5344CB8AC3E}">
        <p14:creationId xmlns:p14="http://schemas.microsoft.com/office/powerpoint/2010/main" xmlns="" val="2956836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274638"/>
            <a:ext cx="8915400" cy="944562"/>
          </a:xfrm>
        </p:spPr>
        <p:txBody>
          <a:bodyPr>
            <a:normAutofit fontScale="90000"/>
          </a:bodyPr>
          <a:lstStyle/>
          <a:p>
            <a:r>
              <a:rPr lang="en-US" b="1" dirty="0" smtClean="0">
                <a:solidFill>
                  <a:schemeClr val="tx2">
                    <a:lumMod val="75000"/>
                  </a:schemeClr>
                </a:solidFill>
              </a:rPr>
              <a:t>TIFR (Timer/Counter) Interrupt Flag Register</a:t>
            </a:r>
            <a:r>
              <a:rPr lang="en-US" dirty="0" smtClean="0"/>
              <a:t> </a:t>
            </a:r>
            <a:endParaRPr lang="en-US" dirty="0"/>
          </a:p>
        </p:txBody>
      </p:sp>
      <p:sp>
        <p:nvSpPr>
          <p:cNvPr id="5" name="Content Placeholder 2"/>
          <p:cNvSpPr txBox="1">
            <a:spLocks/>
          </p:cNvSpPr>
          <p:nvPr/>
        </p:nvSpPr>
        <p:spPr>
          <a:xfrm>
            <a:off x="166914" y="1600200"/>
            <a:ext cx="7772400" cy="533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TIFR Register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228600" y="2180772"/>
            <a:ext cx="876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5400000">
            <a:off x="4478450"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67048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76954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57142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225108"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353594"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989806"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7924800" y="2177142"/>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TOV0</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5" name="Content Placeholder 2"/>
          <p:cNvSpPr txBox="1">
            <a:spLocks/>
          </p:cNvSpPr>
          <p:nvPr/>
        </p:nvSpPr>
        <p:spPr>
          <a:xfrm>
            <a:off x="6934200" y="2180772"/>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lang="en-US" sz="2600" b="1" dirty="0" smtClean="0">
                <a:solidFill>
                  <a:schemeClr val="bg1"/>
                </a:solidFill>
              </a:rPr>
              <a:t>OCF0</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6" name="Content Placeholder 2"/>
          <p:cNvSpPr txBox="1">
            <a:spLocks/>
          </p:cNvSpPr>
          <p:nvPr/>
        </p:nvSpPr>
        <p:spPr>
          <a:xfrm>
            <a:off x="5943600" y="2166258"/>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TOV1</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7" name="Content Placeholder 2"/>
          <p:cNvSpPr txBox="1">
            <a:spLocks/>
          </p:cNvSpPr>
          <p:nvPr/>
        </p:nvSpPr>
        <p:spPr>
          <a:xfrm>
            <a:off x="1172028" y="2180772"/>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TOV2</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8" name="Content Placeholder 2"/>
          <p:cNvSpPr txBox="1">
            <a:spLocks/>
          </p:cNvSpPr>
          <p:nvPr/>
        </p:nvSpPr>
        <p:spPr>
          <a:xfrm>
            <a:off x="275772" y="2195286"/>
            <a:ext cx="990600"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OCF2</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9" name="Content Placeholder 2"/>
          <p:cNvSpPr txBox="1">
            <a:spLocks/>
          </p:cNvSpPr>
          <p:nvPr/>
        </p:nvSpPr>
        <p:spPr>
          <a:xfrm>
            <a:off x="2391228" y="2169888"/>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lang="en-US" sz="2600" b="1" dirty="0" smtClean="0">
                <a:solidFill>
                  <a:schemeClr val="bg1"/>
                </a:solidFill>
              </a:rPr>
              <a:t>ICF</a:t>
            </a:r>
            <a:r>
              <a:rPr kumimoji="0" lang="en-US" sz="2600" b="1" i="0" u="none" strike="noStrike" kern="1200" cap="none" spc="0" normalizeH="0" baseline="0" noProof="0" dirty="0" smtClean="0">
                <a:ln>
                  <a:noFill/>
                </a:ln>
                <a:solidFill>
                  <a:schemeClr val="bg1"/>
                </a:solidFill>
                <a:effectLst/>
                <a:uLnTx/>
                <a:uFillTx/>
                <a:latin typeface="+mn-lt"/>
                <a:ea typeface="+mn-ea"/>
                <a:cs typeface="+mn-cs"/>
              </a:rPr>
              <a:t>1</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0" name="Content Placeholder 2"/>
          <p:cNvSpPr txBox="1">
            <a:spLocks/>
          </p:cNvSpPr>
          <p:nvPr/>
        </p:nvSpPr>
        <p:spPr>
          <a:xfrm>
            <a:off x="3519714" y="2166258"/>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OCF1A</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1" name="Content Placeholder 2"/>
          <p:cNvSpPr txBox="1">
            <a:spLocks/>
          </p:cNvSpPr>
          <p:nvPr/>
        </p:nvSpPr>
        <p:spPr>
          <a:xfrm>
            <a:off x="4691742" y="2166258"/>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OCF1B</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2" name="TextBox 21"/>
          <p:cNvSpPr txBox="1"/>
          <p:nvPr/>
        </p:nvSpPr>
        <p:spPr>
          <a:xfrm>
            <a:off x="381000" y="3582412"/>
            <a:ext cx="8458200" cy="2062103"/>
          </a:xfrm>
          <a:prstGeom prst="rect">
            <a:avLst/>
          </a:prstGeom>
          <a:noFill/>
        </p:spPr>
        <p:txBody>
          <a:bodyPr wrap="square" rtlCol="0">
            <a:spAutoFit/>
          </a:bodyPr>
          <a:lstStyle/>
          <a:p>
            <a:r>
              <a:rPr lang="en-US" sz="3200" dirty="0" smtClean="0"/>
              <a:t>TOV1	 	Timer1 overflow flag bit; </a:t>
            </a:r>
          </a:p>
          <a:p>
            <a:r>
              <a:rPr lang="en-US" sz="3200" dirty="0" smtClean="0"/>
              <a:t>OCF1B	Timer 1 output compare B match flag</a:t>
            </a:r>
          </a:p>
          <a:p>
            <a:r>
              <a:rPr lang="en-US" sz="3200" dirty="0" smtClean="0"/>
              <a:t>OCF1A	Timer 1 output compare A match flag</a:t>
            </a:r>
          </a:p>
          <a:p>
            <a:r>
              <a:rPr lang="en-US" sz="3200" dirty="0" smtClean="0"/>
              <a:t>ICF1		Input Capture flag</a:t>
            </a:r>
          </a:p>
        </p:txBody>
      </p:sp>
      <p:sp>
        <p:nvSpPr>
          <p:cNvPr id="23" name="Freeform 22"/>
          <p:cNvSpPr/>
          <p:nvPr/>
        </p:nvSpPr>
        <p:spPr>
          <a:xfrm>
            <a:off x="2442028" y="2728686"/>
            <a:ext cx="4506686" cy="243114"/>
          </a:xfrm>
          <a:custGeom>
            <a:avLst/>
            <a:gdLst>
              <a:gd name="connsiteX0" fmla="*/ 0 w 2220686"/>
              <a:gd name="connsiteY0" fmla="*/ 43543 h 224971"/>
              <a:gd name="connsiteX1" fmla="*/ 1001486 w 2220686"/>
              <a:gd name="connsiteY1" fmla="*/ 217714 h 224971"/>
              <a:gd name="connsiteX2" fmla="*/ 2220686 w 2220686"/>
              <a:gd name="connsiteY2" fmla="*/ 0 h 224971"/>
              <a:gd name="connsiteX3" fmla="*/ 2220686 w 2220686"/>
              <a:gd name="connsiteY3" fmla="*/ 0 h 224971"/>
            </a:gdLst>
            <a:ahLst/>
            <a:cxnLst>
              <a:cxn ang="0">
                <a:pos x="connsiteX0" y="connsiteY0"/>
              </a:cxn>
              <a:cxn ang="0">
                <a:pos x="connsiteX1" y="connsiteY1"/>
              </a:cxn>
              <a:cxn ang="0">
                <a:pos x="connsiteX2" y="connsiteY2"/>
              </a:cxn>
              <a:cxn ang="0">
                <a:pos x="connsiteX3" y="connsiteY3"/>
              </a:cxn>
            </a:cxnLst>
            <a:rect l="l" t="t" r="r" b="b"/>
            <a:pathLst>
              <a:path w="2220686" h="224971">
                <a:moveTo>
                  <a:pt x="0" y="43543"/>
                </a:moveTo>
                <a:cubicBezTo>
                  <a:pt x="315686" y="134257"/>
                  <a:pt x="631372" y="224971"/>
                  <a:pt x="1001486" y="217714"/>
                </a:cubicBezTo>
                <a:cubicBezTo>
                  <a:pt x="1371600" y="210457"/>
                  <a:pt x="2220686" y="0"/>
                  <a:pt x="2220686" y="0"/>
                </a:cubicBezTo>
                <a:lnTo>
                  <a:pt x="2220686" y="0"/>
                </a:lnTo>
              </a:path>
            </a:pathLst>
          </a:cu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777342" y="2920425"/>
            <a:ext cx="1556658" cy="584775"/>
          </a:xfrm>
          <a:prstGeom prst="rect">
            <a:avLst/>
          </a:prstGeom>
          <a:noFill/>
        </p:spPr>
        <p:txBody>
          <a:bodyPr wrap="square" rtlCol="0">
            <a:spAutoFit/>
          </a:bodyPr>
          <a:lstStyle/>
          <a:p>
            <a:r>
              <a:rPr lang="en-US" sz="3200" b="1" dirty="0" smtClean="0"/>
              <a:t>Timer 1</a:t>
            </a:r>
            <a:endParaRPr lang="en-US" sz="3200" b="1" dirty="0"/>
          </a:p>
        </p:txBody>
      </p:sp>
    </p:spTree>
    <p:extLst>
      <p:ext uri="{BB962C8B-B14F-4D97-AF65-F5344CB8AC3E}">
        <p14:creationId xmlns:p14="http://schemas.microsoft.com/office/powerpoint/2010/main" xmlns="" val="423541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152400"/>
            <a:ext cx="8915400" cy="1143000"/>
          </a:xfrm>
        </p:spPr>
        <p:txBody>
          <a:bodyPr>
            <a:normAutofit fontScale="90000"/>
          </a:bodyPr>
          <a:lstStyle/>
          <a:p>
            <a:r>
              <a:rPr lang="en-US" b="1" dirty="0" smtClean="0">
                <a:solidFill>
                  <a:schemeClr val="tx2">
                    <a:lumMod val="75000"/>
                  </a:schemeClr>
                </a:solidFill>
              </a:rPr>
              <a:t>TIMSK (Timer/Counter) Interrupt Enable Register</a:t>
            </a:r>
            <a:r>
              <a:rPr lang="en-US" dirty="0" smtClean="0"/>
              <a:t> </a:t>
            </a:r>
            <a:endParaRPr lang="en-US" dirty="0"/>
          </a:p>
        </p:txBody>
      </p:sp>
      <p:sp>
        <p:nvSpPr>
          <p:cNvPr id="5" name="Content Placeholder 2"/>
          <p:cNvSpPr txBox="1">
            <a:spLocks/>
          </p:cNvSpPr>
          <p:nvPr/>
        </p:nvSpPr>
        <p:spPr>
          <a:xfrm>
            <a:off x="166914" y="1600200"/>
            <a:ext cx="7772400" cy="533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TIMSK Register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228600" y="2180772"/>
            <a:ext cx="876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5400000">
            <a:off x="4478450"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67048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76954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5714206"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225108" y="2423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353594"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989806" y="2408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7924800" y="2177142"/>
            <a:ext cx="990600" cy="533400"/>
          </a:xfrm>
          <a:prstGeom prst="rect">
            <a:avLst/>
          </a:prstGeom>
        </p:spPr>
        <p:txBody>
          <a:bodyPr vert="horz">
            <a:normAutofit fontScale="925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TOIE0</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5" name="Content Placeholder 2"/>
          <p:cNvSpPr txBox="1">
            <a:spLocks/>
          </p:cNvSpPr>
          <p:nvPr/>
        </p:nvSpPr>
        <p:spPr>
          <a:xfrm>
            <a:off x="6934200" y="2180772"/>
            <a:ext cx="990600" cy="533400"/>
          </a:xfrm>
          <a:prstGeom prst="rect">
            <a:avLst/>
          </a:prstGeom>
        </p:spPr>
        <p:txBody>
          <a:bodyPr vert="horz">
            <a:normAutofit fontScale="85000" lnSpcReduction="100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lang="en-US" sz="2600" b="1" dirty="0" smtClean="0">
                <a:solidFill>
                  <a:schemeClr val="bg1"/>
                </a:solidFill>
              </a:rPr>
              <a:t>OCIE0</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6" name="Content Placeholder 2"/>
          <p:cNvSpPr txBox="1">
            <a:spLocks/>
          </p:cNvSpPr>
          <p:nvPr/>
        </p:nvSpPr>
        <p:spPr>
          <a:xfrm>
            <a:off x="5943600" y="2166258"/>
            <a:ext cx="990600" cy="533400"/>
          </a:xfrm>
          <a:prstGeom prst="rect">
            <a:avLst/>
          </a:prstGeom>
        </p:spPr>
        <p:txBody>
          <a:bodyPr vert="horz">
            <a:normAutofit fontScale="925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TOIE1</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7" name="Content Placeholder 2"/>
          <p:cNvSpPr txBox="1">
            <a:spLocks/>
          </p:cNvSpPr>
          <p:nvPr/>
        </p:nvSpPr>
        <p:spPr>
          <a:xfrm>
            <a:off x="1172028" y="2180772"/>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TOIE2</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8" name="Content Placeholder 2"/>
          <p:cNvSpPr txBox="1">
            <a:spLocks/>
          </p:cNvSpPr>
          <p:nvPr/>
        </p:nvSpPr>
        <p:spPr>
          <a:xfrm>
            <a:off x="228600" y="2240256"/>
            <a:ext cx="990600" cy="533400"/>
          </a:xfrm>
          <a:prstGeom prst="rect">
            <a:avLst/>
          </a:prstGeom>
        </p:spPr>
        <p:txBody>
          <a:bodyPr vert="horz">
            <a:normAutofit fontScale="85000" lnSpcReduction="100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OCIE2</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19" name="Content Placeholder 2"/>
          <p:cNvSpPr txBox="1">
            <a:spLocks/>
          </p:cNvSpPr>
          <p:nvPr/>
        </p:nvSpPr>
        <p:spPr>
          <a:xfrm>
            <a:off x="2391228" y="2169888"/>
            <a:ext cx="1266372" cy="5334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lang="en-US" sz="2600" b="1" dirty="0" smtClean="0">
                <a:solidFill>
                  <a:schemeClr val="bg1"/>
                </a:solidFill>
              </a:rPr>
              <a:t>TICIE</a:t>
            </a:r>
            <a:r>
              <a:rPr kumimoji="0" lang="en-US" sz="2600" b="1" i="0" u="none" strike="noStrike" kern="1200" cap="none" spc="0" normalizeH="0" baseline="0" noProof="0" dirty="0" smtClean="0">
                <a:ln>
                  <a:noFill/>
                </a:ln>
                <a:solidFill>
                  <a:schemeClr val="bg1"/>
                </a:solidFill>
                <a:effectLst/>
                <a:uLnTx/>
                <a:uFillTx/>
                <a:latin typeface="+mn-lt"/>
                <a:ea typeface="+mn-ea"/>
                <a:cs typeface="+mn-cs"/>
              </a:rPr>
              <a:t>1</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0" name="Content Placeholder 2"/>
          <p:cNvSpPr txBox="1">
            <a:spLocks/>
          </p:cNvSpPr>
          <p:nvPr/>
        </p:nvSpPr>
        <p:spPr>
          <a:xfrm>
            <a:off x="3519714" y="2166258"/>
            <a:ext cx="1266372" cy="533400"/>
          </a:xfrm>
          <a:prstGeom prst="rect">
            <a:avLst/>
          </a:prstGeom>
        </p:spPr>
        <p:txBody>
          <a:bodyPr vert="horz">
            <a:normAutofit fontScale="925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OCIE1A</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1" name="Content Placeholder 2"/>
          <p:cNvSpPr txBox="1">
            <a:spLocks/>
          </p:cNvSpPr>
          <p:nvPr/>
        </p:nvSpPr>
        <p:spPr>
          <a:xfrm>
            <a:off x="4691742" y="2166258"/>
            <a:ext cx="1266372" cy="533400"/>
          </a:xfrm>
          <a:prstGeom prst="rect">
            <a:avLst/>
          </a:prstGeom>
        </p:spPr>
        <p:txBody>
          <a:bodyPr vert="horz">
            <a:normAutofit fontScale="925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OCIE1B</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2" name="TextBox 21"/>
          <p:cNvSpPr txBox="1"/>
          <p:nvPr/>
        </p:nvSpPr>
        <p:spPr>
          <a:xfrm>
            <a:off x="381000" y="3582412"/>
            <a:ext cx="8458200" cy="2062103"/>
          </a:xfrm>
          <a:prstGeom prst="rect">
            <a:avLst/>
          </a:prstGeom>
          <a:noFill/>
        </p:spPr>
        <p:txBody>
          <a:bodyPr wrap="square" rtlCol="0">
            <a:spAutoFit/>
          </a:bodyPr>
          <a:lstStyle/>
          <a:p>
            <a:r>
              <a:rPr lang="en-US" sz="3200" dirty="0" smtClean="0"/>
              <a:t>TOIE1	 Timer1 overflow ENABLE bit; </a:t>
            </a:r>
          </a:p>
          <a:p>
            <a:r>
              <a:rPr lang="en-US" sz="3200" dirty="0" smtClean="0"/>
              <a:t>OCIE1B	Timer 1 output compare B match ENABLE</a:t>
            </a:r>
          </a:p>
          <a:p>
            <a:r>
              <a:rPr lang="en-US" sz="3200" dirty="0" smtClean="0"/>
              <a:t>OCIE1A	Timer 1 output compare A match ENABLE</a:t>
            </a:r>
          </a:p>
          <a:p>
            <a:r>
              <a:rPr lang="en-US" sz="3200" dirty="0" smtClean="0"/>
              <a:t>TICIE1	Input Capture ENABLE</a:t>
            </a:r>
          </a:p>
        </p:txBody>
      </p:sp>
      <p:sp>
        <p:nvSpPr>
          <p:cNvPr id="23" name="Freeform 22"/>
          <p:cNvSpPr/>
          <p:nvPr/>
        </p:nvSpPr>
        <p:spPr>
          <a:xfrm>
            <a:off x="2442028" y="2728686"/>
            <a:ext cx="4506686" cy="243114"/>
          </a:xfrm>
          <a:custGeom>
            <a:avLst/>
            <a:gdLst>
              <a:gd name="connsiteX0" fmla="*/ 0 w 2220686"/>
              <a:gd name="connsiteY0" fmla="*/ 43543 h 224971"/>
              <a:gd name="connsiteX1" fmla="*/ 1001486 w 2220686"/>
              <a:gd name="connsiteY1" fmla="*/ 217714 h 224971"/>
              <a:gd name="connsiteX2" fmla="*/ 2220686 w 2220686"/>
              <a:gd name="connsiteY2" fmla="*/ 0 h 224971"/>
              <a:gd name="connsiteX3" fmla="*/ 2220686 w 2220686"/>
              <a:gd name="connsiteY3" fmla="*/ 0 h 224971"/>
            </a:gdLst>
            <a:ahLst/>
            <a:cxnLst>
              <a:cxn ang="0">
                <a:pos x="connsiteX0" y="connsiteY0"/>
              </a:cxn>
              <a:cxn ang="0">
                <a:pos x="connsiteX1" y="connsiteY1"/>
              </a:cxn>
              <a:cxn ang="0">
                <a:pos x="connsiteX2" y="connsiteY2"/>
              </a:cxn>
              <a:cxn ang="0">
                <a:pos x="connsiteX3" y="connsiteY3"/>
              </a:cxn>
            </a:cxnLst>
            <a:rect l="l" t="t" r="r" b="b"/>
            <a:pathLst>
              <a:path w="2220686" h="224971">
                <a:moveTo>
                  <a:pt x="0" y="43543"/>
                </a:moveTo>
                <a:cubicBezTo>
                  <a:pt x="315686" y="134257"/>
                  <a:pt x="631372" y="224971"/>
                  <a:pt x="1001486" y="217714"/>
                </a:cubicBezTo>
                <a:cubicBezTo>
                  <a:pt x="1371600" y="210457"/>
                  <a:pt x="2220686" y="0"/>
                  <a:pt x="2220686" y="0"/>
                </a:cubicBezTo>
                <a:lnTo>
                  <a:pt x="2220686" y="0"/>
                </a:lnTo>
              </a:path>
            </a:pathLst>
          </a:custGeom>
          <a:ln w="28575">
            <a:solidFill>
              <a:srgbClr val="00B0F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777342" y="2920425"/>
            <a:ext cx="1556658" cy="584775"/>
          </a:xfrm>
          <a:prstGeom prst="rect">
            <a:avLst/>
          </a:prstGeom>
          <a:noFill/>
        </p:spPr>
        <p:txBody>
          <a:bodyPr wrap="square" rtlCol="0">
            <a:spAutoFit/>
          </a:bodyPr>
          <a:lstStyle/>
          <a:p>
            <a:r>
              <a:rPr lang="en-US" sz="3200" b="1" dirty="0" smtClean="0"/>
              <a:t>Timer 1</a:t>
            </a:r>
            <a:endParaRPr lang="en-US" sz="3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304800"/>
            <a:ext cx="8915400" cy="1143000"/>
          </a:xfrm>
        </p:spPr>
        <p:txBody>
          <a:bodyPr>
            <a:normAutofit fontScale="90000"/>
          </a:bodyPr>
          <a:lstStyle/>
          <a:p>
            <a:r>
              <a:rPr lang="en-US" b="1" dirty="0" smtClean="0">
                <a:solidFill>
                  <a:schemeClr val="tx2">
                    <a:lumMod val="75000"/>
                  </a:schemeClr>
                </a:solidFill>
              </a:rPr>
              <a:t>TCCR1A &amp; TCCR1B (Timer Counter Control Registers)</a:t>
            </a:r>
            <a:r>
              <a:rPr lang="en-US" dirty="0" smtClean="0"/>
              <a:t> </a:t>
            </a:r>
            <a:endParaRPr lang="en-US" dirty="0"/>
          </a:p>
        </p:txBody>
      </p:sp>
      <p:sp>
        <p:nvSpPr>
          <p:cNvPr id="5" name="Content Placeholder 2"/>
          <p:cNvSpPr txBox="1">
            <a:spLocks/>
          </p:cNvSpPr>
          <p:nvPr/>
        </p:nvSpPr>
        <p:spPr>
          <a:xfrm>
            <a:off x="166914" y="1447800"/>
            <a:ext cx="7772400" cy="533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TCCR1A Register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228600" y="2028372"/>
            <a:ext cx="876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5400000">
            <a:off x="4600234" y="22561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6553994" y="22706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7695406" y="22706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5612608" y="22706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299720" y="22706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428205" y="22561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142206" y="22561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188688" y="2061030"/>
            <a:ext cx="1259112"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COM1A1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22" name="TextBox 21"/>
          <p:cNvSpPr txBox="1"/>
          <p:nvPr/>
        </p:nvSpPr>
        <p:spPr>
          <a:xfrm>
            <a:off x="228600" y="3962400"/>
            <a:ext cx="8915400" cy="2862322"/>
          </a:xfrm>
          <a:prstGeom prst="rect">
            <a:avLst/>
          </a:prstGeom>
          <a:noFill/>
        </p:spPr>
        <p:txBody>
          <a:bodyPr wrap="square" rtlCol="0">
            <a:spAutoFit/>
          </a:bodyPr>
          <a:lstStyle/>
          <a:p>
            <a:r>
              <a:rPr lang="en-US" sz="3000" dirty="0" smtClean="0">
                <a:solidFill>
                  <a:schemeClr val="accent1">
                    <a:lumMod val="75000"/>
                  </a:schemeClr>
                </a:solidFill>
              </a:rPr>
              <a:t>FOC1A, FOC1B – Related to force compare</a:t>
            </a:r>
          </a:p>
          <a:p>
            <a:r>
              <a:rPr lang="en-US" sz="3000" dirty="0" smtClean="0">
                <a:solidFill>
                  <a:schemeClr val="accent1">
                    <a:lumMod val="75000"/>
                  </a:schemeClr>
                </a:solidFill>
              </a:rPr>
              <a:t>ICNC1, ICES1 – Related to Input Capture</a:t>
            </a:r>
          </a:p>
          <a:p>
            <a:r>
              <a:rPr lang="en-US" sz="3000" dirty="0" smtClean="0">
                <a:solidFill>
                  <a:schemeClr val="accent1">
                    <a:lumMod val="75000"/>
                  </a:schemeClr>
                </a:solidFill>
              </a:rPr>
              <a:t>COM1A1, COM1A0, COM1B1, COM1B0 </a:t>
            </a:r>
          </a:p>
          <a:p>
            <a:r>
              <a:rPr lang="en-US" sz="3000" dirty="0" smtClean="0">
                <a:solidFill>
                  <a:schemeClr val="accent1">
                    <a:lumMod val="75000"/>
                  </a:schemeClr>
                </a:solidFill>
              </a:rPr>
              <a:t>				– Related to Waveform Generation</a:t>
            </a:r>
          </a:p>
          <a:p>
            <a:r>
              <a:rPr lang="en-US" sz="3000" b="1" dirty="0" smtClean="0"/>
              <a:t>WGM13, WGM12, WGM11, WGM10 – Mode Selection</a:t>
            </a:r>
          </a:p>
          <a:p>
            <a:r>
              <a:rPr lang="en-US" sz="3000" b="1" dirty="0" smtClean="0"/>
              <a:t>CS12, CS11, CS10 – Clock Selection</a:t>
            </a:r>
            <a:endParaRPr lang="en-US" sz="3000" b="1" dirty="0"/>
          </a:p>
        </p:txBody>
      </p:sp>
      <p:sp>
        <p:nvSpPr>
          <p:cNvPr id="25" name="Content Placeholder 2"/>
          <p:cNvSpPr txBox="1">
            <a:spLocks/>
          </p:cNvSpPr>
          <p:nvPr/>
        </p:nvSpPr>
        <p:spPr>
          <a:xfrm>
            <a:off x="1295400" y="2061030"/>
            <a:ext cx="1324428"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COM1A0</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26" name="Content Placeholder 2"/>
          <p:cNvSpPr txBox="1">
            <a:spLocks/>
          </p:cNvSpPr>
          <p:nvPr/>
        </p:nvSpPr>
        <p:spPr>
          <a:xfrm>
            <a:off x="2474688" y="2119086"/>
            <a:ext cx="1244598" cy="384630"/>
          </a:xfrm>
          <a:prstGeom prst="rect">
            <a:avLst/>
          </a:prstGeom>
        </p:spPr>
        <p:txBody>
          <a:bodyPr vert="horz">
            <a:normAutofit fontScale="70000" lnSpcReduction="200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3100" b="1" i="0" u="none" strike="noStrike" kern="1200" cap="none" spc="0" normalizeH="0" baseline="0" noProof="0" dirty="0" smtClean="0">
                <a:ln>
                  <a:noFill/>
                </a:ln>
                <a:solidFill>
                  <a:schemeClr val="bg1"/>
                </a:solidFill>
                <a:effectLst/>
                <a:uLnTx/>
                <a:uFillTx/>
                <a:latin typeface="+mn-lt"/>
                <a:ea typeface="+mn-ea"/>
                <a:cs typeface="+mn-cs"/>
              </a:rPr>
              <a:t>COM1B1</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7" name="Content Placeholder 2"/>
          <p:cNvSpPr txBox="1">
            <a:spLocks/>
          </p:cNvSpPr>
          <p:nvPr/>
        </p:nvSpPr>
        <p:spPr>
          <a:xfrm>
            <a:off x="3632202" y="2104572"/>
            <a:ext cx="1244598" cy="384630"/>
          </a:xfrm>
          <a:prstGeom prst="rect">
            <a:avLst/>
          </a:prstGeom>
        </p:spPr>
        <p:txBody>
          <a:bodyPr vert="horz">
            <a:normAutofit fontScale="70000" lnSpcReduction="200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3100" b="1" i="0" u="none" strike="noStrike" kern="1200" cap="none" spc="0" normalizeH="0" baseline="0" noProof="0" dirty="0" smtClean="0">
                <a:ln>
                  <a:noFill/>
                </a:ln>
                <a:solidFill>
                  <a:schemeClr val="bg1"/>
                </a:solidFill>
                <a:effectLst/>
                <a:uLnTx/>
                <a:uFillTx/>
                <a:latin typeface="+mn-lt"/>
                <a:ea typeface="+mn-ea"/>
                <a:cs typeface="+mn-cs"/>
              </a:rPr>
              <a:t>COM1B0</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Content Placeholder 2"/>
          <p:cNvSpPr txBox="1">
            <a:spLocks/>
          </p:cNvSpPr>
          <p:nvPr/>
        </p:nvSpPr>
        <p:spPr>
          <a:xfrm>
            <a:off x="4800606" y="2046516"/>
            <a:ext cx="1117596"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FOC1A1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29" name="Content Placeholder 2"/>
          <p:cNvSpPr txBox="1">
            <a:spLocks/>
          </p:cNvSpPr>
          <p:nvPr/>
        </p:nvSpPr>
        <p:spPr>
          <a:xfrm>
            <a:off x="5791200" y="2057400"/>
            <a:ext cx="1070430"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FOC1B1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30" name="Content Placeholder 2"/>
          <p:cNvSpPr txBox="1">
            <a:spLocks/>
          </p:cNvSpPr>
          <p:nvPr/>
        </p:nvSpPr>
        <p:spPr>
          <a:xfrm>
            <a:off x="6796314" y="2057400"/>
            <a:ext cx="1146630"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WGM11B1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31" name="Content Placeholder 2"/>
          <p:cNvSpPr txBox="1">
            <a:spLocks/>
          </p:cNvSpPr>
          <p:nvPr/>
        </p:nvSpPr>
        <p:spPr>
          <a:xfrm>
            <a:off x="7888512" y="2071914"/>
            <a:ext cx="1146630"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WGM10B1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32" name="Content Placeholder 2"/>
          <p:cNvSpPr txBox="1">
            <a:spLocks/>
          </p:cNvSpPr>
          <p:nvPr/>
        </p:nvSpPr>
        <p:spPr>
          <a:xfrm>
            <a:off x="152400" y="2743200"/>
            <a:ext cx="7772400" cy="5334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TCCR1B Register</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Rectangle 32"/>
          <p:cNvSpPr/>
          <p:nvPr/>
        </p:nvSpPr>
        <p:spPr>
          <a:xfrm>
            <a:off x="214086" y="3323772"/>
            <a:ext cx="876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4496594" y="3551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6539480" y="3566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7680892" y="3566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598094" y="3566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285206" y="3566092"/>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353594" y="3551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127692" y="3551578"/>
            <a:ext cx="457200" cy="1588"/>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174174" y="3356430"/>
            <a:ext cx="1259112"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ICNC1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42" name="Content Placeholder 2"/>
          <p:cNvSpPr txBox="1">
            <a:spLocks/>
          </p:cNvSpPr>
          <p:nvPr/>
        </p:nvSpPr>
        <p:spPr>
          <a:xfrm>
            <a:off x="1280886" y="3356430"/>
            <a:ext cx="1324428"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ICES1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43" name="Content Placeholder 2"/>
          <p:cNvSpPr txBox="1">
            <a:spLocks/>
          </p:cNvSpPr>
          <p:nvPr/>
        </p:nvSpPr>
        <p:spPr>
          <a:xfrm>
            <a:off x="2460174" y="3414486"/>
            <a:ext cx="1244598" cy="384630"/>
          </a:xfrm>
          <a:prstGeom prst="rect">
            <a:avLst/>
          </a:prstGeom>
        </p:spPr>
        <p:txBody>
          <a:bodyPr vert="horz">
            <a:normAutofit fontScale="77500" lnSpcReduction="20000"/>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3100" b="1" i="0" u="none" strike="noStrike" kern="1200" cap="none" spc="0" normalizeH="0" baseline="0" noProof="0" dirty="0" smtClean="0">
                <a:ln>
                  <a:noFill/>
                </a:ln>
                <a:solidFill>
                  <a:schemeClr val="bg1"/>
                </a:solidFill>
                <a:effectLst/>
                <a:uLnTx/>
                <a:uFillTx/>
                <a:latin typeface="+mn-lt"/>
                <a:ea typeface="+mn-ea"/>
                <a:cs typeface="+mn-cs"/>
              </a:rPr>
              <a:t>-</a:t>
            </a:r>
            <a:endParaRPr kumimoji="0" lang="en-US" sz="2600" b="1" i="0" u="none" strike="noStrike" kern="1200" cap="none" spc="0" normalizeH="0" baseline="0" noProof="0" dirty="0">
              <a:ln>
                <a:noFill/>
              </a:ln>
              <a:solidFill>
                <a:schemeClr val="bg1"/>
              </a:solidFill>
              <a:effectLst/>
              <a:uLnTx/>
              <a:uFillTx/>
              <a:latin typeface="+mn-lt"/>
              <a:ea typeface="+mn-ea"/>
              <a:cs typeface="+mn-cs"/>
            </a:endParaRPr>
          </a:p>
        </p:txBody>
      </p:sp>
      <p:sp>
        <p:nvSpPr>
          <p:cNvPr id="44" name="Content Placeholder 2"/>
          <p:cNvSpPr txBox="1">
            <a:spLocks/>
          </p:cNvSpPr>
          <p:nvPr/>
        </p:nvSpPr>
        <p:spPr>
          <a:xfrm>
            <a:off x="3559632" y="3360060"/>
            <a:ext cx="1244598"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WGM13</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45" name="Content Placeholder 2"/>
          <p:cNvSpPr txBox="1">
            <a:spLocks/>
          </p:cNvSpPr>
          <p:nvPr/>
        </p:nvSpPr>
        <p:spPr>
          <a:xfrm>
            <a:off x="4728036" y="3360060"/>
            <a:ext cx="1157508"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WGM121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46" name="Content Placeholder 2"/>
          <p:cNvSpPr txBox="1">
            <a:spLocks/>
          </p:cNvSpPr>
          <p:nvPr/>
        </p:nvSpPr>
        <p:spPr>
          <a:xfrm>
            <a:off x="5791200" y="3338286"/>
            <a:ext cx="1070430"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CS12</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47" name="Content Placeholder 2"/>
          <p:cNvSpPr txBox="1">
            <a:spLocks/>
          </p:cNvSpPr>
          <p:nvPr/>
        </p:nvSpPr>
        <p:spPr>
          <a:xfrm>
            <a:off x="6781800" y="3352800"/>
            <a:ext cx="1146630"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CS11</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
        <p:nvSpPr>
          <p:cNvPr id="48" name="Content Placeholder 2"/>
          <p:cNvSpPr txBox="1">
            <a:spLocks/>
          </p:cNvSpPr>
          <p:nvPr/>
        </p:nvSpPr>
        <p:spPr>
          <a:xfrm>
            <a:off x="7873998" y="3367314"/>
            <a:ext cx="1146630" cy="38463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tabLst/>
              <a:defRPr/>
            </a:pPr>
            <a:r>
              <a:rPr kumimoji="0" lang="en-US" sz="2200" b="1" i="0" u="none" strike="noStrike" kern="1200" cap="none" spc="0" normalizeH="0" baseline="0" noProof="0" dirty="0" smtClean="0">
                <a:ln>
                  <a:noFill/>
                </a:ln>
                <a:solidFill>
                  <a:schemeClr val="bg1"/>
                </a:solidFill>
                <a:effectLst/>
                <a:uLnTx/>
                <a:uFillTx/>
                <a:latin typeface="+mn-lt"/>
                <a:ea typeface="+mn-ea"/>
                <a:cs typeface="+mn-cs"/>
              </a:rPr>
              <a:t>CS10</a:t>
            </a:r>
            <a:endParaRPr kumimoji="0" lang="en-US" sz="2200" b="1"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xmlns="" val="2493355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a:spLocks noGrp="1"/>
          </p:cNvSpPr>
          <p:nvPr>
            <p:ph type="title"/>
          </p:nvPr>
        </p:nvSpPr>
        <p:spPr>
          <a:xfrm>
            <a:off x="914400" y="274638"/>
            <a:ext cx="7772400" cy="639762"/>
          </a:xfrm>
        </p:spPr>
        <p:txBody>
          <a:bodyPr>
            <a:normAutofit fontScale="90000"/>
          </a:bodyPr>
          <a:lstStyle/>
          <a:p>
            <a:r>
              <a:rPr lang="en-US" b="1" dirty="0" smtClean="0">
                <a:solidFill>
                  <a:schemeClr val="tx1"/>
                </a:solidFill>
              </a:rPr>
              <a:t>Block Diagram for Timer1</a:t>
            </a:r>
            <a:endParaRPr lang="en-US" b="1" dirty="0">
              <a:solidFill>
                <a:schemeClr val="tx1"/>
              </a:solidFill>
            </a:endParaRPr>
          </a:p>
        </p:txBody>
      </p:sp>
      <p:sp>
        <p:nvSpPr>
          <p:cNvPr id="89" name="Trapezoid 88"/>
          <p:cNvSpPr/>
          <p:nvPr/>
        </p:nvSpPr>
        <p:spPr>
          <a:xfrm rot="5400000">
            <a:off x="3581400" y="2452914"/>
            <a:ext cx="3505200" cy="1219200"/>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rot="10800000" flipV="1">
            <a:off x="3124201" y="2757714"/>
            <a:ext cx="1600201" cy="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272970" y="3653135"/>
            <a:ext cx="1752600" cy="461665"/>
          </a:xfrm>
          <a:prstGeom prst="rect">
            <a:avLst/>
          </a:prstGeom>
          <a:noFill/>
        </p:spPr>
        <p:txBody>
          <a:bodyPr wrap="square" rtlCol="0">
            <a:spAutoFit/>
          </a:bodyPr>
          <a:lstStyle/>
          <a:p>
            <a:r>
              <a:rPr lang="en-US" sz="2400" dirty="0" smtClean="0"/>
              <a:t>Falling Edge</a:t>
            </a:r>
            <a:endParaRPr lang="en-US" sz="2400" dirty="0"/>
          </a:p>
        </p:txBody>
      </p:sp>
      <p:sp>
        <p:nvSpPr>
          <p:cNvPr id="92" name="TextBox 91"/>
          <p:cNvSpPr txBox="1"/>
          <p:nvPr/>
        </p:nvSpPr>
        <p:spPr>
          <a:xfrm>
            <a:off x="3265716" y="4114800"/>
            <a:ext cx="1752600" cy="461665"/>
          </a:xfrm>
          <a:prstGeom prst="rect">
            <a:avLst/>
          </a:prstGeom>
          <a:noFill/>
        </p:spPr>
        <p:txBody>
          <a:bodyPr wrap="square" rtlCol="0">
            <a:spAutoFit/>
          </a:bodyPr>
          <a:lstStyle/>
          <a:p>
            <a:r>
              <a:rPr lang="en-US" sz="2400" dirty="0" smtClean="0"/>
              <a:t>Rising Edge</a:t>
            </a:r>
            <a:endParaRPr lang="en-US" sz="2400" dirty="0"/>
          </a:p>
        </p:txBody>
      </p:sp>
      <p:sp>
        <p:nvSpPr>
          <p:cNvPr id="93" name="TextBox 92"/>
          <p:cNvSpPr txBox="1"/>
          <p:nvPr/>
        </p:nvSpPr>
        <p:spPr>
          <a:xfrm>
            <a:off x="3276600" y="3239477"/>
            <a:ext cx="1752600" cy="461665"/>
          </a:xfrm>
          <a:prstGeom prst="rect">
            <a:avLst/>
          </a:prstGeom>
          <a:noFill/>
        </p:spPr>
        <p:txBody>
          <a:bodyPr wrap="square" rtlCol="0">
            <a:spAutoFit/>
          </a:bodyPr>
          <a:lstStyle/>
          <a:p>
            <a:r>
              <a:rPr lang="en-US" sz="2400" dirty="0" smtClean="0"/>
              <a:t>CLK/1024</a:t>
            </a:r>
            <a:endParaRPr lang="en-US" sz="2400" dirty="0"/>
          </a:p>
        </p:txBody>
      </p:sp>
      <p:cxnSp>
        <p:nvCxnSpPr>
          <p:cNvPr id="94" name="Straight Connector 93"/>
          <p:cNvCxnSpPr/>
          <p:nvPr/>
        </p:nvCxnSpPr>
        <p:spPr>
          <a:xfrm rot="10800000" flipV="1">
            <a:off x="3124201" y="2376714"/>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0800000">
            <a:off x="2362201" y="1995714"/>
            <a:ext cx="236220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3581401" y="1614714"/>
            <a:ext cx="114300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flipV="1">
            <a:off x="3124201" y="3138714"/>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flipV="1">
            <a:off x="3138715" y="3595912"/>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0800000" flipV="1">
            <a:off x="3124201" y="4053113"/>
            <a:ext cx="160020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flipV="1">
            <a:off x="3124201" y="4510313"/>
            <a:ext cx="1600201" cy="1"/>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429000" y="2786742"/>
            <a:ext cx="1752600" cy="461665"/>
          </a:xfrm>
          <a:prstGeom prst="rect">
            <a:avLst/>
          </a:prstGeom>
          <a:noFill/>
        </p:spPr>
        <p:txBody>
          <a:bodyPr wrap="square" rtlCol="0">
            <a:spAutoFit/>
          </a:bodyPr>
          <a:lstStyle/>
          <a:p>
            <a:r>
              <a:rPr lang="en-US" sz="2400" dirty="0" smtClean="0"/>
              <a:t>CLK/256</a:t>
            </a:r>
            <a:endParaRPr lang="en-US" sz="2400" dirty="0"/>
          </a:p>
        </p:txBody>
      </p:sp>
      <p:sp>
        <p:nvSpPr>
          <p:cNvPr id="102" name="TextBox 101"/>
          <p:cNvSpPr txBox="1"/>
          <p:nvPr/>
        </p:nvSpPr>
        <p:spPr>
          <a:xfrm>
            <a:off x="3585030" y="2405742"/>
            <a:ext cx="1502226" cy="461665"/>
          </a:xfrm>
          <a:prstGeom prst="rect">
            <a:avLst/>
          </a:prstGeom>
          <a:noFill/>
        </p:spPr>
        <p:txBody>
          <a:bodyPr wrap="square" rtlCol="0">
            <a:spAutoFit/>
          </a:bodyPr>
          <a:lstStyle/>
          <a:p>
            <a:r>
              <a:rPr lang="en-US" sz="2400" dirty="0" smtClean="0"/>
              <a:t>CLK/64</a:t>
            </a:r>
            <a:endParaRPr lang="en-US" sz="2400" dirty="0"/>
          </a:p>
        </p:txBody>
      </p:sp>
      <p:sp>
        <p:nvSpPr>
          <p:cNvPr id="103" name="TextBox 102"/>
          <p:cNvSpPr txBox="1"/>
          <p:nvPr/>
        </p:nvSpPr>
        <p:spPr>
          <a:xfrm>
            <a:off x="3744690" y="2024742"/>
            <a:ext cx="1284510" cy="461665"/>
          </a:xfrm>
          <a:prstGeom prst="rect">
            <a:avLst/>
          </a:prstGeom>
          <a:noFill/>
        </p:spPr>
        <p:txBody>
          <a:bodyPr wrap="square" rtlCol="0">
            <a:spAutoFit/>
          </a:bodyPr>
          <a:lstStyle/>
          <a:p>
            <a:r>
              <a:rPr lang="en-US" sz="2400" dirty="0" smtClean="0"/>
              <a:t>CLK/8</a:t>
            </a:r>
            <a:endParaRPr lang="en-US" sz="2400" dirty="0"/>
          </a:p>
        </p:txBody>
      </p:sp>
      <p:sp>
        <p:nvSpPr>
          <p:cNvPr id="104" name="TextBox 103"/>
          <p:cNvSpPr txBox="1"/>
          <p:nvPr/>
        </p:nvSpPr>
        <p:spPr>
          <a:xfrm>
            <a:off x="4031346" y="1614714"/>
            <a:ext cx="903510" cy="461665"/>
          </a:xfrm>
          <a:prstGeom prst="rect">
            <a:avLst/>
          </a:prstGeom>
          <a:noFill/>
        </p:spPr>
        <p:txBody>
          <a:bodyPr wrap="square" rtlCol="0">
            <a:spAutoFit/>
          </a:bodyPr>
          <a:lstStyle/>
          <a:p>
            <a:r>
              <a:rPr lang="en-US" sz="2400" dirty="0" smtClean="0"/>
              <a:t>CLK</a:t>
            </a:r>
            <a:endParaRPr lang="en-US" sz="2400" dirty="0"/>
          </a:p>
        </p:txBody>
      </p:sp>
      <p:sp>
        <p:nvSpPr>
          <p:cNvPr id="105" name="TextBox 104"/>
          <p:cNvSpPr txBox="1"/>
          <p:nvPr/>
        </p:nvSpPr>
        <p:spPr>
          <a:xfrm>
            <a:off x="4680858" y="1429656"/>
            <a:ext cx="381000" cy="400110"/>
          </a:xfrm>
          <a:prstGeom prst="rect">
            <a:avLst/>
          </a:prstGeom>
          <a:noFill/>
        </p:spPr>
        <p:txBody>
          <a:bodyPr wrap="square" rtlCol="0">
            <a:spAutoFit/>
          </a:bodyPr>
          <a:lstStyle/>
          <a:p>
            <a:r>
              <a:rPr lang="en-US" sz="2000" dirty="0" smtClean="0"/>
              <a:t>0</a:t>
            </a:r>
            <a:endParaRPr lang="en-US" dirty="0"/>
          </a:p>
        </p:txBody>
      </p:sp>
      <p:sp>
        <p:nvSpPr>
          <p:cNvPr id="106" name="TextBox 105"/>
          <p:cNvSpPr txBox="1"/>
          <p:nvPr/>
        </p:nvSpPr>
        <p:spPr>
          <a:xfrm>
            <a:off x="4680858" y="1806322"/>
            <a:ext cx="381000" cy="400110"/>
          </a:xfrm>
          <a:prstGeom prst="rect">
            <a:avLst/>
          </a:prstGeom>
          <a:noFill/>
        </p:spPr>
        <p:txBody>
          <a:bodyPr wrap="square" rtlCol="0">
            <a:spAutoFit/>
          </a:bodyPr>
          <a:lstStyle/>
          <a:p>
            <a:r>
              <a:rPr lang="en-US" sz="2000" dirty="0" smtClean="0"/>
              <a:t>1</a:t>
            </a:r>
            <a:endParaRPr lang="en-US" sz="1400" dirty="0"/>
          </a:p>
        </p:txBody>
      </p:sp>
      <p:sp>
        <p:nvSpPr>
          <p:cNvPr id="107" name="TextBox 106"/>
          <p:cNvSpPr txBox="1"/>
          <p:nvPr/>
        </p:nvSpPr>
        <p:spPr>
          <a:xfrm>
            <a:off x="4695372" y="2198206"/>
            <a:ext cx="381000" cy="400110"/>
          </a:xfrm>
          <a:prstGeom prst="rect">
            <a:avLst/>
          </a:prstGeom>
          <a:noFill/>
        </p:spPr>
        <p:txBody>
          <a:bodyPr wrap="square" rtlCol="0">
            <a:spAutoFit/>
          </a:bodyPr>
          <a:lstStyle/>
          <a:p>
            <a:r>
              <a:rPr lang="en-US" sz="2000" dirty="0" smtClean="0"/>
              <a:t>2</a:t>
            </a:r>
            <a:endParaRPr lang="en-US" dirty="0"/>
          </a:p>
        </p:txBody>
      </p:sp>
      <p:sp>
        <p:nvSpPr>
          <p:cNvPr id="108" name="TextBox 107"/>
          <p:cNvSpPr txBox="1"/>
          <p:nvPr/>
        </p:nvSpPr>
        <p:spPr>
          <a:xfrm>
            <a:off x="4680858" y="2550178"/>
            <a:ext cx="381000" cy="400110"/>
          </a:xfrm>
          <a:prstGeom prst="rect">
            <a:avLst/>
          </a:prstGeom>
          <a:noFill/>
        </p:spPr>
        <p:txBody>
          <a:bodyPr wrap="square" rtlCol="0">
            <a:spAutoFit/>
          </a:bodyPr>
          <a:lstStyle/>
          <a:p>
            <a:r>
              <a:rPr lang="en-US" sz="2000" dirty="0" smtClean="0"/>
              <a:t>3</a:t>
            </a:r>
            <a:endParaRPr lang="en-US" sz="1400" dirty="0"/>
          </a:p>
        </p:txBody>
      </p:sp>
      <p:sp>
        <p:nvSpPr>
          <p:cNvPr id="109" name="TextBox 108"/>
          <p:cNvSpPr txBox="1"/>
          <p:nvPr/>
        </p:nvSpPr>
        <p:spPr>
          <a:xfrm>
            <a:off x="4684488" y="2963836"/>
            <a:ext cx="381000" cy="400110"/>
          </a:xfrm>
          <a:prstGeom prst="rect">
            <a:avLst/>
          </a:prstGeom>
          <a:noFill/>
        </p:spPr>
        <p:txBody>
          <a:bodyPr wrap="square" rtlCol="0">
            <a:spAutoFit/>
          </a:bodyPr>
          <a:lstStyle/>
          <a:p>
            <a:r>
              <a:rPr lang="en-US" sz="2000" dirty="0" smtClean="0"/>
              <a:t>4</a:t>
            </a:r>
            <a:endParaRPr lang="en-US" sz="1400" dirty="0"/>
          </a:p>
        </p:txBody>
      </p:sp>
      <p:sp>
        <p:nvSpPr>
          <p:cNvPr id="110" name="TextBox 109"/>
          <p:cNvSpPr txBox="1"/>
          <p:nvPr/>
        </p:nvSpPr>
        <p:spPr>
          <a:xfrm>
            <a:off x="4677228" y="3402892"/>
            <a:ext cx="381000" cy="400110"/>
          </a:xfrm>
          <a:prstGeom prst="rect">
            <a:avLst/>
          </a:prstGeom>
          <a:noFill/>
        </p:spPr>
        <p:txBody>
          <a:bodyPr wrap="square" rtlCol="0">
            <a:spAutoFit/>
          </a:bodyPr>
          <a:lstStyle/>
          <a:p>
            <a:r>
              <a:rPr lang="en-US" sz="2000" dirty="0" smtClean="0"/>
              <a:t>5</a:t>
            </a:r>
            <a:endParaRPr lang="en-US" dirty="0"/>
          </a:p>
        </p:txBody>
      </p:sp>
      <p:sp>
        <p:nvSpPr>
          <p:cNvPr id="111" name="TextBox 110"/>
          <p:cNvSpPr txBox="1"/>
          <p:nvPr/>
        </p:nvSpPr>
        <p:spPr>
          <a:xfrm>
            <a:off x="4669974" y="3874606"/>
            <a:ext cx="381000" cy="400110"/>
          </a:xfrm>
          <a:prstGeom prst="rect">
            <a:avLst/>
          </a:prstGeom>
          <a:noFill/>
        </p:spPr>
        <p:txBody>
          <a:bodyPr wrap="square" rtlCol="0">
            <a:spAutoFit/>
          </a:bodyPr>
          <a:lstStyle/>
          <a:p>
            <a:r>
              <a:rPr lang="en-US" sz="2000" dirty="0" smtClean="0"/>
              <a:t>6</a:t>
            </a:r>
            <a:endParaRPr lang="en-US" dirty="0"/>
          </a:p>
        </p:txBody>
      </p:sp>
      <p:sp>
        <p:nvSpPr>
          <p:cNvPr id="112" name="TextBox 111"/>
          <p:cNvSpPr txBox="1"/>
          <p:nvPr/>
        </p:nvSpPr>
        <p:spPr>
          <a:xfrm>
            <a:off x="4677228" y="4331806"/>
            <a:ext cx="381000" cy="400110"/>
          </a:xfrm>
          <a:prstGeom prst="rect">
            <a:avLst/>
          </a:prstGeom>
          <a:noFill/>
        </p:spPr>
        <p:txBody>
          <a:bodyPr wrap="square" rtlCol="0">
            <a:spAutoFit/>
          </a:bodyPr>
          <a:lstStyle/>
          <a:p>
            <a:r>
              <a:rPr lang="en-US" sz="2000" dirty="0" smtClean="0"/>
              <a:t>7</a:t>
            </a:r>
            <a:endParaRPr lang="en-US" sz="1400" dirty="0"/>
          </a:p>
        </p:txBody>
      </p:sp>
      <p:cxnSp>
        <p:nvCxnSpPr>
          <p:cNvPr id="113" name="Straight Arrow Connector 112"/>
          <p:cNvCxnSpPr/>
          <p:nvPr/>
        </p:nvCxnSpPr>
        <p:spPr>
          <a:xfrm rot="5400000">
            <a:off x="3429000" y="176711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a:xfrm>
            <a:off x="1600200" y="2071914"/>
            <a:ext cx="1524000" cy="17526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p:nvPr/>
        </p:nvCxnSpPr>
        <p:spPr>
          <a:xfrm rot="5400000">
            <a:off x="2116477" y="1844335"/>
            <a:ext cx="48985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1600200" y="3900714"/>
            <a:ext cx="15240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rot="5400000" flipH="1" flipV="1">
            <a:off x="2200728" y="4853214"/>
            <a:ext cx="3794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Rounded Rectangle 117"/>
          <p:cNvSpPr/>
          <p:nvPr/>
        </p:nvSpPr>
        <p:spPr>
          <a:xfrm>
            <a:off x="1981200" y="5043714"/>
            <a:ext cx="838200" cy="762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p:cNvCxnSpPr>
            <a:stCxn id="89" idx="0"/>
          </p:cNvCxnSpPr>
          <p:nvPr/>
        </p:nvCxnSpPr>
        <p:spPr>
          <a:xfrm>
            <a:off x="5943600" y="3062514"/>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4604060" y="5180610"/>
            <a:ext cx="84869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5334000" y="4953000"/>
            <a:ext cx="76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5239656" y="4368088"/>
            <a:ext cx="381000" cy="400110"/>
          </a:xfrm>
          <a:prstGeom prst="rect">
            <a:avLst/>
          </a:prstGeom>
          <a:noFill/>
        </p:spPr>
        <p:txBody>
          <a:bodyPr wrap="square" rtlCol="0">
            <a:spAutoFit/>
          </a:bodyPr>
          <a:lstStyle/>
          <a:p>
            <a:r>
              <a:rPr lang="en-US" sz="2000" dirty="0" smtClean="0"/>
              <a:t>1</a:t>
            </a:r>
            <a:endParaRPr lang="en-US" sz="1400" dirty="0"/>
          </a:p>
        </p:txBody>
      </p:sp>
      <p:sp>
        <p:nvSpPr>
          <p:cNvPr id="139" name="TextBox 138"/>
          <p:cNvSpPr txBox="1"/>
          <p:nvPr/>
        </p:nvSpPr>
        <p:spPr>
          <a:xfrm>
            <a:off x="5587998" y="4263570"/>
            <a:ext cx="381000" cy="400110"/>
          </a:xfrm>
          <a:prstGeom prst="rect">
            <a:avLst/>
          </a:prstGeom>
          <a:noFill/>
        </p:spPr>
        <p:txBody>
          <a:bodyPr wrap="square" rtlCol="0">
            <a:spAutoFit/>
          </a:bodyPr>
          <a:lstStyle/>
          <a:p>
            <a:r>
              <a:rPr lang="en-US" sz="2000" dirty="0" smtClean="0"/>
              <a:t>0</a:t>
            </a:r>
            <a:endParaRPr lang="en-US" sz="1400" dirty="0"/>
          </a:p>
        </p:txBody>
      </p:sp>
      <p:sp>
        <p:nvSpPr>
          <p:cNvPr id="140" name="TextBox 139"/>
          <p:cNvSpPr txBox="1"/>
          <p:nvPr/>
        </p:nvSpPr>
        <p:spPr>
          <a:xfrm>
            <a:off x="4887684" y="4459512"/>
            <a:ext cx="381000" cy="400110"/>
          </a:xfrm>
          <a:prstGeom prst="rect">
            <a:avLst/>
          </a:prstGeom>
          <a:noFill/>
        </p:spPr>
        <p:txBody>
          <a:bodyPr wrap="square" rtlCol="0">
            <a:spAutoFit/>
          </a:bodyPr>
          <a:lstStyle/>
          <a:p>
            <a:r>
              <a:rPr lang="en-US" sz="2000" dirty="0" smtClean="0"/>
              <a:t>2</a:t>
            </a:r>
            <a:endParaRPr lang="en-US" dirty="0"/>
          </a:p>
        </p:txBody>
      </p:sp>
      <p:sp>
        <p:nvSpPr>
          <p:cNvPr id="141" name="TextBox 140"/>
          <p:cNvSpPr txBox="1"/>
          <p:nvPr/>
        </p:nvSpPr>
        <p:spPr>
          <a:xfrm>
            <a:off x="1981200" y="1233714"/>
            <a:ext cx="1066800" cy="461665"/>
          </a:xfrm>
          <a:prstGeom prst="rect">
            <a:avLst/>
          </a:prstGeom>
          <a:noFill/>
        </p:spPr>
        <p:txBody>
          <a:bodyPr wrap="square" rtlCol="0">
            <a:spAutoFit/>
          </a:bodyPr>
          <a:lstStyle/>
          <a:p>
            <a:r>
              <a:rPr lang="en-US" sz="2400" dirty="0" err="1" smtClean="0"/>
              <a:t>CLk</a:t>
            </a:r>
            <a:r>
              <a:rPr lang="en-US" sz="2400" baseline="-25000" dirty="0" err="1" smtClean="0"/>
              <a:t>I</a:t>
            </a:r>
            <a:r>
              <a:rPr lang="en-US" sz="2400" baseline="-25000" dirty="0" smtClean="0"/>
              <a:t>/O</a:t>
            </a:r>
            <a:endParaRPr lang="en-US" baseline="-25000" dirty="0"/>
          </a:p>
        </p:txBody>
      </p:sp>
      <p:sp>
        <p:nvSpPr>
          <p:cNvPr id="145" name="TextBox 144"/>
          <p:cNvSpPr txBox="1"/>
          <p:nvPr/>
        </p:nvSpPr>
        <p:spPr>
          <a:xfrm>
            <a:off x="4648200" y="2667000"/>
            <a:ext cx="1571172" cy="400110"/>
          </a:xfrm>
          <a:prstGeom prst="rect">
            <a:avLst/>
          </a:prstGeom>
          <a:noFill/>
        </p:spPr>
        <p:txBody>
          <a:bodyPr wrap="square" rtlCol="0">
            <a:spAutoFit/>
          </a:bodyPr>
          <a:lstStyle/>
          <a:p>
            <a:pPr algn="ctr"/>
            <a:r>
              <a:rPr lang="en-US" sz="2000" dirty="0" smtClean="0"/>
              <a:t>MUX</a:t>
            </a:r>
            <a:endParaRPr lang="en-US" sz="2000" baseline="-25000" dirty="0"/>
          </a:p>
        </p:txBody>
      </p:sp>
      <p:sp>
        <p:nvSpPr>
          <p:cNvPr id="146" name="TextBox 145"/>
          <p:cNvSpPr txBox="1"/>
          <p:nvPr/>
        </p:nvSpPr>
        <p:spPr>
          <a:xfrm>
            <a:off x="1600200" y="2743200"/>
            <a:ext cx="1571172" cy="400110"/>
          </a:xfrm>
          <a:prstGeom prst="rect">
            <a:avLst/>
          </a:prstGeom>
          <a:noFill/>
        </p:spPr>
        <p:txBody>
          <a:bodyPr wrap="square" rtlCol="0">
            <a:spAutoFit/>
          </a:bodyPr>
          <a:lstStyle/>
          <a:p>
            <a:pPr algn="ctr"/>
            <a:r>
              <a:rPr lang="en-US" sz="2000" dirty="0" smtClean="0"/>
              <a:t>PRESCALER</a:t>
            </a:r>
            <a:endParaRPr lang="en-US" sz="2000" baseline="-25000" dirty="0"/>
          </a:p>
        </p:txBody>
      </p:sp>
      <p:sp>
        <p:nvSpPr>
          <p:cNvPr id="147" name="TextBox 146"/>
          <p:cNvSpPr txBox="1"/>
          <p:nvPr/>
        </p:nvSpPr>
        <p:spPr>
          <a:xfrm>
            <a:off x="1600200" y="3910632"/>
            <a:ext cx="1571172" cy="707886"/>
          </a:xfrm>
          <a:prstGeom prst="rect">
            <a:avLst/>
          </a:prstGeom>
          <a:noFill/>
        </p:spPr>
        <p:txBody>
          <a:bodyPr wrap="square" rtlCol="0">
            <a:spAutoFit/>
          </a:bodyPr>
          <a:lstStyle/>
          <a:p>
            <a:pPr algn="ctr"/>
            <a:r>
              <a:rPr lang="en-US" sz="2000" dirty="0" smtClean="0"/>
              <a:t>EDGE DETECTOR</a:t>
            </a:r>
            <a:endParaRPr lang="en-US" sz="2000" baseline="-25000" dirty="0"/>
          </a:p>
        </p:txBody>
      </p:sp>
      <p:sp>
        <p:nvSpPr>
          <p:cNvPr id="148" name="TextBox 147"/>
          <p:cNvSpPr txBox="1"/>
          <p:nvPr/>
        </p:nvSpPr>
        <p:spPr>
          <a:xfrm>
            <a:off x="2115456" y="5221200"/>
            <a:ext cx="609600" cy="400110"/>
          </a:xfrm>
          <a:prstGeom prst="rect">
            <a:avLst/>
          </a:prstGeom>
          <a:noFill/>
        </p:spPr>
        <p:txBody>
          <a:bodyPr wrap="square" rtlCol="0">
            <a:spAutoFit/>
          </a:bodyPr>
          <a:lstStyle/>
          <a:p>
            <a:pPr algn="ctr"/>
            <a:r>
              <a:rPr lang="en-US" sz="2000" dirty="0" smtClean="0"/>
              <a:t>T1</a:t>
            </a:r>
            <a:endParaRPr lang="en-US" sz="2000" baseline="-25000" dirty="0"/>
          </a:p>
        </p:txBody>
      </p:sp>
      <p:sp>
        <p:nvSpPr>
          <p:cNvPr id="149" name="TextBox 148"/>
          <p:cNvSpPr txBox="1"/>
          <p:nvPr/>
        </p:nvSpPr>
        <p:spPr>
          <a:xfrm>
            <a:off x="4572000" y="5574268"/>
            <a:ext cx="685800" cy="369332"/>
          </a:xfrm>
          <a:prstGeom prst="rect">
            <a:avLst/>
          </a:prstGeom>
          <a:noFill/>
        </p:spPr>
        <p:txBody>
          <a:bodyPr wrap="square" rtlCol="0">
            <a:spAutoFit/>
          </a:bodyPr>
          <a:lstStyle/>
          <a:p>
            <a:pPr algn="ctr"/>
            <a:r>
              <a:rPr lang="en-US" dirty="0" smtClean="0"/>
              <a:t>CS12</a:t>
            </a:r>
            <a:endParaRPr lang="en-US" baseline="-25000" dirty="0"/>
          </a:p>
        </p:txBody>
      </p:sp>
      <p:sp>
        <p:nvSpPr>
          <p:cNvPr id="150" name="TextBox 149"/>
          <p:cNvSpPr txBox="1"/>
          <p:nvPr/>
        </p:nvSpPr>
        <p:spPr>
          <a:xfrm>
            <a:off x="5040084" y="5377542"/>
            <a:ext cx="685800" cy="369332"/>
          </a:xfrm>
          <a:prstGeom prst="rect">
            <a:avLst/>
          </a:prstGeom>
          <a:noFill/>
        </p:spPr>
        <p:txBody>
          <a:bodyPr wrap="square" rtlCol="0">
            <a:spAutoFit/>
          </a:bodyPr>
          <a:lstStyle/>
          <a:p>
            <a:pPr algn="ctr"/>
            <a:r>
              <a:rPr lang="en-US" dirty="0" smtClean="0"/>
              <a:t>CS11</a:t>
            </a:r>
            <a:endParaRPr lang="en-US" baseline="-25000" dirty="0"/>
          </a:p>
        </p:txBody>
      </p:sp>
      <p:sp>
        <p:nvSpPr>
          <p:cNvPr id="151" name="TextBox 150"/>
          <p:cNvSpPr txBox="1"/>
          <p:nvPr/>
        </p:nvSpPr>
        <p:spPr>
          <a:xfrm>
            <a:off x="5500914" y="5269468"/>
            <a:ext cx="685800" cy="369332"/>
          </a:xfrm>
          <a:prstGeom prst="rect">
            <a:avLst/>
          </a:prstGeom>
          <a:noFill/>
        </p:spPr>
        <p:txBody>
          <a:bodyPr wrap="square" rtlCol="0">
            <a:spAutoFit/>
          </a:bodyPr>
          <a:lstStyle/>
          <a:p>
            <a:pPr algn="ctr"/>
            <a:r>
              <a:rPr lang="en-US" dirty="0" smtClean="0"/>
              <a:t>CS10</a:t>
            </a:r>
            <a:endParaRPr lang="en-US" baseline="-25000" dirty="0"/>
          </a:p>
        </p:txBody>
      </p:sp>
      <p:cxnSp>
        <p:nvCxnSpPr>
          <p:cNvPr id="152" name="Straight Connector 151"/>
          <p:cNvCxnSpPr/>
          <p:nvPr/>
        </p:nvCxnSpPr>
        <p:spPr>
          <a:xfrm rot="5400000">
            <a:off x="4956032" y="5071752"/>
            <a:ext cx="84869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3933372" y="1233714"/>
            <a:ext cx="903510" cy="461665"/>
          </a:xfrm>
          <a:prstGeom prst="rect">
            <a:avLst/>
          </a:prstGeom>
          <a:noFill/>
        </p:spPr>
        <p:txBody>
          <a:bodyPr wrap="square" rtlCol="0">
            <a:spAutoFit/>
          </a:bodyPr>
          <a:lstStyle/>
          <a:p>
            <a:r>
              <a:rPr lang="en-US" sz="2400" dirty="0" smtClean="0"/>
              <a:t>STOP</a:t>
            </a:r>
            <a:endParaRPr lang="en-US" sz="2400" dirty="0"/>
          </a:p>
        </p:txBody>
      </p:sp>
    </p:spTree>
    <p:extLst>
      <p:ext uri="{BB962C8B-B14F-4D97-AF65-F5344CB8AC3E}">
        <p14:creationId xmlns:p14="http://schemas.microsoft.com/office/powerpoint/2010/main" xmlns="" val="25312539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3238"/>
            <a:ext cx="8458200" cy="715962"/>
          </a:xfrm>
        </p:spPr>
        <p:txBody>
          <a:bodyPr>
            <a:normAutofit fontScale="90000"/>
          </a:bodyPr>
          <a:lstStyle/>
          <a:p>
            <a:r>
              <a:rPr lang="en-US" b="1" dirty="0" smtClean="0">
                <a:solidFill>
                  <a:schemeClr val="tx1"/>
                </a:solidFill>
              </a:rPr>
              <a:t>An Exercise</a:t>
            </a:r>
            <a:endParaRPr lang="en-US" b="1" dirty="0">
              <a:solidFill>
                <a:schemeClr val="tx1"/>
              </a:solidFill>
            </a:endParaRPr>
          </a:p>
        </p:txBody>
      </p:sp>
      <p:sp>
        <p:nvSpPr>
          <p:cNvPr id="3" name="Content Placeholder 2"/>
          <p:cNvSpPr>
            <a:spLocks noGrp="1"/>
          </p:cNvSpPr>
          <p:nvPr>
            <p:ph sz="quarter" idx="1"/>
          </p:nvPr>
        </p:nvSpPr>
        <p:spPr>
          <a:xfrm>
            <a:off x="228600" y="1371600"/>
            <a:ext cx="8763000" cy="5486400"/>
          </a:xfrm>
        </p:spPr>
        <p:txBody>
          <a:bodyPr>
            <a:normAutofit lnSpcReduction="10000"/>
          </a:bodyPr>
          <a:lstStyle/>
          <a:p>
            <a:r>
              <a:rPr lang="en-US" sz="3000" dirty="0" smtClean="0"/>
              <a:t>Write a program to toggle only the PORTB.5 bit continuously every second. Use timer 1, Normal mode, and 1:256 </a:t>
            </a:r>
            <a:r>
              <a:rPr lang="en-US" sz="3000" dirty="0" err="1" smtClean="0"/>
              <a:t>prescaler</a:t>
            </a:r>
            <a:r>
              <a:rPr lang="en-US" sz="3000" dirty="0" smtClean="0"/>
              <a:t> to create the delay. Assume XTAL=8 </a:t>
            </a:r>
            <a:r>
              <a:rPr lang="en-US" sz="3000" dirty="0" err="1" smtClean="0"/>
              <a:t>MHz.</a:t>
            </a:r>
            <a:endParaRPr lang="en-US" sz="3000" dirty="0" smtClean="0"/>
          </a:p>
          <a:p>
            <a:pPr>
              <a:buNone/>
            </a:pPr>
            <a:r>
              <a:rPr lang="en-US" sz="3000" dirty="0" smtClean="0"/>
              <a:t>Solution:</a:t>
            </a:r>
          </a:p>
          <a:p>
            <a:r>
              <a:rPr lang="en-US" sz="3000" dirty="0" err="1" smtClean="0">
                <a:sym typeface="Wingdings" pitchFamily="2" charset="2"/>
              </a:rPr>
              <a:t>Prescaler</a:t>
            </a:r>
            <a:r>
              <a:rPr lang="en-US" sz="3000" dirty="0" smtClean="0">
                <a:sym typeface="Wingdings" pitchFamily="2" charset="2"/>
              </a:rPr>
              <a:t>=1:256  </a:t>
            </a:r>
            <a:r>
              <a:rPr lang="en-US" sz="3000" dirty="0" err="1" smtClean="0">
                <a:sym typeface="Wingdings" pitchFamily="2" charset="2"/>
              </a:rPr>
              <a:t>f</a:t>
            </a:r>
            <a:r>
              <a:rPr lang="en-US" sz="3000" baseline="-25000" dirty="0" err="1" smtClean="0">
                <a:sym typeface="Wingdings" pitchFamily="2" charset="2"/>
              </a:rPr>
              <a:t>timer</a:t>
            </a:r>
            <a:r>
              <a:rPr lang="en-US" sz="3000" dirty="0" smtClean="0">
                <a:sym typeface="Wingdings" pitchFamily="2" charset="2"/>
              </a:rPr>
              <a:t>=(8/256) MHz </a:t>
            </a:r>
          </a:p>
          <a:p>
            <a:r>
              <a:rPr lang="en-US" sz="3000" dirty="0" err="1" smtClean="0">
                <a:sym typeface="Wingdings" pitchFamily="2" charset="2"/>
              </a:rPr>
              <a:t>T</a:t>
            </a:r>
            <a:r>
              <a:rPr lang="en-US" sz="3000" baseline="-25000" dirty="0" err="1" smtClean="0">
                <a:sym typeface="Wingdings" pitchFamily="2" charset="2"/>
              </a:rPr>
              <a:t>timer</a:t>
            </a:r>
            <a:r>
              <a:rPr lang="en-US" sz="3000" dirty="0" smtClean="0">
                <a:sym typeface="Wingdings" pitchFamily="2" charset="2"/>
              </a:rPr>
              <a:t> = 256/8 </a:t>
            </a:r>
            <a:r>
              <a:rPr lang="en-US" sz="3000" dirty="0" err="1" smtClean="0">
                <a:sym typeface="Wingdings" pitchFamily="2" charset="2"/>
              </a:rPr>
              <a:t>uS</a:t>
            </a:r>
            <a:r>
              <a:rPr lang="en-US" sz="3000" dirty="0" smtClean="0">
                <a:sym typeface="Wingdings" pitchFamily="2" charset="2"/>
              </a:rPr>
              <a:t> = 32 </a:t>
            </a:r>
            <a:r>
              <a:rPr lang="en-US" sz="3000" dirty="0" err="1" smtClean="0">
                <a:sym typeface="Wingdings" pitchFamily="2" charset="2"/>
              </a:rPr>
              <a:t>uS</a:t>
            </a:r>
            <a:endParaRPr lang="en-US" sz="3000" dirty="0" smtClean="0">
              <a:sym typeface="Wingdings" pitchFamily="2" charset="2"/>
            </a:endParaRPr>
          </a:p>
          <a:p>
            <a:r>
              <a:rPr lang="en-US" sz="3000" dirty="0" smtClean="0">
                <a:sym typeface="Wingdings" pitchFamily="2" charset="2"/>
              </a:rPr>
              <a:t>So, number of clock necessary to make a delay of 1sec is (1s/32uS)=31250</a:t>
            </a:r>
          </a:p>
          <a:p>
            <a:r>
              <a:rPr lang="en-US" sz="3000" dirty="0" smtClean="0">
                <a:sym typeface="Wingdings" pitchFamily="2" charset="2"/>
              </a:rPr>
              <a:t>Therefore, the number to be loaded in the timer register is (65535-31250+1)=34286=0x85EE</a:t>
            </a:r>
          </a:p>
          <a:p>
            <a:r>
              <a:rPr lang="en-US" sz="3000" dirty="0" smtClean="0">
                <a:sym typeface="Wingdings" pitchFamily="2" charset="2"/>
              </a:rPr>
              <a:t>So, TCNT1L=0xEE and TCNT1H=0x85</a:t>
            </a:r>
            <a:endParaRPr lang="en-US" sz="3000" dirty="0"/>
          </a:p>
        </p:txBody>
      </p:sp>
    </p:spTree>
    <p:extLst>
      <p:ext uri="{BB962C8B-B14F-4D97-AF65-F5344CB8AC3E}">
        <p14:creationId xmlns:p14="http://schemas.microsoft.com/office/powerpoint/2010/main" xmlns="" val="884684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350838"/>
            <a:ext cx="7772400" cy="792162"/>
          </a:xfrm>
        </p:spPr>
        <p:txBody>
          <a:bodyPr/>
          <a:lstStyle/>
          <a:p>
            <a:r>
              <a:rPr lang="en-US" b="1" dirty="0" smtClean="0">
                <a:solidFill>
                  <a:schemeClr val="tx1"/>
                </a:solidFill>
              </a:rPr>
              <a:t>The Program Using Timer1</a:t>
            </a:r>
            <a:endParaRPr lang="en-US" b="1" dirty="0">
              <a:solidFill>
                <a:schemeClr val="tx1"/>
              </a:solidFill>
            </a:endParaRPr>
          </a:p>
        </p:txBody>
      </p:sp>
      <p:sp>
        <p:nvSpPr>
          <p:cNvPr id="5" name="Content Placeholder 2"/>
          <p:cNvSpPr txBox="1">
            <a:spLocks/>
          </p:cNvSpPr>
          <p:nvPr/>
        </p:nvSpPr>
        <p:spPr>
          <a:xfrm>
            <a:off x="228600" y="1219200"/>
            <a:ext cx="4343400" cy="5410200"/>
          </a:xfrm>
          <a:prstGeom prst="rect">
            <a:avLst/>
          </a:prstGeom>
          <a:ln>
            <a:solidFill>
              <a:schemeClr val="tx1"/>
            </a:solidFill>
          </a:ln>
        </p:spPr>
        <p:txBody>
          <a:bodyPr vert="horz">
            <a:noAutofit/>
          </a:bodyPr>
          <a:lstStyle/>
          <a:p>
            <a:pPr marL="274320" marR="0" lvl="0" indent="-274320" algn="l" defTabSz="914400" rtl="0" eaLnBrk="1" fontAlgn="auto" latinLnBrk="0" hangingPunct="1">
              <a:lnSpc>
                <a:spcPct val="100000"/>
              </a:lnSpc>
              <a:spcAft>
                <a:spcPts val="0"/>
              </a:spcAft>
              <a:buClr>
                <a:schemeClr val="accent1"/>
              </a:buClr>
              <a:buSzPct val="85000"/>
              <a:tabLst/>
              <a:defRPr/>
            </a:pPr>
            <a:r>
              <a:rPr lang="en-US" sz="2800" dirty="0" smtClean="0"/>
              <a:t>#include ….</a:t>
            </a:r>
          </a:p>
          <a:p>
            <a:pPr marL="274320" lvl="0" indent="-274320">
              <a:spcBef>
                <a:spcPts val="580"/>
              </a:spcBef>
              <a:buClr>
                <a:schemeClr val="accent1"/>
              </a:buClr>
              <a:buSzPct val="85000"/>
              <a:defRPr/>
            </a:pPr>
            <a:r>
              <a:rPr lang="en-US" sz="2800" dirty="0" smtClean="0"/>
              <a:t>	interrupt [TIM1_OVF]  void timer1_ovf_isr (void)</a:t>
            </a:r>
          </a:p>
          <a:p>
            <a:pPr marL="274320" lvl="0" indent="-274320">
              <a:spcBef>
                <a:spcPts val="580"/>
              </a:spcBef>
              <a:buClr>
                <a:schemeClr val="accent1"/>
              </a:buClr>
              <a:buSzPct val="85000"/>
              <a:defRPr/>
            </a:pPr>
            <a:r>
              <a:rPr lang="en-US" sz="2800" dirty="0" smtClean="0"/>
              <a:t>	{</a:t>
            </a:r>
          </a:p>
          <a:p>
            <a:pPr marL="274320" lvl="0" indent="-274320">
              <a:buClr>
                <a:schemeClr val="accent1"/>
              </a:buClr>
              <a:buSzPct val="85000"/>
              <a:defRPr/>
            </a:pPr>
            <a:r>
              <a:rPr lang="en-US" sz="2800" dirty="0" smtClean="0"/>
              <a:t>		PORTB.5=~PORTB.5;</a:t>
            </a:r>
          </a:p>
          <a:p>
            <a:pPr marL="274320" lvl="0" indent="-274320">
              <a:spcBef>
                <a:spcPts val="580"/>
              </a:spcBef>
              <a:buClr>
                <a:schemeClr val="accent1"/>
              </a:buClr>
              <a:buSzPct val="85000"/>
              <a:defRPr/>
            </a:pPr>
            <a:r>
              <a:rPr lang="en-US" sz="2800" dirty="0" smtClean="0"/>
              <a:t>		TCNT1L=0XEE;</a:t>
            </a:r>
          </a:p>
          <a:p>
            <a:pPr marL="274320" lvl="0" indent="-274320">
              <a:spcBef>
                <a:spcPts val="580"/>
              </a:spcBef>
              <a:buClr>
                <a:schemeClr val="accent1"/>
              </a:buClr>
              <a:buSzPct val="85000"/>
              <a:defRPr/>
            </a:pPr>
            <a:r>
              <a:rPr lang="en-US" sz="2800" dirty="0" smtClean="0"/>
              <a:t>		TCNT1H=0X85;</a:t>
            </a:r>
          </a:p>
          <a:p>
            <a:pPr marL="274320" lvl="0" indent="-274320">
              <a:spcBef>
                <a:spcPts val="580"/>
              </a:spcBef>
              <a:buClr>
                <a:schemeClr val="accent1"/>
              </a:buClr>
              <a:buSzPct val="85000"/>
              <a:defRPr/>
            </a:pPr>
            <a:r>
              <a:rPr lang="en-US" sz="2800" dirty="0" smtClean="0"/>
              <a:t>		TCCR1A=0x00;</a:t>
            </a:r>
          </a:p>
          <a:p>
            <a:pPr marL="274320" indent="-274320">
              <a:spcBef>
                <a:spcPts val="580"/>
              </a:spcBef>
              <a:buClr>
                <a:schemeClr val="accent1"/>
              </a:buClr>
              <a:buSzPct val="85000"/>
              <a:defRPr/>
            </a:pPr>
            <a:r>
              <a:rPr lang="en-US" sz="2800" dirty="0" smtClean="0"/>
              <a:t>		TCCR1B=0x04;</a:t>
            </a:r>
          </a:p>
          <a:p>
            <a:pPr marL="274320" lvl="0" indent="-274320">
              <a:spcBef>
                <a:spcPts val="580"/>
              </a:spcBef>
              <a:buClr>
                <a:schemeClr val="accent1"/>
              </a:buClr>
              <a:buSzPct val="85000"/>
              <a:defRPr/>
            </a:pPr>
            <a:r>
              <a:rPr lang="en-US" sz="2800" dirty="0" smtClean="0"/>
              <a:t>	}</a:t>
            </a:r>
          </a:p>
        </p:txBody>
      </p:sp>
      <p:sp>
        <p:nvSpPr>
          <p:cNvPr id="6" name="Content Placeholder 2"/>
          <p:cNvSpPr txBox="1">
            <a:spLocks/>
          </p:cNvSpPr>
          <p:nvPr/>
        </p:nvSpPr>
        <p:spPr>
          <a:xfrm>
            <a:off x="4648200" y="1219200"/>
            <a:ext cx="4343400" cy="5410200"/>
          </a:xfrm>
          <a:prstGeom prst="rect">
            <a:avLst/>
          </a:prstGeom>
          <a:ln>
            <a:solidFill>
              <a:schemeClr val="tx1"/>
            </a:solidFill>
          </a:ln>
        </p:spPr>
        <p:txBody>
          <a:bodyPr vert="horz">
            <a:normAutofit/>
          </a:bodyPr>
          <a:lstStyle/>
          <a:p>
            <a:pPr marL="274320" lvl="0" indent="-274320">
              <a:buClr>
                <a:schemeClr val="accent1"/>
              </a:buClr>
              <a:buSzPct val="85000"/>
              <a:defRPr/>
            </a:pPr>
            <a:r>
              <a:rPr lang="en-US" sz="2800" dirty="0" smtClean="0"/>
              <a:t>void main(void) </a:t>
            </a:r>
          </a:p>
          <a:p>
            <a:pPr marL="274320" lvl="0" indent="-274320">
              <a:buClr>
                <a:schemeClr val="accent1"/>
              </a:buClr>
              <a:buSzPct val="85000"/>
              <a:defRPr/>
            </a:pPr>
            <a:r>
              <a:rPr lang="en-US" sz="2800" dirty="0" smtClean="0"/>
              <a:t>    {</a:t>
            </a:r>
          </a:p>
          <a:p>
            <a:pPr marL="274320" lvl="0" indent="-274320">
              <a:spcBef>
                <a:spcPts val="580"/>
              </a:spcBef>
              <a:buClr>
                <a:schemeClr val="accent1"/>
              </a:buClr>
              <a:buSzPct val="85000"/>
              <a:defRPr/>
            </a:pPr>
            <a:r>
              <a:rPr lang="en-US" sz="2800" dirty="0" smtClean="0"/>
              <a:t>		TCNT1L=0XEE;</a:t>
            </a:r>
          </a:p>
          <a:p>
            <a:pPr marL="274320" lvl="0" indent="-274320">
              <a:spcBef>
                <a:spcPts val="580"/>
              </a:spcBef>
              <a:buClr>
                <a:schemeClr val="accent1"/>
              </a:buClr>
              <a:buSzPct val="85000"/>
              <a:defRPr/>
            </a:pPr>
            <a:r>
              <a:rPr lang="en-US" sz="2800" dirty="0" smtClean="0"/>
              <a:t>		TCNT1H=0X85;</a:t>
            </a:r>
          </a:p>
          <a:p>
            <a:pPr marL="274320" lvl="0" indent="-274320">
              <a:spcBef>
                <a:spcPts val="580"/>
              </a:spcBef>
              <a:buClr>
                <a:schemeClr val="accent1"/>
              </a:buClr>
              <a:buSzPct val="85000"/>
              <a:defRPr/>
            </a:pPr>
            <a:r>
              <a:rPr lang="en-US" sz="2800" dirty="0" smtClean="0"/>
              <a:t>		TCCR1A=0x00;</a:t>
            </a:r>
          </a:p>
          <a:p>
            <a:pPr marL="274320" indent="-274320">
              <a:spcBef>
                <a:spcPts val="580"/>
              </a:spcBef>
              <a:buClr>
                <a:schemeClr val="accent1"/>
              </a:buClr>
              <a:buSzPct val="85000"/>
              <a:defRPr/>
            </a:pPr>
            <a:r>
              <a:rPr lang="en-US" sz="2800" dirty="0" smtClean="0"/>
              <a:t>		TCCR1B=0x04;</a:t>
            </a:r>
          </a:p>
          <a:p>
            <a:pPr marL="274320" lvl="0" indent="-274320">
              <a:buClr>
                <a:schemeClr val="accent1"/>
              </a:buClr>
              <a:buSzPct val="85000"/>
              <a:defRPr/>
            </a:pPr>
            <a:r>
              <a:rPr lang="en-US" sz="2800" dirty="0" smtClean="0"/>
              <a:t>             TIMSK=0x04;</a:t>
            </a:r>
          </a:p>
          <a:p>
            <a:pPr marL="274320" lvl="0" indent="-274320">
              <a:buClr>
                <a:schemeClr val="accent1"/>
              </a:buClr>
              <a:buSzPct val="85000"/>
              <a:defRPr/>
            </a:pPr>
            <a:r>
              <a:rPr lang="en-US" sz="2800" dirty="0" smtClean="0"/>
              <a:t>            DDRB.5=1;</a:t>
            </a:r>
          </a:p>
          <a:p>
            <a:pPr marL="274320" lvl="0" indent="-274320">
              <a:buClr>
                <a:schemeClr val="accent1"/>
              </a:buClr>
              <a:buSzPct val="85000"/>
              <a:defRPr/>
            </a:pPr>
            <a:r>
              <a:rPr lang="en-US" sz="2800" dirty="0" smtClean="0"/>
              <a:t>		while (1) {</a:t>
            </a:r>
          </a:p>
          <a:p>
            <a:pPr marL="274320" lvl="0" indent="-274320">
              <a:buClr>
                <a:schemeClr val="accent1"/>
              </a:buClr>
              <a:buSzPct val="85000"/>
              <a:defRPr/>
            </a:pPr>
            <a:r>
              <a:rPr lang="en-US" sz="2800" dirty="0" smtClean="0"/>
              <a:t>		                }</a:t>
            </a:r>
          </a:p>
          <a:p>
            <a:pPr marL="274320" lvl="0" indent="-274320">
              <a:buClr>
                <a:schemeClr val="accent1"/>
              </a:buClr>
              <a:buSzPct val="85000"/>
              <a:defRPr/>
            </a:pPr>
            <a:r>
              <a:rPr lang="en-US" sz="2800" dirty="0" smtClean="0"/>
              <a:t>	}</a:t>
            </a:r>
            <a:endParaRPr lang="en-US" sz="2800" dirty="0"/>
          </a:p>
        </p:txBody>
      </p:sp>
    </p:spTree>
    <p:extLst>
      <p:ext uri="{BB962C8B-B14F-4D97-AF65-F5344CB8AC3E}">
        <p14:creationId xmlns:p14="http://schemas.microsoft.com/office/powerpoint/2010/main" xmlns="" val="3539660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b="1" dirty="0" smtClean="0">
                <a:solidFill>
                  <a:schemeClr val="tx1"/>
                </a:solidFill>
              </a:rPr>
              <a:t>Timer/ Counter: Basic Concept</a:t>
            </a:r>
            <a:endParaRPr lang="en-US" dirty="0"/>
          </a:p>
        </p:txBody>
      </p:sp>
      <p:sp>
        <p:nvSpPr>
          <p:cNvPr id="3" name="Content Placeholder 2"/>
          <p:cNvSpPr>
            <a:spLocks noGrp="1"/>
          </p:cNvSpPr>
          <p:nvPr>
            <p:ph sz="quarter" idx="1"/>
          </p:nvPr>
        </p:nvSpPr>
        <p:spPr/>
        <p:txBody>
          <a:bodyPr>
            <a:normAutofit/>
          </a:bodyPr>
          <a:lstStyle/>
          <a:p>
            <a:r>
              <a:rPr lang="en-US" sz="3200" dirty="0" smtClean="0"/>
              <a:t>When we want to measure time, we connect the oscillator to the clock pin of the counter</a:t>
            </a:r>
          </a:p>
          <a:p>
            <a:r>
              <a:rPr lang="en-US" sz="3200" dirty="0" smtClean="0"/>
              <a:t>So, when the oscillator ticks, the content of the counter increases and since we know the time period of the clock so from the content of the counter we can measure how much time has been elapsed. </a:t>
            </a:r>
          </a:p>
        </p:txBody>
      </p:sp>
    </p:spTree>
    <p:extLst>
      <p:ext uri="{BB962C8B-B14F-4D97-AF65-F5344CB8AC3E}">
        <p14:creationId xmlns="" xmlns:p14="http://schemas.microsoft.com/office/powerpoint/2010/main" val="208980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219200"/>
            <a:ext cx="7772400" cy="4572000"/>
          </a:xfrm>
        </p:spPr>
        <p:txBody>
          <a:bodyPr>
            <a:normAutofit/>
          </a:bodyPr>
          <a:lstStyle/>
          <a:p>
            <a:pPr algn="ctr">
              <a:buNone/>
            </a:pPr>
            <a:endParaRPr lang="en-US" sz="4000" dirty="0" smtClean="0"/>
          </a:p>
          <a:p>
            <a:pPr algn="ctr">
              <a:buNone/>
            </a:pPr>
            <a:r>
              <a:rPr lang="en-US" sz="16600" dirty="0" smtClean="0"/>
              <a:t>Thanks</a:t>
            </a:r>
            <a:endParaRPr lang="en-US" sz="16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normAutofit fontScale="90000"/>
          </a:bodyPr>
          <a:lstStyle/>
          <a:p>
            <a:r>
              <a:rPr lang="en-US" b="1" dirty="0" smtClean="0"/>
              <a:t>Block Diagrammatic Representation</a:t>
            </a:r>
            <a:endParaRPr lang="en-US" b="1" dirty="0"/>
          </a:p>
        </p:txBody>
      </p:sp>
      <p:sp>
        <p:nvSpPr>
          <p:cNvPr id="4" name="Trapezoid 3"/>
          <p:cNvSpPr/>
          <p:nvPr/>
        </p:nvSpPr>
        <p:spPr>
          <a:xfrm rot="5400000">
            <a:off x="1181100" y="2641440"/>
            <a:ext cx="2133600" cy="1600200"/>
          </a:xfrm>
          <a:prstGeom prst="trapezoid">
            <a:avLst>
              <a:gd name="adj" fmla="val 36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57200" y="2822868"/>
            <a:ext cx="990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4040480"/>
            <a:ext cx="990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62514" y="3427412"/>
            <a:ext cx="1447800" cy="1588"/>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55888" y="3036954"/>
            <a:ext cx="426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5400000">
            <a:off x="4417788" y="3314538"/>
            <a:ext cx="304800" cy="2286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2004789" y="4504708"/>
            <a:ext cx="533398" cy="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523810" y="4217260"/>
            <a:ext cx="6858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19600" y="4571838"/>
            <a:ext cx="914400" cy="861774"/>
          </a:xfrm>
          <a:prstGeom prst="rect">
            <a:avLst/>
          </a:prstGeom>
          <a:noFill/>
          <a:ln w="38100">
            <a:solidFill>
              <a:schemeClr val="tx1"/>
            </a:solidFill>
          </a:ln>
        </p:spPr>
        <p:txBody>
          <a:bodyPr wrap="square" rtlCol="0">
            <a:spAutoFit/>
          </a:bodyPr>
          <a:lstStyle/>
          <a:p>
            <a:endParaRPr lang="en-US" sz="1400" dirty="0" smtClean="0"/>
          </a:p>
          <a:p>
            <a:pPr algn="ctr"/>
            <a:r>
              <a:rPr lang="en-US" sz="2400" dirty="0" smtClean="0"/>
              <a:t>Flag</a:t>
            </a:r>
          </a:p>
          <a:p>
            <a:endParaRPr lang="en-US" sz="1100" dirty="0"/>
          </a:p>
        </p:txBody>
      </p:sp>
      <p:sp>
        <p:nvSpPr>
          <p:cNvPr id="21" name="TextBox 20"/>
          <p:cNvSpPr txBox="1"/>
          <p:nvPr/>
        </p:nvSpPr>
        <p:spPr>
          <a:xfrm>
            <a:off x="1767114" y="4804068"/>
            <a:ext cx="1371600" cy="633507"/>
          </a:xfrm>
          <a:prstGeom prst="rect">
            <a:avLst/>
          </a:prstGeom>
          <a:noFill/>
        </p:spPr>
        <p:txBody>
          <a:bodyPr wrap="square" rtlCol="0">
            <a:spAutoFit/>
          </a:bodyPr>
          <a:lstStyle/>
          <a:p>
            <a:pPr>
              <a:lnSpc>
                <a:spcPts val="2000"/>
              </a:lnSpc>
            </a:pPr>
            <a:r>
              <a:rPr lang="en-US" sz="2400" dirty="0" smtClean="0"/>
              <a:t>Counter/ Timer</a:t>
            </a:r>
            <a:endParaRPr lang="en-US" sz="2400" dirty="0"/>
          </a:p>
        </p:txBody>
      </p:sp>
      <p:sp>
        <p:nvSpPr>
          <p:cNvPr id="22" name="TextBox 21"/>
          <p:cNvSpPr txBox="1"/>
          <p:nvPr/>
        </p:nvSpPr>
        <p:spPr>
          <a:xfrm>
            <a:off x="152400" y="3834413"/>
            <a:ext cx="1143000" cy="889987"/>
          </a:xfrm>
          <a:prstGeom prst="rect">
            <a:avLst/>
          </a:prstGeom>
          <a:noFill/>
        </p:spPr>
        <p:txBody>
          <a:bodyPr wrap="square" rtlCol="0">
            <a:spAutoFit/>
          </a:bodyPr>
          <a:lstStyle/>
          <a:p>
            <a:pPr>
              <a:lnSpc>
                <a:spcPts val="2000"/>
              </a:lnSpc>
            </a:pPr>
            <a:r>
              <a:rPr lang="en-US" sz="2400" dirty="0" smtClean="0"/>
              <a:t> External Source</a:t>
            </a:r>
            <a:endParaRPr lang="en-US" sz="2400" dirty="0"/>
          </a:p>
        </p:txBody>
      </p:sp>
      <p:sp>
        <p:nvSpPr>
          <p:cNvPr id="23" name="TextBox 22"/>
          <p:cNvSpPr txBox="1"/>
          <p:nvPr/>
        </p:nvSpPr>
        <p:spPr>
          <a:xfrm>
            <a:off x="181428" y="2782956"/>
            <a:ext cx="1371600" cy="461665"/>
          </a:xfrm>
          <a:prstGeom prst="rect">
            <a:avLst/>
          </a:prstGeom>
          <a:noFill/>
        </p:spPr>
        <p:txBody>
          <a:bodyPr wrap="square" rtlCol="0">
            <a:spAutoFit/>
          </a:bodyPr>
          <a:lstStyle/>
          <a:p>
            <a:r>
              <a:rPr lang="en-US" sz="2400" dirty="0" smtClean="0"/>
              <a:t>Oscillator</a:t>
            </a:r>
            <a:endParaRPr lang="en-US" sz="2400" dirty="0"/>
          </a:p>
        </p:txBody>
      </p:sp>
      <p:sp>
        <p:nvSpPr>
          <p:cNvPr id="24" name="TextBox 23"/>
          <p:cNvSpPr txBox="1"/>
          <p:nvPr/>
        </p:nvSpPr>
        <p:spPr>
          <a:xfrm>
            <a:off x="5475516" y="3199403"/>
            <a:ext cx="2500086" cy="523220"/>
          </a:xfrm>
          <a:prstGeom prst="rect">
            <a:avLst/>
          </a:prstGeom>
          <a:noFill/>
        </p:spPr>
        <p:txBody>
          <a:bodyPr wrap="square" rtlCol="0">
            <a:spAutoFit/>
          </a:bodyPr>
          <a:lstStyle/>
          <a:p>
            <a:r>
              <a:rPr lang="en-US" sz="2800" dirty="0" smtClean="0">
                <a:solidFill>
                  <a:schemeClr val="bg1"/>
                </a:solidFill>
              </a:rPr>
              <a:t>Counter Register</a:t>
            </a:r>
            <a:endParaRPr lang="en-US" sz="2800" dirty="0">
              <a:solidFill>
                <a:schemeClr val="bg1"/>
              </a:solidFill>
            </a:endParaRPr>
          </a:p>
        </p:txBody>
      </p:sp>
      <p:sp>
        <p:nvSpPr>
          <p:cNvPr id="25" name="TextBox 24"/>
          <p:cNvSpPr txBox="1"/>
          <p:nvPr/>
        </p:nvSpPr>
        <p:spPr>
          <a:xfrm>
            <a:off x="3352794" y="2567226"/>
            <a:ext cx="1676400" cy="861774"/>
          </a:xfrm>
          <a:prstGeom prst="rect">
            <a:avLst/>
          </a:prstGeom>
          <a:noFill/>
        </p:spPr>
        <p:txBody>
          <a:bodyPr wrap="square" rtlCol="0">
            <a:spAutoFit/>
          </a:bodyPr>
          <a:lstStyle/>
          <a:p>
            <a:pPr>
              <a:lnSpc>
                <a:spcPts val="2000"/>
              </a:lnSpc>
            </a:pPr>
            <a:r>
              <a:rPr lang="en-US" sz="2400" dirty="0" smtClean="0"/>
              <a:t>Clock of the Counter Register</a:t>
            </a:r>
            <a:endParaRPr lang="en-US" sz="2400" dirty="0"/>
          </a:p>
        </p:txBody>
      </p:sp>
      <p:sp>
        <p:nvSpPr>
          <p:cNvPr id="3" name="TextBox 2"/>
          <p:cNvSpPr txBox="1"/>
          <p:nvPr/>
        </p:nvSpPr>
        <p:spPr>
          <a:xfrm>
            <a:off x="6019800" y="4419600"/>
            <a:ext cx="2743200" cy="523220"/>
          </a:xfrm>
          <a:prstGeom prst="rect">
            <a:avLst/>
          </a:prstGeom>
          <a:noFill/>
        </p:spPr>
        <p:txBody>
          <a:bodyPr wrap="square" rtlCol="0">
            <a:spAutoFit/>
          </a:bodyPr>
          <a:lstStyle/>
          <a:p>
            <a:r>
              <a:rPr lang="en-US" sz="2800" u="sng" dirty="0" smtClean="0"/>
              <a:t>Registers involved</a:t>
            </a:r>
            <a:endParaRPr lang="en-US" sz="2800" u="sng" dirty="0"/>
          </a:p>
        </p:txBody>
      </p:sp>
      <p:sp>
        <p:nvSpPr>
          <p:cNvPr id="18" name="TextBox 17"/>
          <p:cNvSpPr txBox="1"/>
          <p:nvPr/>
        </p:nvSpPr>
        <p:spPr>
          <a:xfrm>
            <a:off x="6019800" y="4886980"/>
            <a:ext cx="2743200" cy="1815882"/>
          </a:xfrm>
          <a:prstGeom prst="rect">
            <a:avLst/>
          </a:prstGeom>
          <a:noFill/>
        </p:spPr>
        <p:txBody>
          <a:bodyPr wrap="square" rtlCol="0">
            <a:spAutoFit/>
          </a:bodyPr>
          <a:lstStyle/>
          <a:p>
            <a:r>
              <a:rPr lang="en-US" sz="2800" dirty="0" err="1" smtClean="0"/>
              <a:t>TCNTx</a:t>
            </a:r>
            <a:endParaRPr lang="en-US" sz="2800" dirty="0" smtClean="0"/>
          </a:p>
          <a:p>
            <a:r>
              <a:rPr lang="en-US" sz="2800" dirty="0" err="1" smtClean="0"/>
              <a:t>OCRx</a:t>
            </a:r>
            <a:endParaRPr lang="en-US" sz="2800" dirty="0" smtClean="0"/>
          </a:p>
          <a:p>
            <a:r>
              <a:rPr lang="en-US" sz="2800" dirty="0" smtClean="0"/>
              <a:t>TIMSK</a:t>
            </a:r>
          </a:p>
          <a:p>
            <a:r>
              <a:rPr lang="en-US" sz="2800" dirty="0" smtClean="0"/>
              <a:t>TIFR</a:t>
            </a:r>
            <a:endParaRPr lang="en-US" sz="2800" dirty="0"/>
          </a:p>
        </p:txBody>
      </p:sp>
    </p:spTree>
    <p:extLst>
      <p:ext uri="{BB962C8B-B14F-4D97-AF65-F5344CB8AC3E}">
        <p14:creationId xmlns="" xmlns:p14="http://schemas.microsoft.com/office/powerpoint/2010/main" val="156117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0" name="Straight Arrow Connector 159"/>
          <p:cNvCxnSpPr/>
          <p:nvPr/>
        </p:nvCxnSpPr>
        <p:spPr>
          <a:xfrm flipV="1">
            <a:off x="5486066" y="4499705"/>
            <a:ext cx="2015737" cy="184611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9028" y="29028"/>
            <a:ext cx="8915400" cy="990600"/>
          </a:xfrm>
        </p:spPr>
        <p:txBody>
          <a:bodyPr>
            <a:noAutofit/>
          </a:bodyPr>
          <a:lstStyle/>
          <a:p>
            <a:pPr algn="ctr"/>
            <a:r>
              <a:rPr lang="en-US" sz="2800" b="1" dirty="0" smtClean="0">
                <a:solidFill>
                  <a:schemeClr val="accent1"/>
                </a:solidFill>
              </a:rPr>
              <a:t>NORMAL MODE : </a:t>
            </a:r>
            <a:r>
              <a:rPr lang="en-US" sz="2800" b="1" dirty="0" smtClean="0">
                <a:solidFill>
                  <a:schemeClr val="tx1"/>
                </a:solidFill>
              </a:rPr>
              <a:t>Value Increases in TCNT0 Register at Every Pulse and Resets When it Overflows</a:t>
            </a:r>
            <a:endParaRPr lang="en-US" sz="2800" b="1" dirty="0">
              <a:solidFill>
                <a:schemeClr val="tx1"/>
              </a:solidFill>
            </a:endParaRPr>
          </a:p>
        </p:txBody>
      </p:sp>
      <p:sp>
        <p:nvSpPr>
          <p:cNvPr id="102" name="TextBox 101"/>
          <p:cNvSpPr txBox="1"/>
          <p:nvPr/>
        </p:nvSpPr>
        <p:spPr>
          <a:xfrm>
            <a:off x="1676400" y="5265003"/>
            <a:ext cx="3124200" cy="830997"/>
          </a:xfrm>
          <a:prstGeom prst="rect">
            <a:avLst/>
          </a:prstGeom>
          <a:noFill/>
        </p:spPr>
        <p:txBody>
          <a:bodyPr wrap="square" rtlCol="0">
            <a:spAutoFit/>
          </a:bodyPr>
          <a:lstStyle/>
          <a:p>
            <a:pPr algn="ctr"/>
            <a:r>
              <a:rPr lang="en-US" sz="2400" b="1" dirty="0" smtClean="0"/>
              <a:t>WGM00:WGM01 = 00</a:t>
            </a:r>
          </a:p>
          <a:p>
            <a:pPr algn="ctr"/>
            <a:r>
              <a:rPr lang="en-US" sz="2400" b="1" dirty="0" smtClean="0"/>
              <a:t>COM01:COM00 </a:t>
            </a:r>
            <a:r>
              <a:rPr lang="en-US" sz="2400" b="1" dirty="0"/>
              <a:t>= </a:t>
            </a:r>
            <a:r>
              <a:rPr lang="en-US" sz="2400" b="1" dirty="0" smtClean="0"/>
              <a:t>00</a:t>
            </a:r>
            <a:endParaRPr lang="en-US" sz="2400" b="1" dirty="0"/>
          </a:p>
        </p:txBody>
      </p:sp>
      <p:grpSp>
        <p:nvGrpSpPr>
          <p:cNvPr id="3" name="Group 151"/>
          <p:cNvGrpSpPr/>
          <p:nvPr/>
        </p:nvGrpSpPr>
        <p:grpSpPr>
          <a:xfrm>
            <a:off x="55420" y="990600"/>
            <a:ext cx="9012380" cy="3948335"/>
            <a:chOff x="55420" y="2681065"/>
            <a:chExt cx="9012380" cy="3948335"/>
          </a:xfrm>
        </p:grpSpPr>
        <p:grpSp>
          <p:nvGrpSpPr>
            <p:cNvPr id="4" name="Group 3"/>
            <p:cNvGrpSpPr/>
            <p:nvPr/>
          </p:nvGrpSpPr>
          <p:grpSpPr>
            <a:xfrm>
              <a:off x="1170710" y="4826481"/>
              <a:ext cx="812800" cy="830179"/>
              <a:chOff x="1905000" y="4038600"/>
              <a:chExt cx="1219200" cy="1524000"/>
            </a:xfrm>
          </p:grpSpPr>
          <p:cxnSp>
            <p:nvCxnSpPr>
              <p:cNvPr id="5" name="Elbow Connector 4"/>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186710" y="3830264"/>
              <a:ext cx="812800" cy="830179"/>
              <a:chOff x="1905000" y="4038600"/>
              <a:chExt cx="1219200" cy="1524000"/>
            </a:xfrm>
          </p:grpSpPr>
          <p:cxnSp>
            <p:nvCxnSpPr>
              <p:cNvPr id="14" name="Elbow Connector 13"/>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1983510" y="4660443"/>
              <a:ext cx="203200" cy="16603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999510" y="3827860"/>
              <a:ext cx="1828800" cy="1826396"/>
              <a:chOff x="1219200" y="3962400"/>
              <a:chExt cx="2057400" cy="2514600"/>
            </a:xfrm>
          </p:grpSpPr>
          <p:grpSp>
            <p:nvGrpSpPr>
              <p:cNvPr id="24" name="Group 23"/>
              <p:cNvGrpSpPr/>
              <p:nvPr/>
            </p:nvGrpSpPr>
            <p:grpSpPr>
              <a:xfrm>
                <a:off x="1219200" y="5334001"/>
                <a:ext cx="914400" cy="1142999"/>
                <a:chOff x="1905000" y="4038600"/>
                <a:chExt cx="1219200" cy="1524000"/>
              </a:xfrm>
            </p:grpSpPr>
            <p:cxnSp>
              <p:nvCxnSpPr>
                <p:cNvPr id="35" name="Elbow Connector 34"/>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2362200" y="3962400"/>
                <a:ext cx="914400" cy="1142999"/>
                <a:chOff x="1905000" y="4038600"/>
                <a:chExt cx="1219200" cy="1524000"/>
              </a:xfrm>
            </p:grpSpPr>
            <p:cxnSp>
              <p:nvCxnSpPr>
                <p:cNvPr id="27" name="Elbow Connector 26"/>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flipV="1">
                <a:off x="2133600" y="5105399"/>
                <a:ext cx="228600" cy="22860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876800" y="3814005"/>
              <a:ext cx="1828800" cy="1826396"/>
              <a:chOff x="1219200" y="3962400"/>
              <a:chExt cx="2057400" cy="2514600"/>
            </a:xfrm>
          </p:grpSpPr>
          <p:grpSp>
            <p:nvGrpSpPr>
              <p:cNvPr id="44" name="Group 43"/>
              <p:cNvGrpSpPr/>
              <p:nvPr/>
            </p:nvGrpSpPr>
            <p:grpSpPr>
              <a:xfrm>
                <a:off x="1219200" y="5334001"/>
                <a:ext cx="914400" cy="1142999"/>
                <a:chOff x="1905000" y="4038600"/>
                <a:chExt cx="1219200" cy="1524000"/>
              </a:xfrm>
            </p:grpSpPr>
            <p:cxnSp>
              <p:nvCxnSpPr>
                <p:cNvPr id="55" name="Elbow Connector 54"/>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2362200" y="3962400"/>
                <a:ext cx="914400" cy="1142999"/>
                <a:chOff x="1905000" y="4038600"/>
                <a:chExt cx="1219200" cy="1524000"/>
              </a:xfrm>
            </p:grpSpPr>
            <p:cxnSp>
              <p:nvCxnSpPr>
                <p:cNvPr id="47" name="Elbow Connector 46"/>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flipV="1">
                <a:off x="2133600" y="5105399"/>
                <a:ext cx="228600" cy="22860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flipV="1">
              <a:off x="1156855" y="5619621"/>
              <a:ext cx="7682345" cy="1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156855" y="3370660"/>
              <a:ext cx="0" cy="22692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999510" y="3830264"/>
              <a:ext cx="0" cy="18096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842165" y="3827860"/>
              <a:ext cx="0" cy="18096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684820" y="3827860"/>
              <a:ext cx="0" cy="18096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684820" y="3793225"/>
              <a:ext cx="1828800" cy="1826396"/>
              <a:chOff x="1219200" y="3962400"/>
              <a:chExt cx="2057400" cy="2514600"/>
            </a:xfrm>
          </p:grpSpPr>
          <p:grpSp>
            <p:nvGrpSpPr>
              <p:cNvPr id="69" name="Group 68"/>
              <p:cNvGrpSpPr/>
              <p:nvPr/>
            </p:nvGrpSpPr>
            <p:grpSpPr>
              <a:xfrm>
                <a:off x="1219200" y="5334001"/>
                <a:ext cx="914400" cy="1142999"/>
                <a:chOff x="1905000" y="4038600"/>
                <a:chExt cx="1219200" cy="1524000"/>
              </a:xfrm>
            </p:grpSpPr>
            <p:cxnSp>
              <p:nvCxnSpPr>
                <p:cNvPr id="80" name="Elbow Connector 79"/>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362200" y="3962400"/>
                <a:ext cx="914400" cy="1142999"/>
                <a:chOff x="1905000" y="4038600"/>
                <a:chExt cx="1219200" cy="1524000"/>
              </a:xfrm>
            </p:grpSpPr>
            <p:cxnSp>
              <p:nvCxnSpPr>
                <p:cNvPr id="72" name="Elbow Connector 71"/>
                <p:cNvCxnSpPr/>
                <p:nvPr/>
              </p:nvCxnSpPr>
              <p:spPr>
                <a:xfrm rot="5400000" flipH="1" flipV="1">
                  <a:off x="1828800" y="53340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5400000" flipH="1" flipV="1">
                  <a:off x="1981200" y="51677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5400000" flipH="1" flipV="1">
                  <a:off x="2133600" y="498071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5400000" flipH="1" flipV="1">
                  <a:off x="2286000" y="48144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5400000" flipH="1" flipV="1">
                  <a:off x="2438400" y="463434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5400000" flipH="1" flipV="1">
                  <a:off x="2590800" y="446809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5400000" flipH="1" flipV="1">
                  <a:off x="2743200" y="4281055"/>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rot="5400000" flipH="1" flipV="1">
                  <a:off x="2895600" y="4114800"/>
                  <a:ext cx="304800" cy="15240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Connector 70"/>
              <p:cNvCxnSpPr/>
              <p:nvPr/>
            </p:nvCxnSpPr>
            <p:spPr>
              <a:xfrm flipV="1">
                <a:off x="2133600" y="5105399"/>
                <a:ext cx="228600" cy="22860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268188" y="2681065"/>
              <a:ext cx="1821870" cy="646331"/>
            </a:xfrm>
            <a:prstGeom prst="rect">
              <a:avLst/>
            </a:prstGeom>
            <a:noFill/>
          </p:spPr>
          <p:txBody>
            <a:bodyPr wrap="square" rtlCol="0">
              <a:spAutoFit/>
            </a:bodyPr>
            <a:lstStyle/>
            <a:p>
              <a:pPr algn="ctr"/>
              <a:r>
                <a:rPr lang="en-US" dirty="0" smtClean="0"/>
                <a:t>Value increases in TCNT0 Register</a:t>
              </a:r>
              <a:endParaRPr lang="en-US" dirty="0"/>
            </a:p>
          </p:txBody>
        </p:sp>
        <p:sp>
          <p:nvSpPr>
            <p:cNvPr id="89" name="TextBox 88"/>
            <p:cNvSpPr txBox="1"/>
            <p:nvPr/>
          </p:nvSpPr>
          <p:spPr>
            <a:xfrm>
              <a:off x="8140700" y="5726668"/>
              <a:ext cx="927100" cy="369332"/>
            </a:xfrm>
            <a:prstGeom prst="rect">
              <a:avLst/>
            </a:prstGeom>
            <a:noFill/>
          </p:spPr>
          <p:txBody>
            <a:bodyPr wrap="square" rtlCol="0">
              <a:spAutoFit/>
            </a:bodyPr>
            <a:lstStyle/>
            <a:p>
              <a:pPr algn="ctr"/>
              <a:r>
                <a:rPr lang="en-US" dirty="0" smtClean="0"/>
                <a:t>Pulses</a:t>
              </a:r>
              <a:endParaRPr lang="en-US" dirty="0"/>
            </a:p>
          </p:txBody>
        </p:sp>
        <p:cxnSp>
          <p:nvCxnSpPr>
            <p:cNvPr id="90" name="Straight Connector 89"/>
            <p:cNvCxnSpPr/>
            <p:nvPr/>
          </p:nvCxnSpPr>
          <p:spPr>
            <a:xfrm flipV="1">
              <a:off x="1170710" y="3793225"/>
              <a:ext cx="7571510" cy="207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1136075" y="4343400"/>
              <a:ext cx="7571510" cy="207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5420" y="3410129"/>
              <a:ext cx="1115290" cy="646331"/>
            </a:xfrm>
            <a:prstGeom prst="rect">
              <a:avLst/>
            </a:prstGeom>
            <a:noFill/>
          </p:spPr>
          <p:txBody>
            <a:bodyPr wrap="square" rtlCol="0">
              <a:spAutoFit/>
            </a:bodyPr>
            <a:lstStyle/>
            <a:p>
              <a:pPr algn="ctr"/>
              <a:r>
                <a:rPr lang="en-US" dirty="0" err="1" smtClean="0"/>
                <a:t>Max</a:t>
              </a:r>
              <a:r>
                <a:rPr lang="en-US" baseline="30000" dirty="0" err="1" smtClean="0"/>
                <a:t>m</a:t>
              </a:r>
              <a:r>
                <a:rPr lang="en-US" dirty="0" smtClean="0"/>
                <a:t> value, 255</a:t>
              </a:r>
              <a:endParaRPr lang="en-US" dirty="0"/>
            </a:p>
          </p:txBody>
        </p:sp>
        <p:sp>
          <p:nvSpPr>
            <p:cNvPr id="97" name="TextBox 96"/>
            <p:cNvSpPr txBox="1"/>
            <p:nvPr/>
          </p:nvSpPr>
          <p:spPr>
            <a:xfrm>
              <a:off x="2352970" y="2790366"/>
              <a:ext cx="1304630" cy="646331"/>
            </a:xfrm>
            <a:prstGeom prst="rect">
              <a:avLst/>
            </a:prstGeom>
            <a:noFill/>
          </p:spPr>
          <p:txBody>
            <a:bodyPr wrap="square" rtlCol="0">
              <a:spAutoFit/>
            </a:bodyPr>
            <a:lstStyle/>
            <a:p>
              <a:pPr algn="ctr"/>
              <a:r>
                <a:rPr lang="en-US" dirty="0" smtClean="0"/>
                <a:t>TOV0 flag is set</a:t>
              </a:r>
              <a:endParaRPr lang="en-US" dirty="0"/>
            </a:p>
          </p:txBody>
        </p:sp>
        <p:sp>
          <p:nvSpPr>
            <p:cNvPr id="98" name="Oval 97"/>
            <p:cNvSpPr/>
            <p:nvPr/>
          </p:nvSpPr>
          <p:spPr>
            <a:xfrm>
              <a:off x="24384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191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0960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78486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2897910" y="3313331"/>
              <a:ext cx="116605" cy="419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7" idx="2"/>
            </p:cNvCxnSpPr>
            <p:nvPr/>
          </p:nvCxnSpPr>
          <p:spPr>
            <a:xfrm>
              <a:off x="3005285" y="3436697"/>
              <a:ext cx="1813795" cy="419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304310" y="3200400"/>
              <a:ext cx="3350490" cy="532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3456710" y="2990165"/>
              <a:ext cx="5147540" cy="743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667000" y="5983069"/>
              <a:ext cx="1304630" cy="646331"/>
            </a:xfrm>
            <a:prstGeom prst="rect">
              <a:avLst/>
            </a:prstGeom>
            <a:noFill/>
          </p:spPr>
          <p:txBody>
            <a:bodyPr wrap="square" rtlCol="0">
              <a:spAutoFit/>
            </a:bodyPr>
            <a:lstStyle/>
            <a:p>
              <a:pPr algn="ctr"/>
              <a:r>
                <a:rPr lang="en-US" dirty="0" smtClean="0"/>
                <a:t>OCF0 flag is set</a:t>
              </a:r>
              <a:endParaRPr lang="en-US" dirty="0"/>
            </a:p>
          </p:txBody>
        </p:sp>
        <p:sp>
          <p:nvSpPr>
            <p:cNvPr id="114" name="TextBox 113"/>
            <p:cNvSpPr txBox="1"/>
            <p:nvPr/>
          </p:nvSpPr>
          <p:spPr>
            <a:xfrm>
              <a:off x="76200" y="4114800"/>
              <a:ext cx="1059875" cy="923330"/>
            </a:xfrm>
            <a:prstGeom prst="rect">
              <a:avLst/>
            </a:prstGeom>
            <a:noFill/>
          </p:spPr>
          <p:txBody>
            <a:bodyPr wrap="square" rtlCol="0">
              <a:spAutoFit/>
            </a:bodyPr>
            <a:lstStyle/>
            <a:p>
              <a:pPr algn="ctr"/>
              <a:r>
                <a:rPr lang="en-US" dirty="0" smtClean="0"/>
                <a:t>Your Set Value in OCR0</a:t>
              </a:r>
              <a:endParaRPr lang="en-US" dirty="0"/>
            </a:p>
          </p:txBody>
        </p:sp>
        <p:cxnSp>
          <p:nvCxnSpPr>
            <p:cNvPr id="116" name="Straight Arrow Connector 115"/>
            <p:cNvCxnSpPr/>
            <p:nvPr/>
          </p:nvCxnSpPr>
          <p:spPr>
            <a:xfrm flipH="1" flipV="1">
              <a:off x="2491510" y="4457368"/>
              <a:ext cx="508000" cy="1453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3151910" y="4477434"/>
              <a:ext cx="1117600" cy="1433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1" idx="0"/>
            </p:cNvCxnSpPr>
            <p:nvPr/>
          </p:nvCxnSpPr>
          <p:spPr>
            <a:xfrm flipV="1">
              <a:off x="3319315" y="4430954"/>
              <a:ext cx="2624285" cy="1552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3558310" y="4403842"/>
              <a:ext cx="4193310" cy="1579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1981200" y="2703282"/>
              <a:ext cx="19812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182090" y="5763490"/>
              <a:ext cx="1981200" cy="821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157"/>
          <p:cNvGrpSpPr/>
          <p:nvPr/>
        </p:nvGrpSpPr>
        <p:grpSpPr>
          <a:xfrm>
            <a:off x="5173353" y="4191000"/>
            <a:ext cx="2903847" cy="2376714"/>
            <a:chOff x="4822374" y="4343400"/>
            <a:chExt cx="2903847" cy="2376714"/>
          </a:xfrm>
        </p:grpSpPr>
        <p:grpSp>
          <p:nvGrpSpPr>
            <p:cNvPr id="94" name="Group 131"/>
            <p:cNvGrpSpPr/>
            <p:nvPr/>
          </p:nvGrpSpPr>
          <p:grpSpPr>
            <a:xfrm>
              <a:off x="5257800" y="5943600"/>
              <a:ext cx="558800" cy="379631"/>
              <a:chOff x="5486400" y="2554069"/>
              <a:chExt cx="558800" cy="379631"/>
            </a:xfrm>
          </p:grpSpPr>
          <p:sp>
            <p:nvSpPr>
              <p:cNvPr id="130" name="Oval 129"/>
              <p:cNvSpPr/>
              <p:nvPr/>
            </p:nvSpPr>
            <p:spPr>
              <a:xfrm>
                <a:off x="5486400" y="2554069"/>
                <a:ext cx="558800" cy="379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624945" y="2556165"/>
                <a:ext cx="334820" cy="369332"/>
              </a:xfrm>
              <a:prstGeom prst="rect">
                <a:avLst/>
              </a:prstGeom>
              <a:noFill/>
            </p:spPr>
            <p:txBody>
              <a:bodyPr wrap="square" rtlCol="0">
                <a:spAutoFit/>
              </a:bodyPr>
              <a:lstStyle/>
              <a:p>
                <a:r>
                  <a:rPr lang="en-US" dirty="0" smtClean="0"/>
                  <a:t>1</a:t>
                </a:r>
                <a:endParaRPr lang="en-US" dirty="0"/>
              </a:p>
            </p:txBody>
          </p:sp>
        </p:grpSp>
        <p:grpSp>
          <p:nvGrpSpPr>
            <p:cNvPr id="95" name="Group 132"/>
            <p:cNvGrpSpPr/>
            <p:nvPr/>
          </p:nvGrpSpPr>
          <p:grpSpPr>
            <a:xfrm>
              <a:off x="5652655" y="5540446"/>
              <a:ext cx="558800" cy="379631"/>
              <a:chOff x="5486400" y="2554069"/>
              <a:chExt cx="558800" cy="379631"/>
            </a:xfrm>
          </p:grpSpPr>
          <p:sp>
            <p:nvSpPr>
              <p:cNvPr id="134" name="Oval 133"/>
              <p:cNvSpPr/>
              <p:nvPr/>
            </p:nvSpPr>
            <p:spPr>
              <a:xfrm>
                <a:off x="5486400" y="2554069"/>
                <a:ext cx="558800" cy="379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24945" y="2556165"/>
                <a:ext cx="334820" cy="369332"/>
              </a:xfrm>
              <a:prstGeom prst="rect">
                <a:avLst/>
              </a:prstGeom>
              <a:noFill/>
            </p:spPr>
            <p:txBody>
              <a:bodyPr wrap="square" rtlCol="0">
                <a:spAutoFit/>
              </a:bodyPr>
              <a:lstStyle/>
              <a:p>
                <a:r>
                  <a:rPr lang="en-US" dirty="0"/>
                  <a:t>2</a:t>
                </a:r>
              </a:p>
            </p:txBody>
          </p:sp>
        </p:grpSp>
        <p:grpSp>
          <p:nvGrpSpPr>
            <p:cNvPr id="96" name="Group 135"/>
            <p:cNvGrpSpPr/>
            <p:nvPr/>
          </p:nvGrpSpPr>
          <p:grpSpPr>
            <a:xfrm>
              <a:off x="6096000" y="5104031"/>
              <a:ext cx="558800" cy="379631"/>
              <a:chOff x="5486400" y="2554069"/>
              <a:chExt cx="558800" cy="379631"/>
            </a:xfrm>
          </p:grpSpPr>
          <p:sp>
            <p:nvSpPr>
              <p:cNvPr id="137" name="Oval 136"/>
              <p:cNvSpPr/>
              <p:nvPr/>
            </p:nvSpPr>
            <p:spPr>
              <a:xfrm>
                <a:off x="5486400" y="2554069"/>
                <a:ext cx="558800" cy="379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4945" y="2556165"/>
                <a:ext cx="334820" cy="369332"/>
              </a:xfrm>
              <a:prstGeom prst="rect">
                <a:avLst/>
              </a:prstGeom>
              <a:noFill/>
            </p:spPr>
            <p:txBody>
              <a:bodyPr wrap="square" rtlCol="0">
                <a:spAutoFit/>
              </a:bodyPr>
              <a:lstStyle/>
              <a:p>
                <a:r>
                  <a:rPr lang="en-US" dirty="0"/>
                  <a:t>3</a:t>
                </a:r>
              </a:p>
            </p:txBody>
          </p:sp>
        </p:grpSp>
        <p:grpSp>
          <p:nvGrpSpPr>
            <p:cNvPr id="103" name="Group 138"/>
            <p:cNvGrpSpPr/>
            <p:nvPr/>
          </p:nvGrpSpPr>
          <p:grpSpPr>
            <a:xfrm>
              <a:off x="7086600" y="4343400"/>
              <a:ext cx="639621" cy="379631"/>
              <a:chOff x="5486400" y="2554069"/>
              <a:chExt cx="639621" cy="379631"/>
            </a:xfrm>
          </p:grpSpPr>
          <p:sp>
            <p:nvSpPr>
              <p:cNvPr id="140" name="Oval 139"/>
              <p:cNvSpPr/>
              <p:nvPr/>
            </p:nvSpPr>
            <p:spPr>
              <a:xfrm>
                <a:off x="5486400" y="2554069"/>
                <a:ext cx="558800" cy="379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5541815" y="2556165"/>
                <a:ext cx="584206" cy="369332"/>
              </a:xfrm>
              <a:prstGeom prst="rect">
                <a:avLst/>
              </a:prstGeom>
              <a:noFill/>
            </p:spPr>
            <p:txBody>
              <a:bodyPr wrap="square" rtlCol="0">
                <a:spAutoFit/>
              </a:bodyPr>
              <a:lstStyle/>
              <a:p>
                <a:r>
                  <a:rPr lang="en-US" dirty="0" smtClean="0"/>
                  <a:t>255</a:t>
                </a:r>
                <a:endParaRPr lang="en-US" dirty="0"/>
              </a:p>
            </p:txBody>
          </p:sp>
        </p:grpSp>
        <p:grpSp>
          <p:nvGrpSpPr>
            <p:cNvPr id="105" name="Group 141"/>
            <p:cNvGrpSpPr/>
            <p:nvPr/>
          </p:nvGrpSpPr>
          <p:grpSpPr>
            <a:xfrm>
              <a:off x="7112000" y="6324600"/>
              <a:ext cx="558800" cy="379631"/>
              <a:chOff x="5486400" y="2554069"/>
              <a:chExt cx="558800" cy="379631"/>
            </a:xfrm>
          </p:grpSpPr>
          <p:sp>
            <p:nvSpPr>
              <p:cNvPr id="143" name="Oval 142"/>
              <p:cNvSpPr/>
              <p:nvPr/>
            </p:nvSpPr>
            <p:spPr>
              <a:xfrm>
                <a:off x="5486400" y="2554069"/>
                <a:ext cx="558800" cy="379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5624945" y="2556165"/>
                <a:ext cx="334820" cy="369332"/>
              </a:xfrm>
              <a:prstGeom prst="rect">
                <a:avLst/>
              </a:prstGeom>
              <a:noFill/>
            </p:spPr>
            <p:txBody>
              <a:bodyPr wrap="square" rtlCol="0">
                <a:spAutoFit/>
              </a:bodyPr>
              <a:lstStyle/>
              <a:p>
                <a:r>
                  <a:rPr lang="en-US" dirty="0" smtClean="0"/>
                  <a:t>0</a:t>
                </a:r>
                <a:endParaRPr lang="en-US" dirty="0"/>
              </a:p>
            </p:txBody>
          </p:sp>
        </p:grpSp>
        <p:cxnSp>
          <p:nvCxnSpPr>
            <p:cNvPr id="150" name="Straight Arrow Connector 149"/>
            <p:cNvCxnSpPr>
              <a:stCxn id="140" idx="4"/>
              <a:endCxn id="143" idx="0"/>
            </p:cNvCxnSpPr>
            <p:nvPr/>
          </p:nvCxnSpPr>
          <p:spPr>
            <a:xfrm>
              <a:off x="7366000" y="4723031"/>
              <a:ext cx="25400" cy="160156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107" name="Group 152"/>
            <p:cNvGrpSpPr/>
            <p:nvPr/>
          </p:nvGrpSpPr>
          <p:grpSpPr>
            <a:xfrm>
              <a:off x="4822374" y="6340483"/>
              <a:ext cx="558800" cy="379631"/>
              <a:chOff x="5399316" y="2554069"/>
              <a:chExt cx="558800" cy="379631"/>
            </a:xfrm>
          </p:grpSpPr>
          <p:sp>
            <p:nvSpPr>
              <p:cNvPr id="154" name="Oval 153"/>
              <p:cNvSpPr/>
              <p:nvPr/>
            </p:nvSpPr>
            <p:spPr>
              <a:xfrm>
                <a:off x="5399316" y="2554069"/>
                <a:ext cx="558800" cy="379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5552375" y="2556165"/>
                <a:ext cx="334820" cy="369332"/>
              </a:xfrm>
              <a:prstGeom prst="rect">
                <a:avLst/>
              </a:prstGeom>
              <a:noFill/>
            </p:spPr>
            <p:txBody>
              <a:bodyPr wrap="square" rtlCol="0">
                <a:spAutoFit/>
              </a:bodyPr>
              <a:lstStyle/>
              <a:p>
                <a:r>
                  <a:rPr lang="en-US" dirty="0" smtClean="0"/>
                  <a:t>0</a:t>
                </a:r>
                <a:endParaRPr lang="en-US" dirty="0"/>
              </a:p>
            </p:txBody>
          </p:sp>
        </p:grpSp>
      </p:grpSp>
    </p:spTree>
    <p:extLst>
      <p:ext uri="{BB962C8B-B14F-4D97-AF65-F5344CB8AC3E}">
        <p14:creationId xmlns="" xmlns:p14="http://schemas.microsoft.com/office/powerpoint/2010/main" val="2413570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143000"/>
          </a:xfrm>
        </p:spPr>
        <p:txBody>
          <a:bodyPr/>
          <a:lstStyle/>
          <a:p>
            <a:r>
              <a:rPr lang="en-US" b="1" dirty="0" smtClean="0">
                <a:solidFill>
                  <a:schemeClr val="tx1"/>
                </a:solidFill>
              </a:rPr>
              <a:t>To measure time</a:t>
            </a:r>
            <a:endParaRPr lang="en-US" b="1" dirty="0">
              <a:solidFill>
                <a:schemeClr val="tx1"/>
              </a:solidFill>
            </a:endParaRPr>
          </a:p>
        </p:txBody>
      </p:sp>
      <p:sp>
        <p:nvSpPr>
          <p:cNvPr id="3" name="Content Placeholder 2"/>
          <p:cNvSpPr>
            <a:spLocks noGrp="1"/>
          </p:cNvSpPr>
          <p:nvPr>
            <p:ph sz="quarter" idx="1"/>
          </p:nvPr>
        </p:nvSpPr>
        <p:spPr>
          <a:xfrm>
            <a:off x="152400" y="1295400"/>
            <a:ext cx="8382000" cy="5410200"/>
          </a:xfrm>
        </p:spPr>
        <p:txBody>
          <a:bodyPr>
            <a:normAutofit lnSpcReduction="10000"/>
          </a:bodyPr>
          <a:lstStyle/>
          <a:p>
            <a:r>
              <a:rPr lang="en-US" sz="3200" dirty="0" smtClean="0"/>
              <a:t>One of the ways to generate a time delay is to first clear the counter register and wait until the counter reaches a certain number. </a:t>
            </a:r>
          </a:p>
          <a:p>
            <a:r>
              <a:rPr lang="en-US" sz="3200" dirty="0" smtClean="0"/>
              <a:t>For example, the oscillator frequency of a microcontroller is 1 </a:t>
            </a:r>
            <a:r>
              <a:rPr lang="en-US" sz="3200" dirty="0" err="1" smtClean="0"/>
              <a:t>MHz.</a:t>
            </a:r>
            <a:r>
              <a:rPr lang="en-US" sz="3200" dirty="0" smtClean="0"/>
              <a:t> It means that every clock is of 1 </a:t>
            </a:r>
            <a:r>
              <a:rPr lang="en-US" sz="3200" dirty="0" err="1" smtClean="0"/>
              <a:t>uSec</a:t>
            </a:r>
            <a:r>
              <a:rPr lang="en-US" sz="3200" dirty="0" smtClean="0"/>
              <a:t> width.</a:t>
            </a:r>
          </a:p>
          <a:p>
            <a:r>
              <a:rPr lang="en-US" sz="3200" dirty="0" smtClean="0"/>
              <a:t>In other words, the content of the counter register increments at every 1 </a:t>
            </a:r>
            <a:r>
              <a:rPr lang="en-US" sz="3200" dirty="0" err="1" smtClean="0"/>
              <a:t>uSec</a:t>
            </a:r>
            <a:r>
              <a:rPr lang="en-US" sz="3200" dirty="0" smtClean="0"/>
              <a:t>.</a:t>
            </a:r>
          </a:p>
          <a:p>
            <a:r>
              <a:rPr lang="en-US" sz="3200" dirty="0" smtClean="0"/>
              <a:t>If we want to measure 100 </a:t>
            </a:r>
            <a:r>
              <a:rPr lang="en-US" sz="3200" dirty="0" err="1" smtClean="0"/>
              <a:t>uSec</a:t>
            </a:r>
            <a:r>
              <a:rPr lang="en-US" sz="3200" dirty="0" smtClean="0"/>
              <a:t> then we have to clear the counter register and make the timer ON and wait until the register reaches 100.</a:t>
            </a:r>
            <a:endParaRPr lang="en-US" sz="3200" dirty="0"/>
          </a:p>
        </p:txBody>
      </p:sp>
    </p:spTree>
    <p:extLst>
      <p:ext uri="{BB962C8B-B14F-4D97-AF65-F5344CB8AC3E}">
        <p14:creationId xmlns="" xmlns:p14="http://schemas.microsoft.com/office/powerpoint/2010/main" val="952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382000" cy="715962"/>
          </a:xfrm>
        </p:spPr>
        <p:txBody>
          <a:bodyPr>
            <a:normAutofit fontScale="90000"/>
          </a:bodyPr>
          <a:lstStyle/>
          <a:p>
            <a:r>
              <a:rPr lang="en-US" b="1" dirty="0" smtClean="0">
                <a:solidFill>
                  <a:schemeClr val="tx1"/>
                </a:solidFill>
              </a:rPr>
              <a:t>Another method of time measurement</a:t>
            </a:r>
            <a:r>
              <a:rPr lang="en-US" dirty="0" smtClean="0"/>
              <a:t> </a:t>
            </a:r>
            <a:endParaRPr lang="en-US" dirty="0"/>
          </a:p>
        </p:txBody>
      </p:sp>
      <p:sp>
        <p:nvSpPr>
          <p:cNvPr id="3" name="Content Placeholder 2"/>
          <p:cNvSpPr>
            <a:spLocks noGrp="1"/>
          </p:cNvSpPr>
          <p:nvPr>
            <p:ph sz="quarter" idx="1"/>
          </p:nvPr>
        </p:nvSpPr>
        <p:spPr>
          <a:xfrm>
            <a:off x="0" y="1295400"/>
            <a:ext cx="9067800" cy="5410200"/>
          </a:xfrm>
        </p:spPr>
        <p:txBody>
          <a:bodyPr>
            <a:noAutofit/>
          </a:bodyPr>
          <a:lstStyle/>
          <a:p>
            <a:pPr>
              <a:lnSpc>
                <a:spcPts val="3500"/>
              </a:lnSpc>
              <a:spcBef>
                <a:spcPts val="0"/>
              </a:spcBef>
            </a:pPr>
            <a:r>
              <a:rPr lang="en-US" sz="3200" dirty="0" smtClean="0"/>
              <a:t>In microcontrollers, there is a flag for each of the counters.</a:t>
            </a:r>
          </a:p>
          <a:p>
            <a:pPr>
              <a:lnSpc>
                <a:spcPts val="3500"/>
              </a:lnSpc>
              <a:spcBef>
                <a:spcPts val="0"/>
              </a:spcBef>
            </a:pPr>
            <a:r>
              <a:rPr lang="en-US" sz="3200" dirty="0" smtClean="0"/>
              <a:t>The flag is set when the register overflows.</a:t>
            </a:r>
          </a:p>
          <a:p>
            <a:pPr>
              <a:lnSpc>
                <a:spcPts val="3500"/>
              </a:lnSpc>
              <a:spcBef>
                <a:spcPts val="0"/>
              </a:spcBef>
            </a:pPr>
            <a:r>
              <a:rPr lang="en-US" sz="3200" dirty="0" smtClean="0"/>
              <a:t>The second method of generating time delay is to counter register with an appropriate value and wait until the counter register overflows and the flag is set.</a:t>
            </a:r>
          </a:p>
          <a:p>
            <a:pPr>
              <a:lnSpc>
                <a:spcPts val="3500"/>
              </a:lnSpc>
              <a:spcBef>
                <a:spcPts val="0"/>
              </a:spcBef>
            </a:pPr>
            <a:r>
              <a:rPr lang="en-US" sz="3200" dirty="0" smtClean="0"/>
              <a:t>For example, if we want to make 3uS delay with a 1 MHz microcontroller we have to load the register with 253. </a:t>
            </a:r>
          </a:p>
          <a:p>
            <a:pPr>
              <a:lnSpc>
                <a:spcPts val="3500"/>
              </a:lnSpc>
              <a:spcBef>
                <a:spcPts val="0"/>
              </a:spcBef>
            </a:pPr>
            <a:r>
              <a:rPr lang="en-US" sz="3200" dirty="0" smtClean="0"/>
              <a:t>With first tick, it will become 254, with the second tick, 255 and with the third tick, the register will overflow and the flag will be set.</a:t>
            </a:r>
            <a:endParaRPr lang="en-US" sz="3200" dirty="0"/>
          </a:p>
        </p:txBody>
      </p:sp>
    </p:spTree>
    <p:extLst>
      <p:ext uri="{BB962C8B-B14F-4D97-AF65-F5344CB8AC3E}">
        <p14:creationId xmlns="" xmlns:p14="http://schemas.microsoft.com/office/powerpoint/2010/main" val="178536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Timers in ATmega32</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r>
              <a:rPr lang="en-US" sz="3200" dirty="0" smtClean="0"/>
              <a:t>Different microcontrollers have different numbers of timers.</a:t>
            </a:r>
          </a:p>
          <a:p>
            <a:r>
              <a:rPr lang="en-US" sz="3200" dirty="0" smtClean="0"/>
              <a:t>In ATmega32, there are three timers, namely Timer0, Timer1 and Timer2</a:t>
            </a:r>
          </a:p>
          <a:p>
            <a:r>
              <a:rPr lang="en-US" sz="3200" dirty="0" smtClean="0"/>
              <a:t>Timer0 and Timer2 are 8-bit timers while Timer1 is a 16-bit timer.</a:t>
            </a:r>
          </a:p>
          <a:p>
            <a:endParaRPr lang="en-US" sz="3200" dirty="0"/>
          </a:p>
        </p:txBody>
      </p:sp>
    </p:spTree>
    <p:extLst>
      <p:ext uri="{BB962C8B-B14F-4D97-AF65-F5344CB8AC3E}">
        <p14:creationId xmlns="" xmlns:p14="http://schemas.microsoft.com/office/powerpoint/2010/main" val="118897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Programming the timer</a:t>
            </a:r>
            <a:endParaRPr lang="en-US" b="1"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sz="3200" dirty="0" smtClean="0"/>
              <a:t>In AVR, for each of the Timers, there is a counter register called </a:t>
            </a:r>
            <a:r>
              <a:rPr lang="en-US" sz="3200" dirty="0" err="1" smtClean="0"/>
              <a:t>TCNTn</a:t>
            </a:r>
            <a:r>
              <a:rPr lang="en-US" sz="3200" dirty="0" smtClean="0"/>
              <a:t> (</a:t>
            </a:r>
            <a:r>
              <a:rPr lang="en-US" sz="3200" b="1" u="sng" dirty="0" smtClean="0"/>
              <a:t>T</a:t>
            </a:r>
            <a:r>
              <a:rPr lang="en-US" sz="3200" dirty="0" smtClean="0"/>
              <a:t>imer/</a:t>
            </a:r>
            <a:r>
              <a:rPr lang="en-US" sz="3200" b="1" u="sng" dirty="0" err="1" smtClean="0"/>
              <a:t>C</a:t>
            </a:r>
            <a:r>
              <a:rPr lang="en-US" sz="3200" dirty="0" err="1" smtClean="0"/>
              <a:t>ou</a:t>
            </a:r>
            <a:r>
              <a:rPr lang="en-US" sz="3200" b="1" u="sng" dirty="0" err="1" smtClean="0"/>
              <a:t>NT</a:t>
            </a:r>
            <a:r>
              <a:rPr lang="en-US" sz="3200" dirty="0" err="1" smtClean="0"/>
              <a:t>er</a:t>
            </a:r>
            <a:r>
              <a:rPr lang="en-US" sz="3200" dirty="0" smtClean="0"/>
              <a:t>). That is, in ATmega32, there are TCNT0, TCNT1 and TCNT2 registers.</a:t>
            </a:r>
          </a:p>
          <a:p>
            <a:r>
              <a:rPr lang="en-US" sz="3200" dirty="0" smtClean="0"/>
              <a:t>Upon reset </a:t>
            </a:r>
            <a:r>
              <a:rPr lang="en-US" sz="3200" dirty="0" err="1" smtClean="0"/>
              <a:t>TCNTn</a:t>
            </a:r>
            <a:r>
              <a:rPr lang="en-US" sz="3200" dirty="0" smtClean="0"/>
              <a:t> registers contains zero.</a:t>
            </a:r>
          </a:p>
          <a:p>
            <a:r>
              <a:rPr lang="en-US" sz="3200" dirty="0" smtClean="0"/>
              <a:t>It counts up with each pulse (external or internal)</a:t>
            </a:r>
          </a:p>
          <a:p>
            <a:r>
              <a:rPr lang="en-US" sz="3200" dirty="0" smtClean="0"/>
              <a:t>You can write values to </a:t>
            </a:r>
            <a:r>
              <a:rPr lang="en-US" sz="3200" dirty="0" err="1" smtClean="0"/>
              <a:t>TCNTn</a:t>
            </a:r>
            <a:r>
              <a:rPr lang="en-US" sz="3200" dirty="0" smtClean="0"/>
              <a:t> registers or you can also read them. </a:t>
            </a:r>
            <a:endParaRPr lang="en-US" sz="3200" dirty="0"/>
          </a:p>
        </p:txBody>
      </p:sp>
    </p:spTree>
    <p:extLst>
      <p:ext uri="{BB962C8B-B14F-4D97-AF65-F5344CB8AC3E}">
        <p14:creationId xmlns="" xmlns:p14="http://schemas.microsoft.com/office/powerpoint/2010/main" val="33644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16741</TotalTime>
  <Words>1686</Words>
  <Application>Microsoft Office PowerPoint</Application>
  <PresentationFormat>On-screen Show (4:3)</PresentationFormat>
  <Paragraphs>354</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Slide 1</vt:lpstr>
      <vt:lpstr>Timer/ Counter: Basic Concept</vt:lpstr>
      <vt:lpstr>Timer/ Counter: Basic Concept</vt:lpstr>
      <vt:lpstr>Block Diagrammatic Representation</vt:lpstr>
      <vt:lpstr>NORMAL MODE : Value Increases in TCNT0 Register at Every Pulse and Resets When it Overflows</vt:lpstr>
      <vt:lpstr>To measure time</vt:lpstr>
      <vt:lpstr>Another method of time measurement </vt:lpstr>
      <vt:lpstr>Timers in ATmega32</vt:lpstr>
      <vt:lpstr>Programming the timer</vt:lpstr>
      <vt:lpstr>Programming the Timers</vt:lpstr>
      <vt:lpstr>Programming the Timer</vt:lpstr>
      <vt:lpstr>Timer0 Programming</vt:lpstr>
      <vt:lpstr>Timer0 Programming (Contd.)</vt:lpstr>
      <vt:lpstr>Block Diagram for Timer0</vt:lpstr>
      <vt:lpstr>T0/T1 Pins</vt:lpstr>
      <vt:lpstr>Timer0 Clock Selector (CS02 : 00)</vt:lpstr>
      <vt:lpstr>TIFR (Timer/Counter) Interrupt Flag Register </vt:lpstr>
      <vt:lpstr>An exercise on generation of time delay</vt:lpstr>
      <vt:lpstr>An exercise on generation of time delay (contd.)</vt:lpstr>
      <vt:lpstr>Simulation Setup</vt:lpstr>
      <vt:lpstr>Timer0 in Output Compare mode</vt:lpstr>
      <vt:lpstr>Timer1 Programming</vt:lpstr>
      <vt:lpstr>Comparisons and Overflow in Timer1</vt:lpstr>
      <vt:lpstr>TIFR (Timer/Counter) Interrupt Flag Register </vt:lpstr>
      <vt:lpstr>TIMSK (Timer/Counter) Interrupt Enable Register </vt:lpstr>
      <vt:lpstr>TCCR1A &amp; TCCR1B (Timer Counter Control Registers) </vt:lpstr>
      <vt:lpstr>Block Diagram for Timer1</vt:lpstr>
      <vt:lpstr>An Exercise</vt:lpstr>
      <vt:lpstr>The Program Using Timer1</vt:lpstr>
      <vt:lpstr>Slide 30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334</cp:revision>
  <dcterms:created xsi:type="dcterms:W3CDTF">2014-05-09T08:36:58Z</dcterms:created>
  <dcterms:modified xsi:type="dcterms:W3CDTF">2018-07-01T02:16:29Z</dcterms:modified>
</cp:coreProperties>
</file>