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4"/>
  </p:notesMasterIdLst>
  <p:sldIdLst>
    <p:sldId id="256" r:id="rId2"/>
    <p:sldId id="407" r:id="rId3"/>
    <p:sldId id="408" r:id="rId4"/>
    <p:sldId id="409" r:id="rId5"/>
    <p:sldId id="416" r:id="rId6"/>
    <p:sldId id="410" r:id="rId7"/>
    <p:sldId id="411" r:id="rId8"/>
    <p:sldId id="412" r:id="rId9"/>
    <p:sldId id="413" r:id="rId10"/>
    <p:sldId id="376" r:id="rId11"/>
    <p:sldId id="347" r:id="rId12"/>
    <p:sldId id="297" r:id="rId13"/>
    <p:sldId id="348" r:id="rId14"/>
    <p:sldId id="324" r:id="rId15"/>
    <p:sldId id="415" r:id="rId16"/>
    <p:sldId id="330" r:id="rId17"/>
    <p:sldId id="325" r:id="rId18"/>
    <p:sldId id="326" r:id="rId19"/>
    <p:sldId id="328" r:id="rId20"/>
    <p:sldId id="329" r:id="rId21"/>
    <p:sldId id="403" r:id="rId22"/>
    <p:sldId id="377" r:id="rId23"/>
    <p:sldId id="405" r:id="rId24"/>
    <p:sldId id="404" r:id="rId25"/>
    <p:sldId id="394" r:id="rId26"/>
    <p:sldId id="402" r:id="rId27"/>
    <p:sldId id="395" r:id="rId28"/>
    <p:sldId id="406" r:id="rId29"/>
    <p:sldId id="399" r:id="rId30"/>
    <p:sldId id="400" r:id="rId31"/>
    <p:sldId id="40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F5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10585-510D-429A-97AA-7915F239CA48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1FE52-0354-43F2-88B7-E897043393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64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FE52-0354-43F2-88B7-E897043393D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526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3BBCFA-0C53-48DE-B3D5-445B9148A532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162800" cy="20574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Lecture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8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Timer 1 and Timer2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90600" y="5638800"/>
            <a:ext cx="7162800" cy="914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S.M.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Lutful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Kabir</a:t>
            </a:r>
            <a:endParaRPr kumimoji="0" lang="en-US" sz="3200" b="1" i="0" u="none" strike="noStrike" kern="1200" cap="none" spc="0" normalizeH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dirty="0"/>
              <a:t>P</a:t>
            </a:r>
            <a:r>
              <a:rPr lang="en-US" sz="2800" baseline="0" dirty="0" smtClean="0"/>
              <a:t>rofessor, IICT, BUET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457200" y="1524000"/>
            <a:ext cx="8229600" cy="1470025"/>
          </a:xfrm>
          <a:prstGeom prst="rect">
            <a:avLst/>
          </a:prstGeom>
        </p:spPr>
        <p:txBody>
          <a:bodyPr bIns="91440" anchor="ctr" anchorCtr="0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/>
              <a:t>April </a:t>
            </a:r>
            <a:r>
              <a:rPr lang="en-US" sz="4400" b="1" dirty="0" smtClean="0"/>
              <a:t>2018</a:t>
            </a: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3600" b="1" dirty="0" smtClean="0"/>
              <a:t>ICT5307 </a:t>
            </a:r>
            <a:r>
              <a:rPr lang="en-US" sz="3600" b="1" dirty="0"/>
              <a:t>: </a:t>
            </a:r>
            <a:r>
              <a:rPr lang="en-US" sz="3600" b="1" dirty="0" smtClean="0"/>
              <a:t>Embedded System Design</a:t>
            </a:r>
            <a:endParaRPr lang="en-US" sz="36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Timer2 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114800"/>
          </a:xfrm>
        </p:spPr>
        <p:txBody>
          <a:bodyPr/>
          <a:lstStyle/>
          <a:p>
            <a:r>
              <a:rPr lang="en-US" dirty="0" smtClean="0"/>
              <a:t>Time2 is very similar to Timer0 as this is also a 8-bit Timer.</a:t>
            </a:r>
          </a:p>
          <a:p>
            <a:r>
              <a:rPr lang="en-US" dirty="0" smtClean="0"/>
              <a:t>The only difference is that Timer2 cannot be used as   Counter [i.e. for counting external event].</a:t>
            </a:r>
          </a:p>
          <a:p>
            <a:r>
              <a:rPr lang="en-US" dirty="0" smtClean="0"/>
              <a:t>Rather, it can count the pulses of external clock.</a:t>
            </a:r>
          </a:p>
          <a:p>
            <a:r>
              <a:rPr lang="en-US" dirty="0" smtClean="0"/>
              <a:t>The external clock has to be connected to specific two pins of the microcontroller.</a:t>
            </a:r>
          </a:p>
          <a:p>
            <a:r>
              <a:rPr lang="en-US" dirty="0" smtClean="0"/>
              <a:t>The frequency of the external clock is set as such a value that making real time clock is facilitated.</a:t>
            </a:r>
          </a:p>
          <a:p>
            <a:r>
              <a:rPr lang="en-US" dirty="0" smtClean="0"/>
              <a:t>And the frequency of the crystal has to be 32.768 kHz.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818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Registers Related to Timer2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458200" cy="5334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TCNT2</a:t>
            </a:r>
            <a:r>
              <a:rPr lang="en-US" sz="2800" dirty="0" smtClean="0"/>
              <a:t> register - the number of pulse Timer2 counts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8600" y="1981200"/>
            <a:ext cx="8763000" cy="562428"/>
            <a:chOff x="228600" y="2166258"/>
            <a:chExt cx="8763000" cy="562428"/>
          </a:xfrm>
        </p:grpSpPr>
        <p:sp>
          <p:nvSpPr>
            <p:cNvPr id="6" name="Rectangle 5"/>
            <p:cNvSpPr/>
            <p:nvPr/>
          </p:nvSpPr>
          <p:spPr>
            <a:xfrm>
              <a:off x="228600" y="2180772"/>
              <a:ext cx="876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4478450" y="24085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6704806" y="24230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695406" y="24230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5714206" y="24230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25108" y="24230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353594" y="24085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989806" y="24085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7924800" y="2177142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lang="en-US" sz="2600" b="1" dirty="0" smtClean="0">
                  <a:solidFill>
                    <a:schemeClr val="bg1"/>
                  </a:solidFill>
                </a:rPr>
                <a:t>bit</a:t>
              </a: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0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6934200" y="2180772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lang="en-US" sz="2600" b="1" noProof="0" dirty="0" smtClean="0">
                  <a:solidFill>
                    <a:schemeClr val="bg1"/>
                  </a:solidFill>
                </a:rPr>
                <a:t>bit1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5943600" y="21952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bit2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1172028" y="2180772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lvl="0" indent="-274320" algn="ctr">
                <a:spcBef>
                  <a:spcPts val="580"/>
                </a:spcBef>
                <a:buClr>
                  <a:schemeClr val="accent1"/>
                </a:buClr>
                <a:buSzPct val="85000"/>
                <a:defRPr/>
              </a:pPr>
              <a:r>
                <a:rPr lang="en-US" sz="2600" b="1" dirty="0" smtClean="0">
                  <a:solidFill>
                    <a:schemeClr val="bg1"/>
                  </a:solidFill>
                </a:rPr>
                <a:t>bit6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275772" y="21952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bit7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2391228" y="2169888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lvl="0" indent="-274320" algn="ctr">
                <a:spcBef>
                  <a:spcPts val="580"/>
                </a:spcBef>
                <a:buClr>
                  <a:schemeClr val="accent1"/>
                </a:buClr>
                <a:buSzPct val="85000"/>
                <a:defRPr/>
              </a:pPr>
              <a:r>
                <a:rPr lang="en-US" sz="2600" b="1" dirty="0" smtClean="0">
                  <a:solidFill>
                    <a:schemeClr val="bg1"/>
                  </a:solidFill>
                </a:rPr>
                <a:t>bit5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3519714" y="2166258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lvl="0" indent="-274320" algn="ctr">
                <a:spcBef>
                  <a:spcPts val="580"/>
                </a:spcBef>
                <a:buClr>
                  <a:schemeClr val="accent1"/>
                </a:buClr>
                <a:buSzPct val="85000"/>
                <a:defRPr/>
              </a:pPr>
              <a:r>
                <a:rPr lang="en-US" sz="2600" b="1" dirty="0" smtClean="0">
                  <a:solidFill>
                    <a:schemeClr val="bg1"/>
                  </a:solidFill>
                </a:rPr>
                <a:t>bit4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691742" y="2166258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lvl="0" indent="-274320" algn="ctr">
                <a:spcBef>
                  <a:spcPts val="580"/>
                </a:spcBef>
                <a:buClr>
                  <a:schemeClr val="accent1"/>
                </a:buClr>
                <a:buSzPct val="85000"/>
                <a:defRPr/>
              </a:pPr>
              <a:r>
                <a:rPr lang="en-US" sz="2600" b="1" dirty="0" smtClean="0">
                  <a:solidFill>
                    <a:schemeClr val="bg1"/>
                  </a:solidFill>
                </a:rPr>
                <a:t>bit3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289711" y="324433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bit7</a:t>
            </a:r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75772" y="2757714"/>
            <a:ext cx="8715828" cy="67128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OCR2</a:t>
            </a:r>
            <a:r>
              <a:rPr lang="en-US" sz="2800" dirty="0" smtClean="0"/>
              <a:t> register - the value with which the comparison is made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28600" y="5943600"/>
            <a:ext cx="8763000" cy="562428"/>
            <a:chOff x="228600" y="2166258"/>
            <a:chExt cx="8763000" cy="562428"/>
          </a:xfrm>
        </p:grpSpPr>
        <p:sp>
          <p:nvSpPr>
            <p:cNvPr id="42" name="Rectangle 41"/>
            <p:cNvSpPr/>
            <p:nvPr/>
          </p:nvSpPr>
          <p:spPr>
            <a:xfrm>
              <a:off x="228600" y="2180772"/>
              <a:ext cx="876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 rot="5400000">
              <a:off x="4478450" y="24085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6704806" y="24230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7695406" y="24230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714206" y="24230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225108" y="24230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3353594" y="24085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989806" y="24085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7924800" y="2177142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TOV0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Content Placeholder 2"/>
            <p:cNvSpPr txBox="1">
              <a:spLocks/>
            </p:cNvSpPr>
            <p:nvPr/>
          </p:nvSpPr>
          <p:spPr>
            <a:xfrm>
              <a:off x="6934200" y="2180772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lang="en-US" sz="2600" b="1" dirty="0" smtClean="0">
                  <a:solidFill>
                    <a:schemeClr val="accent4">
                      <a:lumMod val="50000"/>
                    </a:schemeClr>
                  </a:solidFill>
                </a:rPr>
                <a:t>OCF0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5943600" y="21952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TOV1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Content Placeholder 2"/>
            <p:cNvSpPr txBox="1">
              <a:spLocks/>
            </p:cNvSpPr>
            <p:nvPr/>
          </p:nvSpPr>
          <p:spPr>
            <a:xfrm>
              <a:off x="1172028" y="2180772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TOV2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Content Placeholder 2"/>
            <p:cNvSpPr txBox="1">
              <a:spLocks/>
            </p:cNvSpPr>
            <p:nvPr/>
          </p:nvSpPr>
          <p:spPr>
            <a:xfrm>
              <a:off x="275772" y="21952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OCF2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Content Placeholder 2"/>
            <p:cNvSpPr txBox="1">
              <a:spLocks/>
            </p:cNvSpPr>
            <p:nvPr/>
          </p:nvSpPr>
          <p:spPr>
            <a:xfrm>
              <a:off x="2391228" y="2169888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lang="en-US" sz="2600" b="1" dirty="0" smtClean="0">
                  <a:solidFill>
                    <a:schemeClr val="accent4">
                      <a:lumMod val="50000"/>
                    </a:schemeClr>
                  </a:solidFill>
                </a:rPr>
                <a:t>ICF</a:t>
              </a: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Content Placeholder 2"/>
            <p:cNvSpPr txBox="1">
              <a:spLocks/>
            </p:cNvSpPr>
            <p:nvPr/>
          </p:nvSpPr>
          <p:spPr>
            <a:xfrm>
              <a:off x="3519714" y="2166258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OCF1A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Content Placeholder 2"/>
            <p:cNvSpPr txBox="1">
              <a:spLocks/>
            </p:cNvSpPr>
            <p:nvPr/>
          </p:nvSpPr>
          <p:spPr>
            <a:xfrm>
              <a:off x="4691742" y="2166258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OCF1B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8" name="Content Placeholder 2"/>
          <p:cNvSpPr txBox="1">
            <a:spLocks/>
          </p:cNvSpPr>
          <p:nvPr/>
        </p:nvSpPr>
        <p:spPr>
          <a:xfrm>
            <a:off x="228600" y="5410200"/>
            <a:ext cx="84582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TIFR</a:t>
            </a:r>
            <a:r>
              <a:rPr lang="en-US" sz="2800" dirty="0" smtClean="0"/>
              <a:t> registers - all INTERRUPT FLAGS (</a:t>
            </a:r>
            <a:r>
              <a:rPr lang="en-US" sz="2800" b="1" dirty="0" smtClean="0"/>
              <a:t>all Timers)</a:t>
            </a:r>
            <a:endParaRPr lang="en-US" sz="2800" dirty="0" smtClean="0"/>
          </a:p>
        </p:txBody>
      </p:sp>
      <p:grpSp>
        <p:nvGrpSpPr>
          <p:cNvPr id="59" name="Group 58"/>
          <p:cNvGrpSpPr/>
          <p:nvPr/>
        </p:nvGrpSpPr>
        <p:grpSpPr>
          <a:xfrm>
            <a:off x="228600" y="3276600"/>
            <a:ext cx="8763000" cy="562428"/>
            <a:chOff x="228600" y="2166258"/>
            <a:chExt cx="8763000" cy="562428"/>
          </a:xfrm>
        </p:grpSpPr>
        <p:sp>
          <p:nvSpPr>
            <p:cNvPr id="60" name="Rectangle 59"/>
            <p:cNvSpPr/>
            <p:nvPr/>
          </p:nvSpPr>
          <p:spPr>
            <a:xfrm>
              <a:off x="228600" y="2180772"/>
              <a:ext cx="876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rot="5400000">
              <a:off x="4478450" y="24085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6704806" y="24230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7695406" y="24230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5714206" y="24230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2225108" y="24230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3353594" y="24085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989806" y="24085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ontent Placeholder 2"/>
            <p:cNvSpPr txBox="1">
              <a:spLocks/>
            </p:cNvSpPr>
            <p:nvPr/>
          </p:nvSpPr>
          <p:spPr>
            <a:xfrm>
              <a:off x="7924800" y="2177142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lang="en-US" sz="2600" b="1" dirty="0" smtClean="0">
                  <a:solidFill>
                    <a:schemeClr val="bg1"/>
                  </a:solidFill>
                </a:rPr>
                <a:t>bit</a:t>
              </a: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0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Content Placeholder 2"/>
            <p:cNvSpPr txBox="1">
              <a:spLocks/>
            </p:cNvSpPr>
            <p:nvPr/>
          </p:nvSpPr>
          <p:spPr>
            <a:xfrm>
              <a:off x="6934200" y="2180772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lang="en-US" sz="2600" b="1" noProof="0" dirty="0" smtClean="0">
                  <a:solidFill>
                    <a:schemeClr val="bg1"/>
                  </a:solidFill>
                </a:rPr>
                <a:t>bit1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Content Placeholder 2"/>
            <p:cNvSpPr txBox="1">
              <a:spLocks/>
            </p:cNvSpPr>
            <p:nvPr/>
          </p:nvSpPr>
          <p:spPr>
            <a:xfrm>
              <a:off x="5943600" y="21952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bit2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Content Placeholder 2"/>
            <p:cNvSpPr txBox="1">
              <a:spLocks/>
            </p:cNvSpPr>
            <p:nvPr/>
          </p:nvSpPr>
          <p:spPr>
            <a:xfrm>
              <a:off x="1172028" y="2180772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lvl="0" indent="-274320" algn="ctr">
                <a:spcBef>
                  <a:spcPts val="580"/>
                </a:spcBef>
                <a:buClr>
                  <a:schemeClr val="accent1"/>
                </a:buClr>
                <a:buSzPct val="85000"/>
                <a:defRPr/>
              </a:pPr>
              <a:r>
                <a:rPr lang="en-US" sz="2600" b="1" dirty="0" smtClean="0">
                  <a:solidFill>
                    <a:schemeClr val="bg1"/>
                  </a:solidFill>
                </a:rPr>
                <a:t>bit6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Content Placeholder 2"/>
            <p:cNvSpPr txBox="1">
              <a:spLocks/>
            </p:cNvSpPr>
            <p:nvPr/>
          </p:nvSpPr>
          <p:spPr>
            <a:xfrm>
              <a:off x="275772" y="21952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bit7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" name="Content Placeholder 2"/>
            <p:cNvSpPr txBox="1">
              <a:spLocks/>
            </p:cNvSpPr>
            <p:nvPr/>
          </p:nvSpPr>
          <p:spPr>
            <a:xfrm>
              <a:off x="2391228" y="2169888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lvl="0" indent="-274320" algn="ctr">
                <a:spcBef>
                  <a:spcPts val="580"/>
                </a:spcBef>
                <a:buClr>
                  <a:schemeClr val="accent1"/>
                </a:buClr>
                <a:buSzPct val="85000"/>
                <a:defRPr/>
              </a:pPr>
              <a:r>
                <a:rPr lang="en-US" sz="2600" b="1" dirty="0" smtClean="0">
                  <a:solidFill>
                    <a:schemeClr val="bg1"/>
                  </a:solidFill>
                </a:rPr>
                <a:t>bit5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" name="Content Placeholder 2"/>
            <p:cNvSpPr txBox="1">
              <a:spLocks/>
            </p:cNvSpPr>
            <p:nvPr/>
          </p:nvSpPr>
          <p:spPr>
            <a:xfrm>
              <a:off x="3519714" y="2166258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lvl="0" indent="-274320" algn="ctr">
                <a:spcBef>
                  <a:spcPts val="580"/>
                </a:spcBef>
                <a:buClr>
                  <a:schemeClr val="accent1"/>
                </a:buClr>
                <a:buSzPct val="85000"/>
                <a:defRPr/>
              </a:pPr>
              <a:r>
                <a:rPr lang="en-US" sz="2600" b="1" dirty="0" smtClean="0">
                  <a:solidFill>
                    <a:schemeClr val="bg1"/>
                  </a:solidFill>
                </a:rPr>
                <a:t>bit4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Content Placeholder 2"/>
            <p:cNvSpPr txBox="1">
              <a:spLocks/>
            </p:cNvSpPr>
            <p:nvPr/>
          </p:nvSpPr>
          <p:spPr>
            <a:xfrm>
              <a:off x="4691742" y="2166258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lvl="0" indent="-274320" algn="ctr">
                <a:spcBef>
                  <a:spcPts val="580"/>
                </a:spcBef>
                <a:buClr>
                  <a:schemeClr val="accent1"/>
                </a:buClr>
                <a:buSzPct val="85000"/>
                <a:defRPr/>
              </a:pPr>
              <a:r>
                <a:rPr lang="en-US" sz="2600" b="1" dirty="0" smtClean="0">
                  <a:solidFill>
                    <a:schemeClr val="bg1"/>
                  </a:solidFill>
                </a:rPr>
                <a:t>bit3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6" name="Content Placeholder 2"/>
          <p:cNvSpPr txBox="1">
            <a:spLocks/>
          </p:cNvSpPr>
          <p:nvPr/>
        </p:nvSpPr>
        <p:spPr>
          <a:xfrm>
            <a:off x="228600" y="4114800"/>
            <a:ext cx="8839200" cy="44994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TIMSK</a:t>
            </a:r>
            <a:r>
              <a:rPr lang="en-US" sz="2800" dirty="0" smtClean="0"/>
              <a:t> register – all INTERRUPT ENABLE BITS (</a:t>
            </a:r>
            <a:r>
              <a:rPr lang="en-US" sz="2800" b="1" dirty="0" smtClean="0"/>
              <a:t>all</a:t>
            </a:r>
            <a:r>
              <a:rPr lang="en-US" sz="2800" dirty="0" smtClean="0"/>
              <a:t> </a:t>
            </a:r>
            <a:r>
              <a:rPr lang="en-US" sz="2800" b="1" dirty="0" smtClean="0"/>
              <a:t>Timers)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275772" y="4572000"/>
            <a:ext cx="8792028" cy="562428"/>
            <a:chOff x="199572" y="2166258"/>
            <a:chExt cx="8792028" cy="562428"/>
          </a:xfrm>
        </p:grpSpPr>
        <p:sp>
          <p:nvSpPr>
            <p:cNvPr id="78" name="Rectangle 77"/>
            <p:cNvSpPr/>
            <p:nvPr/>
          </p:nvSpPr>
          <p:spPr>
            <a:xfrm>
              <a:off x="228600" y="2180772"/>
              <a:ext cx="876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 rot="5400000">
              <a:off x="4478450" y="24085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704806" y="24230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7695406" y="24230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5714206" y="24230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2225108" y="24230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3353594" y="24085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989806" y="24085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ontent Placeholder 2"/>
            <p:cNvSpPr txBox="1">
              <a:spLocks/>
            </p:cNvSpPr>
            <p:nvPr/>
          </p:nvSpPr>
          <p:spPr>
            <a:xfrm>
              <a:off x="7924800" y="2177142"/>
              <a:ext cx="990600" cy="533400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TOIE0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7" name="Content Placeholder 2"/>
            <p:cNvSpPr txBox="1">
              <a:spLocks/>
            </p:cNvSpPr>
            <p:nvPr/>
          </p:nvSpPr>
          <p:spPr>
            <a:xfrm>
              <a:off x="6844145" y="2187038"/>
              <a:ext cx="1143001" cy="533400"/>
            </a:xfrm>
            <a:prstGeom prst="rect">
              <a:avLst/>
            </a:prstGeom>
          </p:spPr>
          <p:txBody>
            <a:bodyPr vert="horz">
              <a:no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lang="en-US" sz="2400" b="1" dirty="0" smtClean="0">
                  <a:solidFill>
                    <a:schemeClr val="accent4">
                      <a:lumMod val="50000"/>
                    </a:schemeClr>
                  </a:solidFill>
                </a:rPr>
                <a:t>OCIE0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88" name="Content Placeholder 2"/>
            <p:cNvSpPr txBox="1">
              <a:spLocks/>
            </p:cNvSpPr>
            <p:nvPr/>
          </p:nvSpPr>
          <p:spPr>
            <a:xfrm>
              <a:off x="5943600" y="2195286"/>
              <a:ext cx="990600" cy="533400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TOIE1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9" name="Content Placeholder 2"/>
            <p:cNvSpPr txBox="1">
              <a:spLocks/>
            </p:cNvSpPr>
            <p:nvPr/>
          </p:nvSpPr>
          <p:spPr>
            <a:xfrm>
              <a:off x="1172028" y="2180772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TOIE2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199572" y="2195286"/>
              <a:ext cx="1066800" cy="533400"/>
            </a:xfrm>
            <a:prstGeom prst="rect">
              <a:avLst/>
            </a:prstGeom>
          </p:spPr>
          <p:txBody>
            <a:bodyPr vert="horz">
              <a:no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OCIE2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2391228" y="2169888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lang="en-US" sz="2400" b="1" dirty="0" smtClean="0">
                  <a:solidFill>
                    <a:schemeClr val="accent4">
                      <a:lumMod val="50000"/>
                    </a:schemeClr>
                  </a:solidFill>
                </a:rPr>
                <a:t>TICIE</a:t>
              </a: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50000"/>
                    </a:schemeClr>
                  </a:solidFill>
                  <a:effectLst/>
                  <a:uLnTx/>
                  <a:uFillTx/>
                </a:rPr>
                <a:t>1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2" name="Content Placeholder 2"/>
            <p:cNvSpPr txBox="1">
              <a:spLocks/>
            </p:cNvSpPr>
            <p:nvPr/>
          </p:nvSpPr>
          <p:spPr>
            <a:xfrm>
              <a:off x="3519714" y="2166258"/>
              <a:ext cx="1266372" cy="533400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OCIE1A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3" name="Content Placeholder 2"/>
            <p:cNvSpPr txBox="1">
              <a:spLocks/>
            </p:cNvSpPr>
            <p:nvPr/>
          </p:nvSpPr>
          <p:spPr>
            <a:xfrm>
              <a:off x="4691742" y="2166258"/>
              <a:ext cx="1266372" cy="533400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OCIE1B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323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TIFR (Timer/Counter) Interrupt Flag Register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6914" y="1600200"/>
            <a:ext cx="7772400" cy="533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TIFR Register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28600" y="2166258"/>
            <a:ext cx="8763000" cy="562428"/>
            <a:chOff x="228600" y="2166258"/>
            <a:chExt cx="8763000" cy="562428"/>
          </a:xfrm>
        </p:grpSpPr>
        <p:sp>
          <p:nvSpPr>
            <p:cNvPr id="5" name="Rectangle 4"/>
            <p:cNvSpPr/>
            <p:nvPr/>
          </p:nvSpPr>
          <p:spPr>
            <a:xfrm>
              <a:off x="228600" y="2180772"/>
              <a:ext cx="876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4478450" y="24085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6704806" y="24230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7695406" y="24230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5714206" y="24230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225108" y="24230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353594" y="24085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989806" y="24085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7924800" y="2177142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TOV0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6934200" y="2180772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lang="en-US" sz="2600" b="1" dirty="0" smtClean="0">
                  <a:solidFill>
                    <a:schemeClr val="bg1"/>
                  </a:solidFill>
                </a:rPr>
                <a:t>OCF0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5943600" y="21952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TOV1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1172028" y="2180772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TOV2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275772" y="21952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OCF2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2391228" y="2169888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lang="en-US" sz="2600" b="1" dirty="0" smtClean="0">
                  <a:solidFill>
                    <a:schemeClr val="bg1"/>
                  </a:solidFill>
                </a:rPr>
                <a:t>ICF</a:t>
              </a: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3519714" y="2166258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OCF1A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4691742" y="2166258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OCF1B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81000" y="3582412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TOV2	 Timer2 flag bit</a:t>
            </a:r>
          </a:p>
          <a:p>
            <a:r>
              <a:rPr lang="en-US" sz="2400" dirty="0" smtClean="0"/>
              <a:t>OCF2	Timer2 output compare flag bit</a:t>
            </a:r>
            <a:endParaRPr lang="en-US" sz="2400" dirty="0"/>
          </a:p>
        </p:txBody>
      </p:sp>
      <p:sp>
        <p:nvSpPr>
          <p:cNvPr id="26" name="Freeform 25"/>
          <p:cNvSpPr/>
          <p:nvPr/>
        </p:nvSpPr>
        <p:spPr>
          <a:xfrm>
            <a:off x="261257" y="2728686"/>
            <a:ext cx="2220686" cy="224971"/>
          </a:xfrm>
          <a:custGeom>
            <a:avLst/>
            <a:gdLst>
              <a:gd name="connsiteX0" fmla="*/ 0 w 2220686"/>
              <a:gd name="connsiteY0" fmla="*/ 43543 h 224971"/>
              <a:gd name="connsiteX1" fmla="*/ 1001486 w 2220686"/>
              <a:gd name="connsiteY1" fmla="*/ 217714 h 224971"/>
              <a:gd name="connsiteX2" fmla="*/ 2220686 w 2220686"/>
              <a:gd name="connsiteY2" fmla="*/ 0 h 224971"/>
              <a:gd name="connsiteX3" fmla="*/ 2220686 w 2220686"/>
              <a:gd name="connsiteY3" fmla="*/ 0 h 2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0686" h="224971">
                <a:moveTo>
                  <a:pt x="0" y="43543"/>
                </a:moveTo>
                <a:cubicBezTo>
                  <a:pt x="315686" y="134257"/>
                  <a:pt x="631372" y="224971"/>
                  <a:pt x="1001486" y="217714"/>
                </a:cubicBezTo>
                <a:cubicBezTo>
                  <a:pt x="1371600" y="210457"/>
                  <a:pt x="2220686" y="0"/>
                  <a:pt x="2220686" y="0"/>
                </a:cubicBezTo>
                <a:lnTo>
                  <a:pt x="2220686" y="0"/>
                </a:lnTo>
              </a:path>
            </a:pathLst>
          </a:custGeom>
          <a:ln w="28575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7656" y="2848428"/>
            <a:ext cx="1556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Timer 2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TIMSK Register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75772" y="1342572"/>
            <a:ext cx="8792028" cy="562428"/>
            <a:chOff x="199572" y="2166258"/>
            <a:chExt cx="8792028" cy="562428"/>
          </a:xfrm>
        </p:grpSpPr>
        <p:sp>
          <p:nvSpPr>
            <p:cNvPr id="22" name="Rectangle 21"/>
            <p:cNvSpPr/>
            <p:nvPr/>
          </p:nvSpPr>
          <p:spPr>
            <a:xfrm>
              <a:off x="228600" y="2180772"/>
              <a:ext cx="876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>
              <a:off x="4478450" y="24085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6704806" y="24230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7695406" y="24230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5714206" y="24230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225108" y="24230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3353594" y="24085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989806" y="24085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7924800" y="2177142"/>
              <a:ext cx="990600" cy="533400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TOIE0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Content Placeholder 2"/>
            <p:cNvSpPr txBox="1">
              <a:spLocks/>
            </p:cNvSpPr>
            <p:nvPr/>
          </p:nvSpPr>
          <p:spPr>
            <a:xfrm>
              <a:off x="6844145" y="2187038"/>
              <a:ext cx="1143001" cy="533400"/>
            </a:xfrm>
            <a:prstGeom prst="rect">
              <a:avLst/>
            </a:prstGeom>
          </p:spPr>
          <p:txBody>
            <a:bodyPr vert="horz">
              <a:no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lang="en-US" sz="2400" b="1" dirty="0" smtClean="0">
                  <a:solidFill>
                    <a:schemeClr val="bg1"/>
                  </a:solidFill>
                </a:rPr>
                <a:t>OCIE0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5943600" y="2195286"/>
              <a:ext cx="990600" cy="533400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TOIE1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1172028" y="2180772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TOIE2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Content Placeholder 2"/>
            <p:cNvSpPr txBox="1">
              <a:spLocks/>
            </p:cNvSpPr>
            <p:nvPr/>
          </p:nvSpPr>
          <p:spPr>
            <a:xfrm>
              <a:off x="199572" y="2195286"/>
              <a:ext cx="1066800" cy="533400"/>
            </a:xfrm>
            <a:prstGeom prst="rect">
              <a:avLst/>
            </a:prstGeom>
          </p:spPr>
          <p:txBody>
            <a:bodyPr vert="horz">
              <a:no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OCIE2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391228" y="2169888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lang="en-US" sz="2400" b="1" dirty="0" smtClean="0">
                  <a:solidFill>
                    <a:schemeClr val="bg1"/>
                  </a:solidFill>
                </a:rPr>
                <a:t>TICIE</a:t>
              </a: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1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3519714" y="2166258"/>
              <a:ext cx="1266372" cy="533400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OCIE1A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Content Placeholder 2"/>
            <p:cNvSpPr txBox="1">
              <a:spLocks/>
            </p:cNvSpPr>
            <p:nvPr/>
          </p:nvSpPr>
          <p:spPr>
            <a:xfrm>
              <a:off x="4691742" y="2166258"/>
              <a:ext cx="1266372" cy="533400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OCIE1B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57200" y="267420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TOIE2	 	Timer2 Overflow interrupt Enable</a:t>
            </a:r>
          </a:p>
          <a:p>
            <a:r>
              <a:rPr lang="en-US" sz="2400" dirty="0" smtClean="0"/>
              <a:t>OCIE2		Timer2 output compare </a:t>
            </a:r>
            <a:r>
              <a:rPr lang="en-US" sz="2400" dirty="0"/>
              <a:t>Interrupt Enable</a:t>
            </a:r>
          </a:p>
        </p:txBody>
      </p:sp>
      <p:sp>
        <p:nvSpPr>
          <p:cNvPr id="39" name="Freeform 38"/>
          <p:cNvSpPr/>
          <p:nvPr/>
        </p:nvSpPr>
        <p:spPr>
          <a:xfrm>
            <a:off x="261257" y="1905000"/>
            <a:ext cx="2220686" cy="224971"/>
          </a:xfrm>
          <a:custGeom>
            <a:avLst/>
            <a:gdLst>
              <a:gd name="connsiteX0" fmla="*/ 0 w 2220686"/>
              <a:gd name="connsiteY0" fmla="*/ 43543 h 224971"/>
              <a:gd name="connsiteX1" fmla="*/ 1001486 w 2220686"/>
              <a:gd name="connsiteY1" fmla="*/ 217714 h 224971"/>
              <a:gd name="connsiteX2" fmla="*/ 2220686 w 2220686"/>
              <a:gd name="connsiteY2" fmla="*/ 0 h 224971"/>
              <a:gd name="connsiteX3" fmla="*/ 2220686 w 2220686"/>
              <a:gd name="connsiteY3" fmla="*/ 0 h 2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0686" h="224971">
                <a:moveTo>
                  <a:pt x="0" y="43543"/>
                </a:moveTo>
                <a:cubicBezTo>
                  <a:pt x="315686" y="134257"/>
                  <a:pt x="631372" y="224971"/>
                  <a:pt x="1001486" y="217714"/>
                </a:cubicBezTo>
                <a:cubicBezTo>
                  <a:pt x="1371600" y="210457"/>
                  <a:pt x="2220686" y="0"/>
                  <a:pt x="2220686" y="0"/>
                </a:cubicBezTo>
                <a:lnTo>
                  <a:pt x="2220686" y="0"/>
                </a:lnTo>
              </a:path>
            </a:pathLst>
          </a:custGeom>
          <a:ln w="28575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67656" y="2024742"/>
            <a:ext cx="1556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Timer 2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62994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Real Time Clock using Timer2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4953000"/>
          </a:xfrm>
        </p:spPr>
        <p:txBody>
          <a:bodyPr>
            <a:noAutofit/>
          </a:bodyPr>
          <a:lstStyle/>
          <a:p>
            <a:r>
              <a:rPr lang="en-US" sz="3000" dirty="0" smtClean="0"/>
              <a:t>Timer2 can be connected to real time counter. For that, we should connect a crystal of 32.768 kHz to TOSC1 and TOSC2 terminals and set AS2 bit of ASSR register.</a:t>
            </a:r>
          </a:p>
          <a:p>
            <a:r>
              <a:rPr lang="en-US" sz="3000" dirty="0" smtClean="0"/>
              <a:t> Timer2 can NOT be used as counter of external events. Rather all setting of CS22:CS20 (3bits of TCCR2 register) are for internal frequency select. Of course the meaning of some of the combinations have different meaning than that of Timer0.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Block Diagram for Timer2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rapezoid 4"/>
          <p:cNvSpPr/>
          <p:nvPr/>
        </p:nvSpPr>
        <p:spPr>
          <a:xfrm rot="5400000">
            <a:off x="2717802" y="2452914"/>
            <a:ext cx="3505200" cy="1219200"/>
          </a:xfrm>
          <a:prstGeom prst="trapezoi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0800000" flipV="1">
            <a:off x="2260603" y="2757714"/>
            <a:ext cx="16002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8142" y="3239477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CLK/128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2260603" y="2376714"/>
            <a:ext cx="16002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1498603" y="1995714"/>
            <a:ext cx="236220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2717803" y="1614714"/>
            <a:ext cx="114300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V="1">
            <a:off x="2260603" y="3138714"/>
            <a:ext cx="16002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 flipV="1">
            <a:off x="2286001" y="3595912"/>
            <a:ext cx="16002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96028" y="2786742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CLK/64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721432" y="2405742"/>
            <a:ext cx="1502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CLK/32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81092" y="2024742"/>
            <a:ext cx="128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CLK/8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67748" y="1614714"/>
            <a:ext cx="90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CLK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817260" y="142965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17260" y="1806322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31774" y="219820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17260" y="255017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820890" y="296383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813630" y="3402892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06376" y="387460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13630" y="433180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7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2565402" y="1767114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36602" y="2071914"/>
            <a:ext cx="1524000" cy="265248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497014" y="1995714"/>
            <a:ext cx="25174" cy="94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867400" y="2376714"/>
            <a:ext cx="1524000" cy="1371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090886" y="3048000"/>
            <a:ext cx="762000" cy="16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 flipV="1">
            <a:off x="5486401" y="3428998"/>
            <a:ext cx="38100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4685506" y="4228306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638800" y="4053114"/>
            <a:ext cx="1905000" cy="74748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942806" y="389992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6476206" y="389992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7009606" y="389992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6477794" y="4952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863114" y="4067628"/>
            <a:ext cx="1143000" cy="67128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8305005" y="4908664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357258" y="5098140"/>
            <a:ext cx="23622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7345249" y="5835763"/>
            <a:ext cx="2431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086600" y="5943600"/>
            <a:ext cx="8382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334000" y="5029200"/>
            <a:ext cx="8382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6171406" y="2209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6857206" y="2209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3740462" y="5180610"/>
            <a:ext cx="8486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4470402" y="49530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76058" y="43680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724400" y="426357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024086" y="4459512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15000" y="1795046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WGM21</a:t>
            </a:r>
            <a:endParaRPr lang="en-US" sz="1600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6629400" y="1795046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WGM20</a:t>
            </a:r>
            <a:endParaRPr lang="en-US" sz="1600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5834742" y="2702186"/>
            <a:ext cx="1571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 UNIT</a:t>
            </a:r>
            <a:endParaRPr lang="en-US" sz="2000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3766452" y="2858346"/>
            <a:ext cx="1571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MUX</a:t>
            </a:r>
            <a:endParaRPr lang="en-US" sz="2000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736602" y="2952690"/>
            <a:ext cx="1571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PRESCALER</a:t>
            </a:r>
            <a:endParaRPr lang="en-US" sz="20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599544" y="571863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CS22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4067628" y="55219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CS21</a:t>
            </a:r>
            <a:endParaRPr lang="en-US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4528458" y="541383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CS20</a:t>
            </a:r>
            <a:endParaRPr lang="en-US" baseline="-25000" dirty="0"/>
          </a:p>
        </p:txBody>
      </p:sp>
      <p:cxnSp>
        <p:nvCxnSpPr>
          <p:cNvPr id="58" name="Straight Connector 57"/>
          <p:cNvCxnSpPr/>
          <p:nvPr/>
        </p:nvCxnSpPr>
        <p:spPr>
          <a:xfrm rot="5400000">
            <a:off x="4092434" y="5071752"/>
            <a:ext cx="8486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34000" y="51624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TOV2</a:t>
            </a:r>
            <a:endParaRPr lang="en-US" sz="20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7082970" y="605245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OCF2</a:t>
            </a:r>
            <a:endParaRPr lang="en-US" sz="2000" baseline="-25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00800" y="5181600"/>
            <a:ext cx="221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COMPARATOR   =</a:t>
            </a:r>
            <a:endParaRPr lang="en-US" sz="20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867400" y="446943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TCNT2</a:t>
            </a:r>
            <a:endParaRPr lang="en-US" sz="2000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5486400" y="4033874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COUNT</a:t>
            </a:r>
            <a:endParaRPr lang="en-US" sz="16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248400" y="4049484"/>
            <a:ext cx="838200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 smtClean="0"/>
              <a:t>UP/ DOWN</a:t>
            </a:r>
            <a:endParaRPr lang="en-US" sz="1600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6705600" y="40386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CLEAR</a:t>
            </a:r>
            <a:endParaRPr lang="en-US" sz="1600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7710714" y="4223658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OCR2</a:t>
            </a:r>
            <a:endParaRPr lang="en-US" sz="2000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3069774" y="1233714"/>
            <a:ext cx="90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STOP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2590800" y="3678533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CLK/256</a:t>
            </a:r>
            <a:endParaRPr lang="en-US" sz="2400" dirty="0"/>
          </a:p>
        </p:txBody>
      </p:sp>
      <p:cxnSp>
        <p:nvCxnSpPr>
          <p:cNvPr id="69" name="Straight Connector 68"/>
          <p:cNvCxnSpPr/>
          <p:nvPr/>
        </p:nvCxnSpPr>
        <p:spPr>
          <a:xfrm rot="10800000" flipV="1">
            <a:off x="2256973" y="4038598"/>
            <a:ext cx="16002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67428" y="4063163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CLK/1024</a:t>
            </a:r>
            <a:endParaRPr lang="en-US" sz="2400" dirty="0"/>
          </a:p>
        </p:txBody>
      </p:sp>
      <p:cxnSp>
        <p:nvCxnSpPr>
          <p:cNvPr id="71" name="Straight Connector 70"/>
          <p:cNvCxnSpPr/>
          <p:nvPr/>
        </p:nvCxnSpPr>
        <p:spPr>
          <a:xfrm rot="10800000" flipV="1">
            <a:off x="2271487" y="4419598"/>
            <a:ext cx="16002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>
            <a:off x="928914" y="4934856"/>
            <a:ext cx="1066800" cy="533400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600200" y="5715000"/>
            <a:ext cx="1752600" cy="533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 rot="5400000" flipH="1" flipV="1">
            <a:off x="1714500" y="56007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 flipH="1" flipV="1">
            <a:off x="1348808" y="480887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 flipH="1" flipV="1">
            <a:off x="685800" y="5867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 flipH="1" flipV="1">
            <a:off x="1715294" y="637642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 flipH="1" flipV="1">
            <a:off x="3085306" y="6361906"/>
            <a:ext cx="2286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04800" y="47961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AS2</a:t>
            </a:r>
            <a:endParaRPr lang="en-US" sz="2400" dirty="0"/>
          </a:p>
        </p:txBody>
      </p:sp>
      <p:cxnSp>
        <p:nvCxnSpPr>
          <p:cNvPr id="80" name="Straight Arrow Connector 79"/>
          <p:cNvCxnSpPr>
            <a:endCxn id="72" idx="1"/>
          </p:cNvCxnSpPr>
          <p:nvPr/>
        </p:nvCxnSpPr>
        <p:spPr>
          <a:xfrm>
            <a:off x="304800" y="5181600"/>
            <a:ext cx="690789" cy="1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98716" y="6143172"/>
            <a:ext cx="101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CLK</a:t>
            </a:r>
            <a:r>
              <a:rPr lang="en-US" sz="2400" baseline="-25000" dirty="0" smtClean="0"/>
              <a:t>I/O</a:t>
            </a:r>
            <a:endParaRPr lang="en-US" sz="2400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1803402" y="4648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CLK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1393374" y="6425363"/>
            <a:ext cx="117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TOSC1</a:t>
            </a:r>
            <a:endParaRPr lang="en-US" sz="24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2775858" y="6415314"/>
            <a:ext cx="117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TOSC2</a:t>
            </a:r>
            <a:endParaRPr lang="en-US" sz="24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1545774" y="5744028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T/C Oscillator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xmlns="" val="1316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"/>
            <a:ext cx="6553200" cy="651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21375" y="202275"/>
            <a:ext cx="4648200" cy="49322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TOSC1 &amp; TOSC2 Pins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583975" y="4081550"/>
            <a:ext cx="1219200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667875" y="3955475"/>
            <a:ext cx="1790025" cy="278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70650" y="4233950"/>
            <a:ext cx="1790025" cy="278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603375" y="4402975"/>
            <a:ext cx="1219200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7772400" cy="639762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Timer2 Programming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6914" y="809172"/>
            <a:ext cx="7772400" cy="533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 smtClean="0"/>
              <a:t>TCCR2 Register</a:t>
            </a:r>
            <a:endParaRPr lang="en-US" sz="3200" dirty="0"/>
          </a:p>
        </p:txBody>
      </p:sp>
      <p:grpSp>
        <p:nvGrpSpPr>
          <p:cNvPr id="6" name="Group 25"/>
          <p:cNvGrpSpPr/>
          <p:nvPr/>
        </p:nvGrpSpPr>
        <p:grpSpPr>
          <a:xfrm>
            <a:off x="228600" y="1342572"/>
            <a:ext cx="8763000" cy="562428"/>
            <a:chOff x="228600" y="1342572"/>
            <a:chExt cx="8763000" cy="562428"/>
          </a:xfrm>
        </p:grpSpPr>
        <p:sp>
          <p:nvSpPr>
            <p:cNvPr id="5" name="Rectangle 4"/>
            <p:cNvSpPr/>
            <p:nvPr/>
          </p:nvSpPr>
          <p:spPr>
            <a:xfrm>
              <a:off x="228600" y="1342572"/>
              <a:ext cx="876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4478450" y="15703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6704806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7695406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714206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225108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3353594" y="15703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989806" y="15703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7924800" y="135345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CS20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6934200" y="13570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CS21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5943600" y="13570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CS22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1172028" y="1357086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WGM20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275772" y="13570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FOC2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2391228" y="1360716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COM21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3519714" y="1357086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COM20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4706256" y="1371600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WGM21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181428" y="2133600"/>
            <a:ext cx="8657772" cy="2971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ts val="27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FOC2 – Bit 7 – Force Compare Match. This is a write only bit, writing 1 to it causes to act as if 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compare match has occurred.</a:t>
            </a:r>
          </a:p>
          <a:p>
            <a:pPr marL="274320" marR="0" lvl="0" indent="-274320" algn="l" defTabSz="914400" rtl="0" eaLnBrk="1" fontAlgn="auto" latinLnBrk="0" hangingPunct="1">
              <a:lnSpc>
                <a:spcPts val="2700"/>
              </a:lnSpc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ts val="27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WGM20, WGM21 – Bit 6 and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 – Mode Selector</a:t>
            </a:r>
          </a:p>
          <a:p>
            <a:pPr marL="274320" marR="0" lvl="0" indent="-274320" algn="l" defTabSz="914400" rtl="0" eaLnBrk="1" fontAlgn="auto" latinLnBrk="0" hangingPunct="1">
              <a:lnSpc>
                <a:spcPts val="2700"/>
              </a:lnSpc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3200" baseline="0" dirty="0" smtClean="0"/>
              <a:t>	0 0 – Normal</a:t>
            </a:r>
          </a:p>
          <a:p>
            <a:pPr marL="274320" marR="0" lvl="0" indent="-274320" algn="l" defTabSz="914400" rtl="0" eaLnBrk="1" fontAlgn="auto" latinLnBrk="0" hangingPunct="1">
              <a:lnSpc>
                <a:spcPts val="2700"/>
              </a:lnSpc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3200" dirty="0" smtClean="0"/>
              <a:t>	0 1 – CTC (Clear Timer on Compare Match)</a:t>
            </a:r>
          </a:p>
          <a:p>
            <a:pPr marL="274320" marR="0" lvl="0" indent="-274320" algn="l" defTabSz="914400" rtl="0" eaLnBrk="1" fontAlgn="auto" latinLnBrk="0" hangingPunct="1">
              <a:lnSpc>
                <a:spcPts val="2700"/>
              </a:lnSpc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3200" baseline="0" dirty="0" smtClean="0"/>
              <a:t>	1 0 – PWM, Phase Correct</a:t>
            </a:r>
          </a:p>
          <a:p>
            <a:pPr marL="274320" marR="0" lvl="0" indent="-274320" algn="l" defTabSz="914400" rtl="0" eaLnBrk="1" fontAlgn="auto" latinLnBrk="0" hangingPunct="1">
              <a:lnSpc>
                <a:spcPts val="2700"/>
              </a:lnSpc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3200" dirty="0" smtClean="0"/>
              <a:t>	1 1 – Fast PWM</a:t>
            </a:r>
            <a:endParaRPr lang="en-US" sz="3200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ts val="27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ts val="2700"/>
              </a:lnSpc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3200" baseline="0" dirty="0" smtClean="0"/>
              <a:t>	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7772400" cy="8683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Timer2 Programming (Contd.)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590800"/>
            <a:ext cx="7772400" cy="3429000"/>
          </a:xfrm>
        </p:spPr>
        <p:txBody>
          <a:bodyPr/>
          <a:lstStyle/>
          <a:p>
            <a:pPr lvl="0">
              <a:lnSpc>
                <a:spcPts val="2700"/>
              </a:lnSpc>
              <a:defRPr/>
            </a:pPr>
            <a:r>
              <a:rPr lang="en-US" sz="2800" dirty="0" smtClean="0"/>
              <a:t>COM 21:20 – Bit 5 and 4</a:t>
            </a:r>
          </a:p>
          <a:p>
            <a:pPr>
              <a:lnSpc>
                <a:spcPts val="2700"/>
              </a:lnSpc>
              <a:buNone/>
            </a:pPr>
            <a:r>
              <a:rPr lang="en-US" sz="2800" dirty="0" smtClean="0"/>
              <a:t>    Compare output mode This mode controls the waveform generator (will be discussed in another lecture)</a:t>
            </a:r>
          </a:p>
          <a:p>
            <a:pPr>
              <a:lnSpc>
                <a:spcPts val="2700"/>
              </a:lnSpc>
            </a:pPr>
            <a:r>
              <a:rPr lang="en-US" sz="2800" dirty="0" smtClean="0"/>
              <a:t>CS22:20 – Bit 2, 1 and 0 – Timer clock selector</a:t>
            </a:r>
          </a:p>
          <a:p>
            <a:pPr>
              <a:lnSpc>
                <a:spcPts val="2700"/>
              </a:lnSpc>
              <a:buNone/>
            </a:pPr>
            <a:r>
              <a:rPr lang="en-US" sz="2800" dirty="0" smtClean="0"/>
              <a:t>    (see the next slide)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6914" y="1342572"/>
            <a:ext cx="7772400" cy="533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TCCR2 Register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875972"/>
            <a:ext cx="876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478450" y="2103778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6704806" y="21182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7695406" y="21182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714206" y="21182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225108" y="21182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353594" y="2103778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989806" y="2103778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7924800" y="1886856"/>
            <a:ext cx="9906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CS20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934200" y="1890486"/>
            <a:ext cx="9906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CS21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943600" y="1890486"/>
            <a:ext cx="9906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CS22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72028" y="1890486"/>
            <a:ext cx="1266372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WGM20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75772" y="1890486"/>
            <a:ext cx="9906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FOC2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391228" y="1894116"/>
            <a:ext cx="1266372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COM21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519714" y="1890486"/>
            <a:ext cx="1266372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COM20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706256" y="1905000"/>
            <a:ext cx="1266372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WGM21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TIFR (Timer/Counter) Interrupt Flag Register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6914" y="1600200"/>
            <a:ext cx="7772400" cy="533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TIFR Register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180772"/>
            <a:ext cx="876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478450" y="2408578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6704806" y="24230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7695406" y="24230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714206" y="24230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225108" y="24230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353594" y="2408578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989806" y="2408578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7924800" y="2177142"/>
            <a:ext cx="9906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TOV0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934200" y="2180772"/>
            <a:ext cx="9906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600" b="1" dirty="0" smtClean="0">
                <a:solidFill>
                  <a:schemeClr val="bg1"/>
                </a:solidFill>
              </a:rPr>
              <a:t>OCF0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943600" y="2195286"/>
            <a:ext cx="9906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TOV1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72028" y="2180772"/>
            <a:ext cx="1266372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TOV2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75772" y="2195286"/>
            <a:ext cx="9906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OCF2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391228" y="2169888"/>
            <a:ext cx="1266372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600" b="1" dirty="0" smtClean="0">
                <a:solidFill>
                  <a:schemeClr val="bg1"/>
                </a:solidFill>
              </a:rPr>
              <a:t>ICF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519714" y="2166258"/>
            <a:ext cx="1266372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OCF1A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91742" y="2166258"/>
            <a:ext cx="1266372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OCF1B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" y="3582412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TOV2	 	Timer2 Overflow flag bit</a:t>
            </a:r>
          </a:p>
          <a:p>
            <a:r>
              <a:rPr lang="en-US" sz="3200" dirty="0" smtClean="0"/>
              <a:t>OCF2	Timer2 output compare flag bit</a:t>
            </a:r>
            <a:endParaRPr lang="en-US" sz="3200" dirty="0"/>
          </a:p>
        </p:txBody>
      </p:sp>
      <p:sp>
        <p:nvSpPr>
          <p:cNvPr id="26" name="Freeform 25"/>
          <p:cNvSpPr/>
          <p:nvPr/>
        </p:nvSpPr>
        <p:spPr>
          <a:xfrm>
            <a:off x="261257" y="2728686"/>
            <a:ext cx="2220686" cy="224971"/>
          </a:xfrm>
          <a:custGeom>
            <a:avLst/>
            <a:gdLst>
              <a:gd name="connsiteX0" fmla="*/ 0 w 2220686"/>
              <a:gd name="connsiteY0" fmla="*/ 43543 h 224971"/>
              <a:gd name="connsiteX1" fmla="*/ 1001486 w 2220686"/>
              <a:gd name="connsiteY1" fmla="*/ 217714 h 224971"/>
              <a:gd name="connsiteX2" fmla="*/ 2220686 w 2220686"/>
              <a:gd name="connsiteY2" fmla="*/ 0 h 224971"/>
              <a:gd name="connsiteX3" fmla="*/ 2220686 w 2220686"/>
              <a:gd name="connsiteY3" fmla="*/ 0 h 2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0686" h="224971">
                <a:moveTo>
                  <a:pt x="0" y="43543"/>
                </a:moveTo>
                <a:cubicBezTo>
                  <a:pt x="315686" y="134257"/>
                  <a:pt x="631372" y="224971"/>
                  <a:pt x="1001486" y="217714"/>
                </a:cubicBezTo>
                <a:cubicBezTo>
                  <a:pt x="1371600" y="210457"/>
                  <a:pt x="2220686" y="0"/>
                  <a:pt x="2220686" y="0"/>
                </a:cubicBezTo>
                <a:lnTo>
                  <a:pt x="2220686" y="0"/>
                </a:lnTo>
              </a:path>
            </a:pathLst>
          </a:custGeom>
          <a:ln w="28575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7656" y="2848428"/>
            <a:ext cx="1556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Timer 2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772400" cy="8683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Timer1 Programming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Timer1 is a 16-bit timer and has lots of capabilities.</a:t>
            </a:r>
          </a:p>
          <a:p>
            <a:r>
              <a:rPr lang="en-US" sz="3200" dirty="0" smtClean="0"/>
              <a:t>It is split into two bytes. These are referred to TCNT1L and TCNT1H.</a:t>
            </a:r>
          </a:p>
          <a:p>
            <a:r>
              <a:rPr lang="en-US" sz="3200" dirty="0" smtClean="0"/>
              <a:t>Timer1 has two control registers, namely TCCR1A (8-bit) and TCCR1B (8-bit).</a:t>
            </a:r>
          </a:p>
          <a:p>
            <a:r>
              <a:rPr lang="en-US" sz="3200" dirty="0" smtClean="0"/>
              <a:t>TOV1 flag bit goes high when overflow occurs. </a:t>
            </a:r>
          </a:p>
          <a:p>
            <a:r>
              <a:rPr lang="en-US" sz="3200" dirty="0" smtClean="0"/>
              <a:t>There are two OCR registers, namely OCR1A(16-bit) and OCR1B(16-bit).</a:t>
            </a:r>
          </a:p>
          <a:p>
            <a:r>
              <a:rPr lang="en-US" sz="3200" dirty="0" smtClean="0"/>
              <a:t>There are two separate flags for each of two OCR registers, which acts independently. The figure in the next slide explains how they work. </a:t>
            </a:r>
          </a:p>
        </p:txBody>
      </p:sp>
    </p:spTree>
    <p:extLst>
      <p:ext uri="{BB962C8B-B14F-4D97-AF65-F5344CB8AC3E}">
        <p14:creationId xmlns:p14="http://schemas.microsoft.com/office/powerpoint/2010/main" xmlns="" val="59722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9445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ASSR (Asynchronous Status Register)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6914" y="1600200"/>
            <a:ext cx="7772400" cy="533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ASSR Register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180772"/>
            <a:ext cx="876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344194" y="2408578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6632236" y="24230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7695406" y="24230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563394" y="24230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5667828" y="2238828"/>
            <a:ext cx="1295400" cy="36648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TCN2UB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24400" y="2242458"/>
            <a:ext cx="1005114" cy="4245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AS2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" y="3582412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AS2 – When it is zero, Timer2 is clocked from CLK</a:t>
            </a:r>
            <a:r>
              <a:rPr lang="en-US" sz="3200" baseline="-25000" dirty="0" smtClean="0"/>
              <a:t>I/O</a:t>
            </a:r>
            <a:r>
              <a:rPr lang="en-US" sz="3200" dirty="0" smtClean="0"/>
              <a:t>, </a:t>
            </a:r>
          </a:p>
          <a:p>
            <a:r>
              <a:rPr lang="en-US" sz="3200" dirty="0" smtClean="0"/>
              <a:t>           When it is set Timer2 works as RTC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763656" y="2253342"/>
            <a:ext cx="1295400" cy="36648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OCR2UB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837716" y="2242458"/>
            <a:ext cx="1295400" cy="36648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CR2UB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419600" y="1630442"/>
            <a:ext cx="4648200" cy="43824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 simulation of a stop watch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799"/>
            <a:ext cx="4038600" cy="50352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 us develop a stopwatch using Timer2</a:t>
            </a:r>
          </a:p>
          <a:p>
            <a:r>
              <a:rPr lang="en-US" dirty="0" smtClean="0"/>
              <a:t>At the beginning it will display 00.00</a:t>
            </a:r>
          </a:p>
          <a:p>
            <a:r>
              <a:rPr lang="en-US" dirty="0" smtClean="0"/>
              <a:t>When the control button is pressed once, the stopwatch will start</a:t>
            </a:r>
          </a:p>
          <a:p>
            <a:r>
              <a:rPr lang="en-US" dirty="0" smtClean="0"/>
              <a:t>On second press it will stop</a:t>
            </a:r>
          </a:p>
          <a:p>
            <a:r>
              <a:rPr lang="en-US" dirty="0" smtClean="0"/>
              <a:t>On third press it will reset to 00.00</a:t>
            </a:r>
          </a:p>
          <a:p>
            <a:r>
              <a:rPr lang="en-US" dirty="0" smtClean="0"/>
              <a:t>On fourth press it will start again and so 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648200" y="2986087"/>
            <a:ext cx="4038600" cy="2271713"/>
            <a:chOff x="3886200" y="3725861"/>
            <a:chExt cx="4038600" cy="2271713"/>
          </a:xfrm>
        </p:grpSpPr>
        <p:pic>
          <p:nvPicPr>
            <p:cNvPr id="2050" name="Picture 2" descr="Image result for stopwatch onlin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3725861"/>
              <a:ext cx="4038600" cy="2271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7620000" y="5676900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638800" y="4267200"/>
              <a:ext cx="533400" cy="594517"/>
            </a:xfrm>
            <a:prstGeom prst="rect">
              <a:avLst/>
            </a:prstGeom>
            <a:solidFill>
              <a:srgbClr val="0B0F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>
            <a:off x="7772400" y="2133600"/>
            <a:ext cx="609600" cy="1143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562600" y="2133600"/>
            <a:ext cx="533400" cy="1143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162800" y="5127626"/>
            <a:ext cx="1143000" cy="3587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10200" y="168658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minutes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7848600" y="16764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seconds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5383213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Start/Stop/Reset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689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The Circuit for a Stopwatch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88" y="1209675"/>
            <a:ext cx="8886825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882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7724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Connection of the Port Pins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50482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62545" y="3650675"/>
            <a:ext cx="1828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0 1 2 3 4 5 6 7</a:t>
            </a:r>
          </a:p>
          <a:p>
            <a:pPr algn="ctr"/>
            <a:r>
              <a:rPr lang="en-US" sz="2800" b="1" dirty="0" smtClean="0"/>
              <a:t>Port 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08410" y="3581400"/>
            <a:ext cx="1828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4 5 6 7</a:t>
            </a:r>
          </a:p>
          <a:p>
            <a:pPr algn="ctr"/>
            <a:r>
              <a:rPr lang="en-US" sz="2800" b="1" dirty="0" smtClean="0"/>
              <a:t>Port 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27910" y="4987918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</a:t>
            </a:r>
            <a:r>
              <a:rPr lang="en-US" sz="2400" b="1" dirty="0" smtClean="0"/>
              <a:t>ata bits</a:t>
            </a:r>
          </a:p>
          <a:p>
            <a:pPr algn="ctr"/>
            <a:r>
              <a:rPr lang="en-US" sz="2400" b="1" dirty="0" smtClean="0"/>
              <a:t>7 6 5 4 3 2 1 0</a:t>
            </a:r>
            <a:endParaRPr lang="en-US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540572"/>
              </p:ext>
            </p:extLst>
          </p:nvPr>
        </p:nvGraphicFramePr>
        <p:xfrm>
          <a:off x="1780310" y="5687295"/>
          <a:ext cx="1676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3341468"/>
              </p:ext>
            </p:extLst>
          </p:nvPr>
        </p:nvGraphicFramePr>
        <p:xfrm>
          <a:off x="5056910" y="5680092"/>
          <a:ext cx="1676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10400" y="4766608"/>
            <a:ext cx="18288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Control Values</a:t>
            </a:r>
          </a:p>
          <a:p>
            <a:r>
              <a:rPr lang="en-US" sz="2400" dirty="0" smtClean="0"/>
              <a:t>0111 – 7 h</a:t>
            </a:r>
          </a:p>
          <a:p>
            <a:r>
              <a:rPr lang="en-US" sz="2400" dirty="0" smtClean="0"/>
              <a:t>1011 – B h</a:t>
            </a:r>
          </a:p>
          <a:p>
            <a:r>
              <a:rPr lang="en-US" sz="2400" dirty="0" smtClean="0"/>
              <a:t>1101 – D h</a:t>
            </a:r>
          </a:p>
          <a:p>
            <a:r>
              <a:rPr lang="en-US" sz="2400" dirty="0" smtClean="0"/>
              <a:t>1110 – E 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7400" y="990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digit1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124200" y="990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digit2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0" y="990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digit3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0" y="990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digit4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1524000"/>
            <a:ext cx="182880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enable a certain digit you have to send ‘0’ in the corresponding control pin and ‘1’ in other pins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324600" y="34290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2400" y="1600200"/>
            <a:ext cx="1295400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Values for digits</a:t>
            </a:r>
          </a:p>
          <a:p>
            <a:r>
              <a:rPr lang="en-US" sz="2400" dirty="0" smtClean="0"/>
              <a:t>(without decimal)</a:t>
            </a:r>
          </a:p>
          <a:p>
            <a:r>
              <a:rPr lang="en-US" sz="2400" dirty="0" smtClean="0"/>
              <a:t>0 – 3E h</a:t>
            </a:r>
          </a:p>
          <a:p>
            <a:r>
              <a:rPr lang="en-US" sz="2400" dirty="0" smtClean="0"/>
              <a:t>1 – 06 h</a:t>
            </a:r>
          </a:p>
          <a:p>
            <a:r>
              <a:rPr lang="en-US" sz="2400" dirty="0"/>
              <a:t>2</a:t>
            </a:r>
            <a:r>
              <a:rPr lang="en-US" sz="2400" dirty="0" smtClean="0"/>
              <a:t> – 5B h</a:t>
            </a:r>
          </a:p>
          <a:p>
            <a:r>
              <a:rPr lang="en-US" sz="2400" dirty="0"/>
              <a:t>3</a:t>
            </a:r>
            <a:r>
              <a:rPr lang="en-US" sz="2400" dirty="0" smtClean="0"/>
              <a:t> – 4F h</a:t>
            </a:r>
          </a:p>
          <a:p>
            <a:r>
              <a:rPr lang="en-US" sz="2400" dirty="0" smtClean="0"/>
              <a:t>4</a:t>
            </a:r>
            <a:r>
              <a:rPr lang="en-US" sz="2400" dirty="0"/>
              <a:t> – </a:t>
            </a:r>
            <a:r>
              <a:rPr lang="en-US" sz="2400" dirty="0" smtClean="0"/>
              <a:t>66 </a:t>
            </a:r>
            <a:r>
              <a:rPr lang="en-US" sz="2400" dirty="0"/>
              <a:t>h</a:t>
            </a:r>
            <a:endParaRPr lang="en-US" sz="2400" dirty="0" smtClean="0"/>
          </a:p>
          <a:p>
            <a:r>
              <a:rPr lang="en-US" sz="2400" dirty="0" smtClean="0"/>
              <a:t>5</a:t>
            </a:r>
            <a:r>
              <a:rPr lang="en-US" sz="2400" dirty="0"/>
              <a:t> – </a:t>
            </a:r>
            <a:r>
              <a:rPr lang="en-US" sz="2400" dirty="0" smtClean="0"/>
              <a:t>6D </a:t>
            </a:r>
            <a:r>
              <a:rPr lang="en-US" sz="2400" dirty="0"/>
              <a:t>h</a:t>
            </a:r>
            <a:endParaRPr lang="en-US" sz="2400" dirty="0" smtClean="0"/>
          </a:p>
          <a:p>
            <a:r>
              <a:rPr lang="en-US" sz="2400" dirty="0" smtClean="0"/>
              <a:t>6</a:t>
            </a:r>
            <a:r>
              <a:rPr lang="en-US" sz="2400" dirty="0"/>
              <a:t> – </a:t>
            </a:r>
            <a:r>
              <a:rPr lang="en-US" sz="2400" dirty="0" smtClean="0"/>
              <a:t>7D </a:t>
            </a:r>
            <a:r>
              <a:rPr lang="en-US" sz="2400" dirty="0"/>
              <a:t>h</a:t>
            </a:r>
            <a:endParaRPr lang="en-US" sz="2400" dirty="0" smtClean="0"/>
          </a:p>
          <a:p>
            <a:r>
              <a:rPr lang="en-US" sz="2400" dirty="0" smtClean="0"/>
              <a:t>7</a:t>
            </a:r>
            <a:r>
              <a:rPr lang="en-US" sz="2400" dirty="0"/>
              <a:t> – </a:t>
            </a:r>
            <a:r>
              <a:rPr lang="en-US" sz="2400" dirty="0" smtClean="0"/>
              <a:t>07 </a:t>
            </a:r>
            <a:r>
              <a:rPr lang="en-US" sz="2400" dirty="0"/>
              <a:t>h</a:t>
            </a:r>
            <a:endParaRPr lang="en-US" sz="2400" dirty="0" smtClean="0"/>
          </a:p>
          <a:p>
            <a:r>
              <a:rPr lang="en-US" sz="2400" dirty="0" smtClean="0"/>
              <a:t>8</a:t>
            </a:r>
            <a:r>
              <a:rPr lang="en-US" sz="2400" dirty="0"/>
              <a:t> – </a:t>
            </a:r>
            <a:r>
              <a:rPr lang="en-US" sz="2400" dirty="0" smtClean="0"/>
              <a:t>7F </a:t>
            </a:r>
            <a:r>
              <a:rPr lang="en-US" sz="2400" dirty="0"/>
              <a:t>h</a:t>
            </a:r>
            <a:endParaRPr lang="en-US" sz="2400" dirty="0" smtClean="0"/>
          </a:p>
          <a:p>
            <a:r>
              <a:rPr lang="en-US" sz="2400" dirty="0" smtClean="0"/>
              <a:t>9</a:t>
            </a:r>
            <a:r>
              <a:rPr lang="en-US" sz="2400" dirty="0"/>
              <a:t> – </a:t>
            </a:r>
            <a:r>
              <a:rPr lang="en-US" sz="2400" dirty="0" smtClean="0"/>
              <a:t>6F </a:t>
            </a:r>
            <a:r>
              <a:rPr lang="en-US" sz="2400" dirty="0"/>
              <a:t>h</a:t>
            </a:r>
            <a:endParaRPr lang="en-US" sz="2400" dirty="0" smtClean="0"/>
          </a:p>
        </p:txBody>
      </p:sp>
      <p:sp>
        <p:nvSpPr>
          <p:cNvPr id="19" name="Left Brace 18"/>
          <p:cNvSpPr/>
          <p:nvPr/>
        </p:nvSpPr>
        <p:spPr>
          <a:xfrm rot="16200000">
            <a:off x="5345511" y="5876679"/>
            <a:ext cx="284010" cy="7642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 rot="16200000">
            <a:off x="6167624" y="5876679"/>
            <a:ext cx="284010" cy="7642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46965" y="6331525"/>
            <a:ext cx="82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77452" y="6324600"/>
            <a:ext cx="82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904510" y="4973785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</a:t>
            </a:r>
            <a:r>
              <a:rPr lang="en-US" sz="2400" b="1" dirty="0" smtClean="0"/>
              <a:t>ata bits</a:t>
            </a:r>
          </a:p>
          <a:p>
            <a:pPr algn="ctr"/>
            <a:r>
              <a:rPr lang="en-US" sz="2400" b="1" dirty="0" smtClean="0"/>
              <a:t>7 6 5 4 3 2 1 0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09864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Header files and variable declaration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305800" cy="4572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 &lt;mega32.h&gt;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delay.h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second=0;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minute=0;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second0=0;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second1=0;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minute0=0;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minute1=0;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press=0;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digit_cathod</a:t>
            </a:r>
            <a:r>
              <a:rPr lang="en-US" dirty="0"/>
              <a:t>[10]={0X3F,0x06,0x5B,0x4F,0x66,0x6D,0x7D,0x07,0x7F,0x6F};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digit_cathod_decimal</a:t>
            </a:r>
            <a:r>
              <a:rPr lang="en-US" dirty="0"/>
              <a:t>[10]={0XBF,0x86,0xDB,0xCF,0xE6,0xED,0xFD,0x87,0xFF,0xEF};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68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Separation of 2 digits for minute and 2 digits for second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</a:t>
            </a:r>
            <a:r>
              <a:rPr lang="en-US" dirty="0" err="1"/>
              <a:t>separated_digits</a:t>
            </a:r>
            <a:r>
              <a:rPr lang="en-US" dirty="0"/>
              <a:t>(void)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second1=second/10;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second0=second%10;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minute1=minute/10;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minute0=minute%10;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840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Displaying the separated digits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display_digits</a:t>
            </a:r>
            <a:r>
              <a:rPr lang="en-US" dirty="0"/>
              <a:t>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PORTD=0x7F;</a:t>
            </a:r>
          </a:p>
          <a:p>
            <a:pPr marL="0" indent="0">
              <a:buNone/>
            </a:pPr>
            <a:r>
              <a:rPr lang="en-US" dirty="0"/>
              <a:t>      PORTA=</a:t>
            </a:r>
            <a:r>
              <a:rPr lang="en-US" dirty="0" err="1"/>
              <a:t>digit_cathod</a:t>
            </a:r>
            <a:r>
              <a:rPr lang="en-US" dirty="0"/>
              <a:t>[second0];   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delay_ms</a:t>
            </a:r>
            <a:r>
              <a:rPr lang="en-US" dirty="0"/>
              <a:t>(1);</a:t>
            </a:r>
          </a:p>
          <a:p>
            <a:pPr marL="0" indent="0">
              <a:buNone/>
            </a:pPr>
            <a:r>
              <a:rPr lang="en-US" dirty="0"/>
              <a:t>      PORTD=0xBF;                  </a:t>
            </a:r>
          </a:p>
          <a:p>
            <a:pPr marL="0" indent="0">
              <a:buNone/>
            </a:pPr>
            <a:r>
              <a:rPr lang="en-US" dirty="0"/>
              <a:t>      PORTA=</a:t>
            </a:r>
            <a:r>
              <a:rPr lang="en-US" dirty="0" err="1"/>
              <a:t>digit_cathod</a:t>
            </a:r>
            <a:r>
              <a:rPr lang="en-US" dirty="0"/>
              <a:t>[second1];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delay_ms</a:t>
            </a:r>
            <a:r>
              <a:rPr lang="en-US" dirty="0"/>
              <a:t>(1);</a:t>
            </a:r>
          </a:p>
          <a:p>
            <a:pPr marL="0" indent="0">
              <a:buNone/>
            </a:pPr>
            <a:r>
              <a:rPr lang="en-US" dirty="0"/>
              <a:t>      PORTD=0xDF;</a:t>
            </a:r>
          </a:p>
          <a:p>
            <a:pPr marL="0" indent="0">
              <a:buNone/>
            </a:pPr>
            <a:r>
              <a:rPr lang="en-US" dirty="0"/>
              <a:t>      PORTA=</a:t>
            </a:r>
            <a:r>
              <a:rPr lang="en-US" dirty="0" err="1"/>
              <a:t>digit_cathod_decimal</a:t>
            </a:r>
            <a:r>
              <a:rPr lang="en-US" dirty="0"/>
              <a:t>[minute0];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delay_ms</a:t>
            </a:r>
            <a:r>
              <a:rPr lang="en-US" dirty="0"/>
              <a:t>(1);</a:t>
            </a:r>
          </a:p>
          <a:p>
            <a:pPr marL="0" indent="0">
              <a:buNone/>
            </a:pPr>
            <a:r>
              <a:rPr lang="en-US" dirty="0"/>
              <a:t>      PORTD=0xEF;</a:t>
            </a:r>
          </a:p>
          <a:p>
            <a:pPr marL="0" indent="0">
              <a:buNone/>
            </a:pPr>
            <a:r>
              <a:rPr lang="en-US" dirty="0"/>
              <a:t>      PORTA=</a:t>
            </a:r>
            <a:r>
              <a:rPr lang="en-US" dirty="0" err="1"/>
              <a:t>digit_cathod</a:t>
            </a:r>
            <a:r>
              <a:rPr lang="en-US" dirty="0"/>
              <a:t>[minute1];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delay_ms</a:t>
            </a:r>
            <a:r>
              <a:rPr lang="en-US" dirty="0"/>
              <a:t>(1);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8697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Int0 ISR (for resetting/starting stopwatch)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interrupt [EXT_INT0] void ext_int0_isr(void)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press++;</a:t>
            </a:r>
          </a:p>
          <a:p>
            <a:pPr marL="0" indent="0">
              <a:buNone/>
            </a:pPr>
            <a:r>
              <a:rPr lang="en-US" dirty="0"/>
              <a:t>    if (press==4)</a:t>
            </a:r>
          </a:p>
          <a:p>
            <a:pPr marL="0" indent="0">
              <a:buNone/>
            </a:pPr>
            <a:r>
              <a:rPr lang="en-US" dirty="0"/>
              <a:t>        press=1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if  (press</a:t>
            </a:r>
            <a:r>
              <a:rPr lang="en-US" dirty="0" smtClean="0"/>
              <a:t>==3)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second=0;</a:t>
            </a:r>
          </a:p>
          <a:p>
            <a:pPr marL="0" indent="0">
              <a:buNone/>
            </a:pPr>
            <a:r>
              <a:rPr lang="en-US" dirty="0"/>
              <a:t>            minute=0;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separated_digits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9489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Timer2 output compare interrupt service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interrupt </a:t>
            </a:r>
            <a:r>
              <a:rPr lang="en-US" sz="2000" dirty="0"/>
              <a:t>[TIM2_COMP] void timer2_comp_isr(void)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TCNT2=0;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if </a:t>
            </a:r>
            <a:r>
              <a:rPr lang="en-US" sz="2000" dirty="0" smtClean="0"/>
              <a:t>(press==1)   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second++;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if (</a:t>
            </a:r>
            <a:r>
              <a:rPr lang="en-US" sz="2000" dirty="0" smtClean="0"/>
              <a:t>second&gt;59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second=0;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minute++;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if (</a:t>
            </a:r>
            <a:r>
              <a:rPr lang="en-US" sz="2000" dirty="0" smtClean="0"/>
              <a:t>minute&gt;59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minute=0;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</a:t>
            </a:r>
            <a:r>
              <a:rPr lang="en-US" sz="2000" dirty="0" err="1"/>
              <a:t>separated_digits</a:t>
            </a:r>
            <a:r>
              <a:rPr lang="en-US" sz="20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84476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Settings for Timer2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Timer/Counter 2 initialization</a:t>
            </a:r>
          </a:p>
          <a:p>
            <a:pPr marL="0" indent="0">
              <a:buNone/>
            </a:pPr>
            <a:r>
              <a:rPr lang="en-US" dirty="0"/>
              <a:t>// Clock source: TOSC1 pin</a:t>
            </a:r>
          </a:p>
          <a:p>
            <a:pPr marL="0" indent="0">
              <a:buNone/>
            </a:pPr>
            <a:r>
              <a:rPr lang="en-US" dirty="0"/>
              <a:t>// Clock value: PCK2/1024</a:t>
            </a:r>
          </a:p>
          <a:p>
            <a:pPr marL="0" indent="0">
              <a:buNone/>
            </a:pPr>
            <a:r>
              <a:rPr lang="en-US" dirty="0"/>
              <a:t>// Mode: Normal top=0xFF</a:t>
            </a:r>
          </a:p>
          <a:p>
            <a:pPr marL="0" indent="0">
              <a:buNone/>
            </a:pPr>
            <a:r>
              <a:rPr lang="en-US" dirty="0"/>
              <a:t>// OC2 output: Disconnected</a:t>
            </a:r>
          </a:p>
          <a:p>
            <a:pPr marL="0" indent="0">
              <a:buNone/>
            </a:pPr>
            <a:r>
              <a:rPr lang="en-US" dirty="0"/>
              <a:t>ASSR=1&lt;&lt;AS2;</a:t>
            </a:r>
          </a:p>
          <a:p>
            <a:pPr marL="0" indent="0">
              <a:buNone/>
            </a:pPr>
            <a:r>
              <a:rPr lang="en-US" dirty="0"/>
              <a:t>TCCR2=(0&lt;&lt;PWM2) | (0&lt;&lt;COM21) | (0&lt;&lt;COM20) | (0&lt;&lt;CTC2) | (1&lt;&lt;CS22) | (1&lt;&lt;CS21) | (1&lt;&lt;CS20);</a:t>
            </a:r>
          </a:p>
          <a:p>
            <a:pPr marL="0" indent="0">
              <a:buNone/>
            </a:pPr>
            <a:r>
              <a:rPr lang="en-US" dirty="0"/>
              <a:t>TCNT2=0x00;</a:t>
            </a:r>
          </a:p>
          <a:p>
            <a:pPr marL="0" indent="0">
              <a:buNone/>
            </a:pPr>
            <a:r>
              <a:rPr lang="en-US" dirty="0"/>
              <a:t>OCR2=0x20;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Timer(s)/Counter(s) Interrupt(s) initialization</a:t>
            </a:r>
          </a:p>
          <a:p>
            <a:pPr marL="0" indent="0">
              <a:buNone/>
            </a:pPr>
            <a:r>
              <a:rPr lang="en-US" dirty="0"/>
              <a:t>TIMSK=(1&lt;&lt;OCIE2) | (0&lt;&lt;TOIE2) | (0&lt;&lt;TICIE1) | (0&lt;&lt;OCIE1A) | (0&lt;&lt;OCIE1B) | (0&lt;&lt;TOIE1) | (0&lt;&lt;OCIE0) | (0&lt;&lt;TOIE0);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544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stCxn id="4" idx="2"/>
            <a:endCxn id="6" idx="0"/>
          </p:cNvCxnSpPr>
          <p:nvPr/>
        </p:nvCxnSpPr>
        <p:spPr>
          <a:xfrm rot="5400000">
            <a:off x="2885420" y="3848100"/>
            <a:ext cx="268736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Comparisons and Overflow in Timer1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1981200"/>
            <a:ext cx="55626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OCR1BH            OCR1BL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3591580"/>
            <a:ext cx="5562600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TCNT1H            TCNT1L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5191780"/>
            <a:ext cx="55626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OCR1AH            OCR1AL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32202" y="4419600"/>
            <a:ext cx="12192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81058" y="2757714"/>
            <a:ext cx="2057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OCF1B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99202" y="4444294"/>
            <a:ext cx="2057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OCF1A</a:t>
            </a:r>
            <a:endParaRPr lang="en-US" sz="2800" b="1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4847772" y="3019324"/>
            <a:ext cx="143328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51402" y="4693784"/>
            <a:ext cx="1447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28572" y="2757714"/>
            <a:ext cx="12192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=</a:t>
            </a:r>
            <a:endParaRPr lang="en-US" sz="2800" b="1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828800" y="4267200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4312" y="4419600"/>
            <a:ext cx="2057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TOV1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28600" y="18288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Ref. Reg. B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066800" y="2057400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8600" y="5036403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Ref. Reg. A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6800" y="5286828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2400" y="3468861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Timer Reg.</a:t>
            </a:r>
            <a:endParaRPr lang="en-US" sz="2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66800" y="3733800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382000" y="28194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flag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8382000" y="44958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flag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478974" y="44766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flag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9568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Setting for the Interrupt, Global Interrupt and </a:t>
            </a:r>
            <a:r>
              <a:rPr lang="en-US" b="1" dirty="0" err="1" smtClean="0">
                <a:solidFill>
                  <a:schemeClr val="tx1"/>
                </a:solidFill>
              </a:rPr>
              <a:t>DDRx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decleration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3820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000" dirty="0" smtClean="0"/>
              <a:t>// </a:t>
            </a:r>
            <a:r>
              <a:rPr lang="en-US" sz="3000" dirty="0"/>
              <a:t>External Interrupt(s) initialization</a:t>
            </a:r>
          </a:p>
          <a:p>
            <a:pPr marL="0" indent="0">
              <a:buNone/>
            </a:pPr>
            <a:r>
              <a:rPr lang="en-US" sz="3000" dirty="0"/>
              <a:t>// INT0: On</a:t>
            </a:r>
          </a:p>
          <a:p>
            <a:pPr marL="0" indent="0">
              <a:buNone/>
            </a:pPr>
            <a:r>
              <a:rPr lang="en-US" sz="3000" dirty="0"/>
              <a:t>// INT0 Mode: Falling Edge</a:t>
            </a:r>
          </a:p>
          <a:p>
            <a:pPr marL="0" indent="0">
              <a:buNone/>
            </a:pPr>
            <a:r>
              <a:rPr lang="en-US" sz="3000" dirty="0"/>
              <a:t>// INT1: On</a:t>
            </a:r>
          </a:p>
          <a:p>
            <a:pPr marL="0" indent="0">
              <a:buNone/>
            </a:pPr>
            <a:r>
              <a:rPr lang="en-US" sz="3000" dirty="0"/>
              <a:t>// INT1 Mode: Falling Edge</a:t>
            </a:r>
          </a:p>
          <a:p>
            <a:pPr marL="0" indent="0">
              <a:buNone/>
            </a:pPr>
            <a:r>
              <a:rPr lang="en-US" sz="3000" dirty="0"/>
              <a:t>// INT2: On</a:t>
            </a:r>
          </a:p>
          <a:p>
            <a:pPr marL="0" indent="0">
              <a:buNone/>
            </a:pPr>
            <a:r>
              <a:rPr lang="en-US" sz="3000" dirty="0"/>
              <a:t>// INT2 Mode: Falling Edge</a:t>
            </a:r>
          </a:p>
          <a:p>
            <a:pPr marL="0" indent="0">
              <a:buNone/>
            </a:pPr>
            <a:r>
              <a:rPr lang="en-US" sz="3000" dirty="0"/>
              <a:t>GICR</a:t>
            </a:r>
            <a:r>
              <a:rPr lang="en-US" sz="3000" dirty="0" smtClean="0"/>
              <a:t>|=(0&lt;&lt;</a:t>
            </a:r>
            <a:r>
              <a:rPr lang="en-US" sz="3000" dirty="0"/>
              <a:t>INT1) | </a:t>
            </a:r>
            <a:r>
              <a:rPr lang="en-US" sz="3000" dirty="0" smtClean="0"/>
              <a:t>(1&lt;&lt;</a:t>
            </a:r>
            <a:r>
              <a:rPr lang="en-US" sz="3000" dirty="0"/>
              <a:t>INT0) | </a:t>
            </a:r>
            <a:r>
              <a:rPr lang="en-US" sz="3000" dirty="0" smtClean="0"/>
              <a:t>(0&lt;&lt;</a:t>
            </a:r>
            <a:r>
              <a:rPr lang="en-US" sz="3000" dirty="0"/>
              <a:t>INT2);</a:t>
            </a:r>
          </a:p>
          <a:p>
            <a:pPr marL="0" indent="0">
              <a:buNone/>
            </a:pPr>
            <a:r>
              <a:rPr lang="en-US" sz="3000" dirty="0"/>
              <a:t>MCUCR</a:t>
            </a:r>
            <a:r>
              <a:rPr lang="en-US" sz="3000" dirty="0" smtClean="0"/>
              <a:t>=(0&lt;&lt;</a:t>
            </a:r>
            <a:r>
              <a:rPr lang="en-US" sz="3000" dirty="0"/>
              <a:t>ISC11) | (0&lt;&lt;ISC10) | (1&lt;&lt;ISC01) | (0&lt;&lt;ISC00);</a:t>
            </a:r>
          </a:p>
          <a:p>
            <a:pPr marL="0" indent="0">
              <a:buNone/>
            </a:pPr>
            <a:r>
              <a:rPr lang="en-US" sz="3000" dirty="0"/>
              <a:t>MCUCSR=(0&lt;&lt;ISC2);</a:t>
            </a:r>
          </a:p>
          <a:p>
            <a:pPr marL="0" indent="0">
              <a:buNone/>
            </a:pPr>
            <a:r>
              <a:rPr lang="en-US" sz="3000" dirty="0"/>
              <a:t>GIFR</a:t>
            </a:r>
            <a:r>
              <a:rPr lang="en-US" sz="3000" dirty="0" smtClean="0"/>
              <a:t>=(0&lt;&lt;</a:t>
            </a:r>
            <a:r>
              <a:rPr lang="en-US" sz="3000" dirty="0"/>
              <a:t>INTF1) | (1&lt;&lt;INTF0) | </a:t>
            </a:r>
            <a:r>
              <a:rPr lang="en-US" sz="3000" dirty="0" smtClean="0"/>
              <a:t>(0&lt;&lt;</a:t>
            </a:r>
            <a:r>
              <a:rPr lang="en-US" sz="3000" dirty="0"/>
              <a:t>INTF2);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// Global enable interrupts</a:t>
            </a:r>
          </a:p>
          <a:p>
            <a:pPr marL="0" indent="0">
              <a:buNone/>
            </a:pPr>
            <a:r>
              <a:rPr lang="en-US" sz="3000" dirty="0"/>
              <a:t>#</a:t>
            </a:r>
            <a:r>
              <a:rPr lang="en-US" sz="3000" dirty="0" err="1"/>
              <a:t>asm</a:t>
            </a:r>
            <a:r>
              <a:rPr lang="en-US" sz="3000" dirty="0"/>
              <a:t>("</a:t>
            </a:r>
            <a:r>
              <a:rPr lang="en-US" sz="3000" dirty="0" err="1"/>
              <a:t>sei</a:t>
            </a:r>
            <a:r>
              <a:rPr lang="en-US" sz="3000" dirty="0"/>
              <a:t>")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DDRA=0xFF;</a:t>
            </a:r>
          </a:p>
          <a:p>
            <a:pPr marL="0" indent="0">
              <a:buNone/>
            </a:pPr>
            <a:r>
              <a:rPr lang="en-US" sz="3000" dirty="0"/>
              <a:t>DDRD=0xF0;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30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The infinite while() loop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while (1)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/>
              <a:t>d</a:t>
            </a:r>
            <a:r>
              <a:rPr lang="en-US" dirty="0" err="1" smtClean="0"/>
              <a:t>isplay_digits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813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C00000"/>
                </a:solidFill>
              </a:rPr>
              <a:t>Thanks</a:t>
            </a:r>
            <a:endParaRPr lang="en-US" sz="8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TIFR (Timer/Counter) Interrupt Flag Register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6914" y="1600200"/>
            <a:ext cx="7772400" cy="533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TIFR Register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180772"/>
            <a:ext cx="876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478450" y="2408578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6704806" y="24230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7695406" y="24230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714206" y="24230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225108" y="24230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353594" y="2408578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989806" y="2408578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7924800" y="2177142"/>
            <a:ext cx="9906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TOV0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934200" y="2180772"/>
            <a:ext cx="9906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600" b="1" dirty="0" smtClean="0">
                <a:solidFill>
                  <a:schemeClr val="bg1"/>
                </a:solidFill>
              </a:rPr>
              <a:t>OCF0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943600" y="2166258"/>
            <a:ext cx="9906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TOV1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172028" y="2180772"/>
            <a:ext cx="1266372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TOV2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5772" y="2195286"/>
            <a:ext cx="9906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OCF2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391228" y="2169888"/>
            <a:ext cx="1266372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600" b="1" dirty="0" smtClean="0">
                <a:solidFill>
                  <a:schemeClr val="bg1"/>
                </a:solidFill>
              </a:rPr>
              <a:t>ICF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519714" y="2166258"/>
            <a:ext cx="1266372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OCF1A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691742" y="2166258"/>
            <a:ext cx="1266372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OCF1B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" y="3582412"/>
            <a:ext cx="8458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TOV1	 	Timer1 overflow flag bit; </a:t>
            </a:r>
          </a:p>
          <a:p>
            <a:r>
              <a:rPr lang="en-US" sz="3200" dirty="0" smtClean="0"/>
              <a:t>OCF1B	Timer 1 output compare B match flag</a:t>
            </a:r>
          </a:p>
          <a:p>
            <a:r>
              <a:rPr lang="en-US" sz="3200" dirty="0" smtClean="0"/>
              <a:t>OCF1A	Timer 1 output compare A match flag</a:t>
            </a:r>
          </a:p>
          <a:p>
            <a:r>
              <a:rPr lang="en-US" sz="3200" dirty="0" smtClean="0"/>
              <a:t>ICF1		Input Capture flag</a:t>
            </a:r>
          </a:p>
        </p:txBody>
      </p:sp>
      <p:sp>
        <p:nvSpPr>
          <p:cNvPr id="23" name="Freeform 22"/>
          <p:cNvSpPr/>
          <p:nvPr/>
        </p:nvSpPr>
        <p:spPr>
          <a:xfrm>
            <a:off x="2442028" y="2728686"/>
            <a:ext cx="4506686" cy="243114"/>
          </a:xfrm>
          <a:custGeom>
            <a:avLst/>
            <a:gdLst>
              <a:gd name="connsiteX0" fmla="*/ 0 w 2220686"/>
              <a:gd name="connsiteY0" fmla="*/ 43543 h 224971"/>
              <a:gd name="connsiteX1" fmla="*/ 1001486 w 2220686"/>
              <a:gd name="connsiteY1" fmla="*/ 217714 h 224971"/>
              <a:gd name="connsiteX2" fmla="*/ 2220686 w 2220686"/>
              <a:gd name="connsiteY2" fmla="*/ 0 h 224971"/>
              <a:gd name="connsiteX3" fmla="*/ 2220686 w 2220686"/>
              <a:gd name="connsiteY3" fmla="*/ 0 h 2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0686" h="224971">
                <a:moveTo>
                  <a:pt x="0" y="43543"/>
                </a:moveTo>
                <a:cubicBezTo>
                  <a:pt x="315686" y="134257"/>
                  <a:pt x="631372" y="224971"/>
                  <a:pt x="1001486" y="217714"/>
                </a:cubicBezTo>
                <a:cubicBezTo>
                  <a:pt x="1371600" y="210457"/>
                  <a:pt x="2220686" y="0"/>
                  <a:pt x="2220686" y="0"/>
                </a:cubicBezTo>
                <a:lnTo>
                  <a:pt x="2220686" y="0"/>
                </a:lnTo>
              </a:path>
            </a:pathLst>
          </a:custGeom>
          <a:ln w="28575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77342" y="2920425"/>
            <a:ext cx="1556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Timer 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42354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TIMSK (Timer/Counter) Interrupt Enable Register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6914" y="1600200"/>
            <a:ext cx="7772400" cy="533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TIMSK Register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180772"/>
            <a:ext cx="876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478450" y="2408578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6704806" y="24230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7695406" y="24230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714206" y="24230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225108" y="24230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353594" y="2408578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989806" y="2408578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7924800" y="2177142"/>
            <a:ext cx="990600" cy="5334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TOIE0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934200" y="2180772"/>
            <a:ext cx="990600" cy="5334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600" b="1" dirty="0" smtClean="0">
                <a:solidFill>
                  <a:schemeClr val="bg1"/>
                </a:solidFill>
              </a:rPr>
              <a:t>OCIE0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943600" y="2166258"/>
            <a:ext cx="990600" cy="5334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TOIE1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172028" y="2180772"/>
            <a:ext cx="1266372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TOIE2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28600" y="2240256"/>
            <a:ext cx="990600" cy="5334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OCIE2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391228" y="2169888"/>
            <a:ext cx="1266372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600" b="1" dirty="0" smtClean="0">
                <a:solidFill>
                  <a:schemeClr val="bg1"/>
                </a:solidFill>
              </a:rPr>
              <a:t>TICIE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519714" y="2166258"/>
            <a:ext cx="1266372" cy="5334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OCIE1A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691742" y="2166258"/>
            <a:ext cx="1266372" cy="5334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OCIE1B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" y="3582412"/>
            <a:ext cx="8458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TOIE1	 Timer1 overflow ENABLE bit; </a:t>
            </a:r>
          </a:p>
          <a:p>
            <a:r>
              <a:rPr lang="en-US" sz="3200" dirty="0" smtClean="0"/>
              <a:t>OCIE1B	Timer 1 output compare B match ENABLE</a:t>
            </a:r>
          </a:p>
          <a:p>
            <a:r>
              <a:rPr lang="en-US" sz="3200" dirty="0" smtClean="0"/>
              <a:t>OCIE1A	Timer 1 output compare A match ENABLE</a:t>
            </a:r>
          </a:p>
          <a:p>
            <a:r>
              <a:rPr lang="en-US" sz="3200" dirty="0" smtClean="0"/>
              <a:t>TICIE1	Input Capture ENABLE</a:t>
            </a:r>
          </a:p>
        </p:txBody>
      </p:sp>
      <p:sp>
        <p:nvSpPr>
          <p:cNvPr id="23" name="Freeform 22"/>
          <p:cNvSpPr/>
          <p:nvPr/>
        </p:nvSpPr>
        <p:spPr>
          <a:xfrm>
            <a:off x="2442028" y="2728686"/>
            <a:ext cx="4506686" cy="243114"/>
          </a:xfrm>
          <a:custGeom>
            <a:avLst/>
            <a:gdLst>
              <a:gd name="connsiteX0" fmla="*/ 0 w 2220686"/>
              <a:gd name="connsiteY0" fmla="*/ 43543 h 224971"/>
              <a:gd name="connsiteX1" fmla="*/ 1001486 w 2220686"/>
              <a:gd name="connsiteY1" fmla="*/ 217714 h 224971"/>
              <a:gd name="connsiteX2" fmla="*/ 2220686 w 2220686"/>
              <a:gd name="connsiteY2" fmla="*/ 0 h 224971"/>
              <a:gd name="connsiteX3" fmla="*/ 2220686 w 2220686"/>
              <a:gd name="connsiteY3" fmla="*/ 0 h 2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0686" h="224971">
                <a:moveTo>
                  <a:pt x="0" y="43543"/>
                </a:moveTo>
                <a:cubicBezTo>
                  <a:pt x="315686" y="134257"/>
                  <a:pt x="631372" y="224971"/>
                  <a:pt x="1001486" y="217714"/>
                </a:cubicBezTo>
                <a:cubicBezTo>
                  <a:pt x="1371600" y="210457"/>
                  <a:pt x="2220686" y="0"/>
                  <a:pt x="2220686" y="0"/>
                </a:cubicBezTo>
                <a:lnTo>
                  <a:pt x="2220686" y="0"/>
                </a:lnTo>
              </a:path>
            </a:pathLst>
          </a:custGeom>
          <a:ln w="28575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77342" y="2920425"/>
            <a:ext cx="1556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Timer 1</a:t>
            </a:r>
            <a:endParaRPr lang="en-US"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TCCR1A &amp; TCCR1B (Timer Counter Control Registers)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6914" y="1447800"/>
            <a:ext cx="7772400" cy="533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TCCR1A Register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028372"/>
            <a:ext cx="876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600234" y="2256178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6553994" y="22706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7695406" y="22706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612608" y="22706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299720" y="22706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428205" y="2256178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142206" y="2256178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188688" y="2061030"/>
            <a:ext cx="1259112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COM1A1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3962400"/>
            <a:ext cx="891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FOC1A, FOC1B – Related to force compare</a:t>
            </a:r>
          </a:p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ICNC1, ICES1 – Related to Input Capture</a:t>
            </a:r>
          </a:p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COM1A1, COM1A0, COM1B1, COM1B0 </a:t>
            </a:r>
          </a:p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				– Related to Waveform Generation</a:t>
            </a:r>
          </a:p>
          <a:p>
            <a:r>
              <a:rPr lang="en-US" sz="3000" b="1" dirty="0" smtClean="0"/>
              <a:t>WGM13, WGM12, WGM11, WGM10 – Mode Selection</a:t>
            </a:r>
          </a:p>
          <a:p>
            <a:r>
              <a:rPr lang="en-US" sz="3000" b="1" dirty="0" smtClean="0"/>
              <a:t>CS12, CS11, CS10 – Clock Selection</a:t>
            </a:r>
            <a:endParaRPr lang="en-US" sz="3000" b="1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95400" y="2061030"/>
            <a:ext cx="1324428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COM1A0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474688" y="2119086"/>
            <a:ext cx="1244598" cy="38463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COM1B1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632202" y="2104572"/>
            <a:ext cx="1244598" cy="38463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COM1B0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800606" y="2046516"/>
            <a:ext cx="1117596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FOC1A1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5791200" y="2057400"/>
            <a:ext cx="1070430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FOC1B1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796314" y="2057400"/>
            <a:ext cx="1146630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WGM11B1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888512" y="2071914"/>
            <a:ext cx="1146630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WGM10B1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52400" y="2743200"/>
            <a:ext cx="7772400" cy="533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TCCR1B Register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086" y="3323772"/>
            <a:ext cx="876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4496594" y="3551578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539480" y="35660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7680892" y="35660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5598094" y="35660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2285206" y="35660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353594" y="3551578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1127692" y="3551578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174174" y="3356430"/>
            <a:ext cx="1259112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ICNC1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1280886" y="3356430"/>
            <a:ext cx="1324428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ICES1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460174" y="3414486"/>
            <a:ext cx="1244598" cy="38463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3559632" y="3360060"/>
            <a:ext cx="1244598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WGM13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4728036" y="3360060"/>
            <a:ext cx="1157508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WGM121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5791200" y="3338286"/>
            <a:ext cx="1070430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CS12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781800" y="3352800"/>
            <a:ext cx="1146630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CS11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7873998" y="3367314"/>
            <a:ext cx="1146630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CS10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335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Block Diagram for Timer1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9" name="Trapezoid 88"/>
          <p:cNvSpPr/>
          <p:nvPr/>
        </p:nvSpPr>
        <p:spPr>
          <a:xfrm rot="5400000">
            <a:off x="3581400" y="2452914"/>
            <a:ext cx="3505200" cy="1219200"/>
          </a:xfrm>
          <a:prstGeom prst="trapezoi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 rot="10800000" flipV="1">
            <a:off x="3124201" y="2757714"/>
            <a:ext cx="16002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72970" y="365313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Falling Edge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3265716" y="41148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Rising Edge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3276600" y="3239477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CLK/1024</a:t>
            </a:r>
            <a:endParaRPr lang="en-US" sz="2400" dirty="0"/>
          </a:p>
        </p:txBody>
      </p:sp>
      <p:cxnSp>
        <p:nvCxnSpPr>
          <p:cNvPr id="94" name="Straight Connector 93"/>
          <p:cNvCxnSpPr/>
          <p:nvPr/>
        </p:nvCxnSpPr>
        <p:spPr>
          <a:xfrm rot="10800000" flipV="1">
            <a:off x="3124201" y="2376714"/>
            <a:ext cx="16002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0800000">
            <a:off x="2362201" y="1995714"/>
            <a:ext cx="236220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0800000">
            <a:off x="3581401" y="1614714"/>
            <a:ext cx="114300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0800000" flipV="1">
            <a:off x="3124201" y="3138714"/>
            <a:ext cx="16002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0800000" flipV="1">
            <a:off x="3138715" y="3595912"/>
            <a:ext cx="16002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0800000" flipV="1">
            <a:off x="3124201" y="4053113"/>
            <a:ext cx="16002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0800000" flipV="1">
            <a:off x="3124201" y="4510313"/>
            <a:ext cx="16002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429000" y="2786742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CLK/256</a:t>
            </a:r>
            <a:endParaRPr lang="en-US" sz="2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585030" y="2405742"/>
            <a:ext cx="1502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CLK/64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744690" y="2024742"/>
            <a:ext cx="128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CLK/8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031346" y="1614714"/>
            <a:ext cx="90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CLK</a:t>
            </a: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680858" y="142965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4680858" y="1806322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695372" y="219820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680858" y="255017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684488" y="296383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677228" y="3402892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669974" y="387460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6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677228" y="433180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7</a:t>
            </a:r>
            <a:endParaRPr lang="en-US" sz="1400" dirty="0"/>
          </a:p>
        </p:txBody>
      </p:sp>
      <p:cxnSp>
        <p:nvCxnSpPr>
          <p:cNvPr id="113" name="Straight Arrow Connector 112"/>
          <p:cNvCxnSpPr/>
          <p:nvPr/>
        </p:nvCxnSpPr>
        <p:spPr>
          <a:xfrm rot="5400000">
            <a:off x="3429000" y="1767114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1600200" y="2071914"/>
            <a:ext cx="1524000" cy="1752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 rot="5400000">
            <a:off x="2116477" y="1844335"/>
            <a:ext cx="4898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1600200" y="3900714"/>
            <a:ext cx="1524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rot="5400000" flipH="1" flipV="1">
            <a:off x="2200728" y="4853214"/>
            <a:ext cx="3794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1981200" y="5043714"/>
            <a:ext cx="8382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>
            <a:stCxn id="89" idx="0"/>
          </p:cNvCxnSpPr>
          <p:nvPr/>
        </p:nvCxnSpPr>
        <p:spPr>
          <a:xfrm>
            <a:off x="5943600" y="3062514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4604060" y="5180610"/>
            <a:ext cx="8486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>
            <a:off x="5334000" y="49530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239656" y="43680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587998" y="426357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887684" y="4459512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1981200" y="1233714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CLk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/O</a:t>
            </a:r>
            <a:endParaRPr lang="en-US" baseline="-25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648200" y="2667000"/>
            <a:ext cx="1571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MUX</a:t>
            </a:r>
            <a:endParaRPr lang="en-US" sz="2000" baseline="-25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600200" y="2743200"/>
            <a:ext cx="1571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PRESCALER</a:t>
            </a:r>
            <a:endParaRPr lang="en-US" sz="2000" baseline="-25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600200" y="3910632"/>
            <a:ext cx="1571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EDGE DETECTOR</a:t>
            </a:r>
            <a:endParaRPr lang="en-US" sz="2000" baseline="-25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2115456" y="52212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T1</a:t>
            </a:r>
            <a:endParaRPr lang="en-US" sz="2000" baseline="-25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572000" y="5574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CS12</a:t>
            </a:r>
            <a:endParaRPr 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5040084" y="537754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CS11</a:t>
            </a:r>
            <a:endParaRPr 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500914" y="5269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CS10</a:t>
            </a:r>
            <a:endParaRPr lang="en-US" baseline="-25000" dirty="0"/>
          </a:p>
        </p:txBody>
      </p:sp>
      <p:cxnSp>
        <p:nvCxnSpPr>
          <p:cNvPr id="152" name="Straight Connector 151"/>
          <p:cNvCxnSpPr/>
          <p:nvPr/>
        </p:nvCxnSpPr>
        <p:spPr>
          <a:xfrm rot="5400000">
            <a:off x="4956032" y="5071752"/>
            <a:ext cx="8486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933372" y="1233714"/>
            <a:ext cx="90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53125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03238"/>
            <a:ext cx="84582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An Exercise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763000" cy="5486400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Write a program to toggle only the PORTB.5 bit continuously every second. Use timer 1, Normal mode, and 1:256 </a:t>
            </a:r>
            <a:r>
              <a:rPr lang="en-US" sz="3000" dirty="0" err="1" smtClean="0"/>
              <a:t>prescaler</a:t>
            </a:r>
            <a:r>
              <a:rPr lang="en-US" sz="3000" dirty="0" smtClean="0"/>
              <a:t> to create the delay. Assume XTAL=8 </a:t>
            </a:r>
            <a:r>
              <a:rPr lang="en-US" sz="3000" dirty="0" err="1" smtClean="0"/>
              <a:t>MHz.</a:t>
            </a: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Solution:</a:t>
            </a:r>
          </a:p>
          <a:p>
            <a:r>
              <a:rPr lang="en-US" sz="3000" dirty="0" err="1" smtClean="0">
                <a:sym typeface="Wingdings" pitchFamily="2" charset="2"/>
              </a:rPr>
              <a:t>Prescaler</a:t>
            </a:r>
            <a:r>
              <a:rPr lang="en-US" sz="3000" dirty="0" smtClean="0">
                <a:sym typeface="Wingdings" pitchFamily="2" charset="2"/>
              </a:rPr>
              <a:t>=1:256  </a:t>
            </a:r>
            <a:r>
              <a:rPr lang="en-US" sz="3000" dirty="0" err="1" smtClean="0">
                <a:sym typeface="Wingdings" pitchFamily="2" charset="2"/>
              </a:rPr>
              <a:t>f</a:t>
            </a:r>
            <a:r>
              <a:rPr lang="en-US" sz="3000" baseline="-25000" dirty="0" err="1" smtClean="0">
                <a:sym typeface="Wingdings" pitchFamily="2" charset="2"/>
              </a:rPr>
              <a:t>timer</a:t>
            </a:r>
            <a:r>
              <a:rPr lang="en-US" sz="3000" dirty="0" smtClean="0">
                <a:sym typeface="Wingdings" pitchFamily="2" charset="2"/>
              </a:rPr>
              <a:t>=(8/256) MHz </a:t>
            </a:r>
          </a:p>
          <a:p>
            <a:r>
              <a:rPr lang="en-US" sz="3000" dirty="0" err="1" smtClean="0">
                <a:sym typeface="Wingdings" pitchFamily="2" charset="2"/>
              </a:rPr>
              <a:t>T</a:t>
            </a:r>
            <a:r>
              <a:rPr lang="en-US" sz="3000" baseline="-25000" dirty="0" err="1" smtClean="0">
                <a:sym typeface="Wingdings" pitchFamily="2" charset="2"/>
              </a:rPr>
              <a:t>timer</a:t>
            </a:r>
            <a:r>
              <a:rPr lang="en-US" sz="3000" dirty="0" smtClean="0">
                <a:sym typeface="Wingdings" pitchFamily="2" charset="2"/>
              </a:rPr>
              <a:t> = 256/8 </a:t>
            </a:r>
            <a:r>
              <a:rPr lang="en-US" sz="3000" dirty="0" err="1" smtClean="0">
                <a:sym typeface="Wingdings" pitchFamily="2" charset="2"/>
              </a:rPr>
              <a:t>uS</a:t>
            </a:r>
            <a:r>
              <a:rPr lang="en-US" sz="3000" dirty="0" smtClean="0">
                <a:sym typeface="Wingdings" pitchFamily="2" charset="2"/>
              </a:rPr>
              <a:t> = 32 </a:t>
            </a:r>
            <a:r>
              <a:rPr lang="en-US" sz="3000" dirty="0" err="1" smtClean="0">
                <a:sym typeface="Wingdings" pitchFamily="2" charset="2"/>
              </a:rPr>
              <a:t>uS</a:t>
            </a:r>
            <a:endParaRPr lang="en-US" sz="3000" dirty="0" smtClean="0">
              <a:sym typeface="Wingdings" pitchFamily="2" charset="2"/>
            </a:endParaRPr>
          </a:p>
          <a:p>
            <a:r>
              <a:rPr lang="en-US" sz="3000" dirty="0" smtClean="0">
                <a:sym typeface="Wingdings" pitchFamily="2" charset="2"/>
              </a:rPr>
              <a:t>So, number of clock necessary to make a delay of 1sec is (1s/32uS)=31250</a:t>
            </a:r>
          </a:p>
          <a:p>
            <a:r>
              <a:rPr lang="en-US" sz="3000" dirty="0" smtClean="0">
                <a:sym typeface="Wingdings" pitchFamily="2" charset="2"/>
              </a:rPr>
              <a:t>Therefore, the number to be loaded in the timer register is (65535-31250+1)=34286=0x85EE</a:t>
            </a:r>
          </a:p>
          <a:p>
            <a:r>
              <a:rPr lang="en-US" sz="3000" dirty="0" smtClean="0">
                <a:sym typeface="Wingdings" pitchFamily="2" charset="2"/>
              </a:rPr>
              <a:t>So, TCNT1L=0xEE and TCNT1H=0x85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8846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50838"/>
            <a:ext cx="7772400" cy="7921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The Program Using Timer1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219200"/>
            <a:ext cx="4343400" cy="5410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800" dirty="0" smtClean="0"/>
              <a:t>#include ….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800" dirty="0" smtClean="0"/>
              <a:t>	interrupt [TIM1_OVF]  void timer1_ovf_isr (void)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800" dirty="0" smtClean="0"/>
              <a:t>	{</a:t>
            </a:r>
          </a:p>
          <a:p>
            <a:pPr marL="274320" lvl="0" indent="-274320">
              <a:buClr>
                <a:schemeClr val="accent1"/>
              </a:buClr>
              <a:buSzPct val="85000"/>
              <a:defRPr/>
            </a:pPr>
            <a:r>
              <a:rPr lang="en-US" sz="2800" dirty="0" smtClean="0"/>
              <a:t>		PORTB.5=~PORTB.5;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800" dirty="0" smtClean="0"/>
              <a:t>		TCNT1L=0XEE;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800" dirty="0" smtClean="0"/>
              <a:t>		TCNT1H=0X85;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800" dirty="0" smtClean="0"/>
              <a:t>		TCCR1A=0x00;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800" dirty="0" smtClean="0"/>
              <a:t>		TCCR1B=0x04;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800" dirty="0" smtClean="0"/>
              <a:t>	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8200" y="1219200"/>
            <a:ext cx="4343400" cy="5410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lvl="0" indent="-274320">
              <a:buClr>
                <a:schemeClr val="accent1"/>
              </a:buClr>
              <a:buSzPct val="85000"/>
              <a:defRPr/>
            </a:pPr>
            <a:r>
              <a:rPr lang="en-US" sz="2800" dirty="0" smtClean="0"/>
              <a:t>void main(void) </a:t>
            </a:r>
          </a:p>
          <a:p>
            <a:pPr marL="274320" lvl="0" indent="-274320">
              <a:buClr>
                <a:schemeClr val="accent1"/>
              </a:buClr>
              <a:buSzPct val="85000"/>
              <a:defRPr/>
            </a:pPr>
            <a:r>
              <a:rPr lang="en-US" sz="2800" dirty="0" smtClean="0"/>
              <a:t>    {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800" dirty="0" smtClean="0"/>
              <a:t>		TCNT1L=0XEE;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800" dirty="0" smtClean="0"/>
              <a:t>		TCNT1H=0X85;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800" dirty="0" smtClean="0"/>
              <a:t>		TCCR1A=0x00;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800" dirty="0" smtClean="0"/>
              <a:t>		TCCR1B=0x04;</a:t>
            </a:r>
          </a:p>
          <a:p>
            <a:pPr marL="274320" lvl="0" indent="-274320">
              <a:buClr>
                <a:schemeClr val="accent1"/>
              </a:buClr>
              <a:buSzPct val="85000"/>
              <a:defRPr/>
            </a:pPr>
            <a:r>
              <a:rPr lang="en-US" sz="2800" dirty="0" smtClean="0"/>
              <a:t>             TIMSK=0x04;</a:t>
            </a:r>
          </a:p>
          <a:p>
            <a:pPr marL="274320" lvl="0" indent="-274320">
              <a:buClr>
                <a:schemeClr val="accent1"/>
              </a:buClr>
              <a:buSzPct val="85000"/>
              <a:defRPr/>
            </a:pPr>
            <a:r>
              <a:rPr lang="en-US" sz="2800" dirty="0" smtClean="0"/>
              <a:t>            DDRB.5=1;</a:t>
            </a:r>
          </a:p>
          <a:p>
            <a:pPr marL="274320" lvl="0" indent="-274320">
              <a:buClr>
                <a:schemeClr val="accent1"/>
              </a:buClr>
              <a:buSzPct val="85000"/>
              <a:defRPr/>
            </a:pPr>
            <a:r>
              <a:rPr lang="en-US" sz="2800" dirty="0" smtClean="0"/>
              <a:t>		while (1) {</a:t>
            </a:r>
          </a:p>
          <a:p>
            <a:pPr marL="274320" lvl="0" indent="-274320">
              <a:buClr>
                <a:schemeClr val="accent1"/>
              </a:buClr>
              <a:buSzPct val="85000"/>
              <a:defRPr/>
            </a:pPr>
            <a:r>
              <a:rPr lang="en-US" sz="2800" dirty="0" smtClean="0"/>
              <a:t>		                }</a:t>
            </a:r>
          </a:p>
          <a:p>
            <a:pPr marL="274320" lvl="0" indent="-274320">
              <a:buClr>
                <a:schemeClr val="accent1"/>
              </a:buClr>
              <a:buSzPct val="85000"/>
              <a:defRPr/>
            </a:pPr>
            <a:r>
              <a:rPr lang="en-US" sz="2800" dirty="0" smtClean="0"/>
              <a:t>	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5396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5510</TotalTime>
  <Words>1574</Words>
  <Application>Microsoft Office PowerPoint</Application>
  <PresentationFormat>On-screen Show (4:3)</PresentationFormat>
  <Paragraphs>461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Equity</vt:lpstr>
      <vt:lpstr>Slide 1</vt:lpstr>
      <vt:lpstr>Timer1 Programming</vt:lpstr>
      <vt:lpstr>Comparisons and Overflow in Timer1</vt:lpstr>
      <vt:lpstr>TIFR (Timer/Counter) Interrupt Flag Register </vt:lpstr>
      <vt:lpstr>TIMSK (Timer/Counter) Interrupt Enable Register </vt:lpstr>
      <vt:lpstr>TCCR1A &amp; TCCR1B (Timer Counter Control Registers) </vt:lpstr>
      <vt:lpstr>Block Diagram for Timer1</vt:lpstr>
      <vt:lpstr>An Exercise</vt:lpstr>
      <vt:lpstr>The Program Using Timer1</vt:lpstr>
      <vt:lpstr>Timer2  </vt:lpstr>
      <vt:lpstr>Registers Related to Timer2</vt:lpstr>
      <vt:lpstr>TIFR (Timer/Counter) Interrupt Flag Register </vt:lpstr>
      <vt:lpstr>TIMSK Register</vt:lpstr>
      <vt:lpstr>Real Time Clock using Timer2</vt:lpstr>
      <vt:lpstr>Block Diagram for Timer2</vt:lpstr>
      <vt:lpstr>TOSC1 &amp; TOSC2 Pins</vt:lpstr>
      <vt:lpstr>Timer2 Programming</vt:lpstr>
      <vt:lpstr>Timer2 Programming (Contd.)</vt:lpstr>
      <vt:lpstr>TIFR (Timer/Counter) Interrupt Flag Register </vt:lpstr>
      <vt:lpstr>ASSR (Asynchronous Status Register)</vt:lpstr>
      <vt:lpstr>A simulation of a stop watch</vt:lpstr>
      <vt:lpstr>The Circuit for a Stopwatch</vt:lpstr>
      <vt:lpstr>Connection of the Port Pins</vt:lpstr>
      <vt:lpstr>Header files and variable declaration</vt:lpstr>
      <vt:lpstr>Separation of 2 digits for minute and 2 digits for second</vt:lpstr>
      <vt:lpstr>Displaying the separated digits</vt:lpstr>
      <vt:lpstr>Int0 ISR (for resetting/starting stopwatch)</vt:lpstr>
      <vt:lpstr>Timer2 output compare interrupt service routine</vt:lpstr>
      <vt:lpstr>Settings for Timer2</vt:lpstr>
      <vt:lpstr>Setting for the Interrupt, Global Interrupt and DDRx decleration  </vt:lpstr>
      <vt:lpstr>The infinite while() loop</vt:lpstr>
      <vt:lpstr>Thanks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HP</cp:lastModifiedBy>
  <cp:revision>174</cp:revision>
  <dcterms:created xsi:type="dcterms:W3CDTF">2014-05-09T08:36:58Z</dcterms:created>
  <dcterms:modified xsi:type="dcterms:W3CDTF">2018-07-15T06:53:44Z</dcterms:modified>
</cp:coreProperties>
</file>