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325" r:id="rId3"/>
    <p:sldId id="292" r:id="rId4"/>
    <p:sldId id="293" r:id="rId5"/>
    <p:sldId id="294" r:id="rId6"/>
    <p:sldId id="295" r:id="rId7"/>
    <p:sldId id="302" r:id="rId8"/>
    <p:sldId id="305" r:id="rId9"/>
    <p:sldId id="307" r:id="rId10"/>
    <p:sldId id="308" r:id="rId11"/>
    <p:sldId id="296" r:id="rId12"/>
    <p:sldId id="297" r:id="rId13"/>
    <p:sldId id="303" r:id="rId14"/>
    <p:sldId id="299" r:id="rId15"/>
    <p:sldId id="310" r:id="rId16"/>
    <p:sldId id="309" r:id="rId17"/>
    <p:sldId id="321" r:id="rId18"/>
    <p:sldId id="311" r:id="rId19"/>
    <p:sldId id="312" r:id="rId20"/>
    <p:sldId id="317" r:id="rId21"/>
    <p:sldId id="319" r:id="rId22"/>
    <p:sldId id="316" r:id="rId23"/>
    <p:sldId id="322" r:id="rId24"/>
    <p:sldId id="314" r:id="rId25"/>
    <p:sldId id="31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0585-510D-429A-97AA-7915F239CA48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1FE52-0354-43F2-88B7-E89704339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6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16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59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94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75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FE52-0354-43F2-88B7-E897043393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906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Lecture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Square Wave and PWM Generation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486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52400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April 2018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ICT 5307 : Embedded System Design 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Output in the Virtual Oscilloscope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562600" cy="47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705600" y="563880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5791200"/>
            <a:ext cx="426720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584835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6.6 div,  1 div = 5ms, T = 33ms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24545" y="560416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81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Variation # </a:t>
            </a:r>
            <a:r>
              <a:rPr lang="en-US" sz="3200" b="1" dirty="0" smtClean="0">
                <a:solidFill>
                  <a:srgbClr val="C00000"/>
                </a:solidFill>
              </a:rPr>
              <a:t>2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of WGM and COM bits in TCCR Register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86200"/>
            <a:ext cx="8534400" cy="29718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Variation 2</a:t>
            </a:r>
            <a:r>
              <a:rPr lang="en-US" dirty="0" smtClean="0"/>
              <a:t>: If we change WGM values at </a:t>
            </a:r>
            <a:r>
              <a:rPr lang="en-US" b="1" dirty="0" smtClean="0"/>
              <a:t>CTC</a:t>
            </a:r>
            <a:r>
              <a:rPr lang="en-US" dirty="0" smtClean="0"/>
              <a:t> [2</a:t>
            </a:r>
            <a:r>
              <a:rPr lang="en-US" baseline="30000" dirty="0" smtClean="0"/>
              <a:t>nd</a:t>
            </a:r>
            <a:r>
              <a:rPr lang="en-US" dirty="0" smtClean="0"/>
              <a:t> choice] and COM values in “</a:t>
            </a:r>
            <a:r>
              <a:rPr lang="en-US" b="1" dirty="0" smtClean="0"/>
              <a:t>Toggles OC0 at Compare Match</a:t>
            </a:r>
            <a:r>
              <a:rPr lang="en-US" dirty="0" smtClean="0"/>
              <a:t>”  [2</a:t>
            </a:r>
            <a:r>
              <a:rPr lang="en-US" baseline="30000" dirty="0" smtClean="0"/>
              <a:t>nd</a:t>
            </a:r>
            <a:r>
              <a:rPr lang="en-US" dirty="0" smtClean="0"/>
              <a:t> choice]</a:t>
            </a:r>
          </a:p>
          <a:p>
            <a:r>
              <a:rPr lang="en-US" dirty="0" smtClean="0"/>
              <a:t>WGM bits at CTC (</a:t>
            </a:r>
            <a:r>
              <a:rPr lang="en-US" b="1" dirty="0" smtClean="0"/>
              <a:t>Clear on Compare Match</a:t>
            </a:r>
            <a:r>
              <a:rPr lang="en-US" dirty="0" smtClean="0"/>
              <a:t>) means Timer0 Counting Register, TCNT0 will reset at </a:t>
            </a:r>
            <a:r>
              <a:rPr lang="en-US" b="1" dirty="0" smtClean="0"/>
              <a:t>COMPARE MATCH</a:t>
            </a:r>
            <a:r>
              <a:rPr lang="en-US" dirty="0" smtClean="0"/>
              <a:t> Point. </a:t>
            </a:r>
            <a:r>
              <a:rPr lang="en-US" dirty="0"/>
              <a:t>W</a:t>
            </a:r>
            <a:r>
              <a:rPr lang="en-US" dirty="0" smtClean="0"/>
              <a:t>hen its content becomes equal to the value of OCR0, it will roll over to 00 in next pulse.</a:t>
            </a:r>
          </a:p>
          <a:p>
            <a:r>
              <a:rPr lang="en-US" dirty="0" smtClean="0"/>
              <a:t>The OC0 pin will automatically toggle at every COMPARE MATCH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914" y="5334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smtClean="0"/>
              <a:t>TCCR0 Register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1066800"/>
            <a:ext cx="8763000" cy="562428"/>
            <a:chOff x="228600" y="1342572"/>
            <a:chExt cx="8763000" cy="562428"/>
          </a:xfrm>
        </p:grpSpPr>
        <p:sp>
          <p:nvSpPr>
            <p:cNvPr id="8" name="Rectangle 7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99050721"/>
              </p:ext>
            </p:extLst>
          </p:nvPr>
        </p:nvGraphicFramePr>
        <p:xfrm>
          <a:off x="304800" y="1752600"/>
          <a:ext cx="403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295400"/>
                <a:gridCol w="1295401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CTC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41778802"/>
              </p:ext>
            </p:extLst>
          </p:nvPr>
        </p:nvGraphicFramePr>
        <p:xfrm>
          <a:off x="4800600" y="1752600"/>
          <a:ext cx="403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219200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TOGGLE….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717470" y="2667000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4740" y="2646220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74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39090" y="1930891"/>
            <a:ext cx="812800" cy="830179"/>
            <a:chOff x="1905000" y="4038600"/>
            <a:chExt cx="1219200" cy="1524000"/>
          </a:xfrm>
        </p:grpSpPr>
        <p:cxnSp>
          <p:nvCxnSpPr>
            <p:cNvPr id="5" name="Elbow Connector 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V="1">
            <a:off x="1039090" y="2744301"/>
            <a:ext cx="70104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04455" y="1237070"/>
            <a:ext cx="20780" cy="150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32880" y="2530283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04455" y="187438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53490" y="1903181"/>
            <a:ext cx="812800" cy="830179"/>
            <a:chOff x="1905000" y="4038600"/>
            <a:chExt cx="1219200" cy="1524000"/>
          </a:xfrm>
        </p:grpSpPr>
        <p:cxnSp>
          <p:nvCxnSpPr>
            <p:cNvPr id="18" name="Elbow Connector 17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821545" y="1888235"/>
            <a:ext cx="812800" cy="830179"/>
            <a:chOff x="1905000" y="4038600"/>
            <a:chExt cx="1219200" cy="1524000"/>
          </a:xfrm>
        </p:grpSpPr>
        <p:cxnSp>
          <p:nvCxnSpPr>
            <p:cNvPr id="27" name="Elbow Connector 26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08075" y="1889326"/>
            <a:ext cx="812800" cy="830179"/>
            <a:chOff x="1905000" y="4038600"/>
            <a:chExt cx="1219200" cy="1524000"/>
          </a:xfrm>
        </p:grpSpPr>
        <p:cxnSp>
          <p:nvCxnSpPr>
            <p:cNvPr id="36" name="Elbow Connector 35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493000" y="1930891"/>
            <a:ext cx="812800" cy="830179"/>
            <a:chOff x="1905000" y="4038600"/>
            <a:chExt cx="1219200" cy="1524000"/>
          </a:xfrm>
        </p:grpSpPr>
        <p:cxnSp>
          <p:nvCxnSpPr>
            <p:cNvPr id="45" name="Elbow Connector 4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 flipH="1" flipV="1">
            <a:off x="1905000" y="1903180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761510" y="1909015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624945" y="1909015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456055" y="1909015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814945" y="17981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71455" y="17843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548745" y="177047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377545" y="17912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865580" y="1913940"/>
            <a:ext cx="812800" cy="830179"/>
            <a:chOff x="1905000" y="4038600"/>
            <a:chExt cx="1219200" cy="1524000"/>
          </a:xfrm>
        </p:grpSpPr>
        <p:cxnSp>
          <p:nvCxnSpPr>
            <p:cNvPr id="62" name="Elbow Connector 61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763655" y="1908106"/>
            <a:ext cx="812800" cy="830179"/>
            <a:chOff x="1905000" y="4038600"/>
            <a:chExt cx="1219200" cy="1524000"/>
          </a:xfrm>
        </p:grpSpPr>
        <p:cxnSp>
          <p:nvCxnSpPr>
            <p:cNvPr id="71" name="Elbow Connector 70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557820" y="1900085"/>
            <a:ext cx="812800" cy="830179"/>
            <a:chOff x="1905000" y="4038600"/>
            <a:chExt cx="1219200" cy="1524000"/>
          </a:xfrm>
        </p:grpSpPr>
        <p:cxnSp>
          <p:nvCxnSpPr>
            <p:cNvPr id="80" name="Elbow Connector 79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 flipH="1" flipV="1">
            <a:off x="4724400" y="1913940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819400" y="1913940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553200" y="1865450"/>
            <a:ext cx="4620" cy="80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757055" y="18100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48200" y="17961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490855" y="176846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15635" y="3119735"/>
            <a:ext cx="857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WGM = CTC   and   COM = TOGGLE ………. </a:t>
            </a:r>
            <a:endParaRPr lang="en-US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3572470"/>
            <a:ext cx="99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at OC0 pin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28600" y="685800"/>
            <a:ext cx="1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increases in TCNT0 Register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-48490" y="1295400"/>
            <a:ext cx="111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Set Values in OCR0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953490" y="50292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759205" y="50292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322780" y="5219700"/>
            <a:ext cx="452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004290" y="5199965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09800" y="4916269"/>
            <a:ext cx="130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 Period, T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52400" y="5791200"/>
            <a:ext cx="886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 that The Time Period is Variable, depends on the Clock frequency, </a:t>
            </a:r>
            <a:r>
              <a:rPr lang="en-US" b="1" dirty="0" err="1" smtClean="0"/>
              <a:t>Prescaler</a:t>
            </a:r>
            <a:r>
              <a:rPr lang="en-US" b="1" dirty="0" smtClean="0"/>
              <a:t> and the value of OCR0. But The duty cycle is always fixed at 50%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638800" y="5029200"/>
            <a:ext cx="115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&lt; T</a:t>
            </a:r>
            <a:r>
              <a:rPr lang="en-US" sz="2400" b="1" baseline="-25000" dirty="0" smtClean="0"/>
              <a:t>1</a:t>
            </a:r>
          </a:p>
        </p:txBody>
      </p:sp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Variation # 2 Explained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976745" y="4009808"/>
            <a:ext cx="7682345" cy="943192"/>
            <a:chOff x="976745" y="4009808"/>
            <a:chExt cx="7682345" cy="943192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976745" y="4911221"/>
              <a:ext cx="7682345" cy="19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983675" y="4009808"/>
              <a:ext cx="6925" cy="9038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1939635" y="435143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763815" y="4341585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5627255" y="434851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7435270" y="433867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6576290" y="433356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4724400" y="433065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2860965" y="4361270"/>
              <a:ext cx="4620" cy="591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3789220" y="4336475"/>
              <a:ext cx="928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45728" y="4343400"/>
              <a:ext cx="928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453748" y="4343395"/>
              <a:ext cx="928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967348" y="4357255"/>
              <a:ext cx="928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771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Calculation of Time period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us say we used a </a:t>
            </a:r>
            <a:r>
              <a:rPr lang="en-US" dirty="0" err="1" smtClean="0"/>
              <a:t>Prescaling</a:t>
            </a:r>
            <a:r>
              <a:rPr lang="en-US" dirty="0" smtClean="0"/>
              <a:t> factor of P.</a:t>
            </a:r>
          </a:p>
          <a:p>
            <a:r>
              <a:rPr lang="en-US" dirty="0" smtClean="0"/>
              <a:t>So, the frequency of timing will be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timer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/P</a:t>
            </a:r>
          </a:p>
          <a:p>
            <a:r>
              <a:rPr lang="en-US" dirty="0" smtClean="0"/>
              <a:t>Therefore each pulse will be of duration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pulse</a:t>
            </a:r>
            <a:r>
              <a:rPr lang="en-US" dirty="0" smtClean="0"/>
              <a:t>=1/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timer</a:t>
            </a:r>
            <a:endParaRPr lang="en-US" baseline="-25000" dirty="0" smtClean="0"/>
          </a:p>
          <a:p>
            <a:r>
              <a:rPr lang="en-US" dirty="0" smtClean="0"/>
              <a:t>Overflow will occur when OCR0 will be x in Hex or y in decimal</a:t>
            </a:r>
          </a:p>
          <a:p>
            <a:r>
              <a:rPr lang="en-US" dirty="0" smtClean="0"/>
              <a:t>So, the time period of the output pulse will be T</a:t>
            </a:r>
            <a:r>
              <a:rPr lang="en-US" baseline="-25000" dirty="0" smtClean="0"/>
              <a:t>out</a:t>
            </a:r>
            <a:r>
              <a:rPr lang="en-US" dirty="0" smtClean="0"/>
              <a:t>=2*(y+1)*P/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Say we use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=16 MHz, P=256, then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</a:t>
            </a:r>
            <a:r>
              <a:rPr lang="en-US" baseline="-25000" dirty="0" smtClean="0"/>
              <a:t>out</a:t>
            </a:r>
            <a:r>
              <a:rPr lang="en-US" dirty="0" smtClean="0"/>
              <a:t>=2*(y+1)*256*10</a:t>
            </a:r>
            <a:r>
              <a:rPr lang="en-US" baseline="30000" dirty="0" smtClean="0"/>
              <a:t>-6</a:t>
            </a:r>
            <a:r>
              <a:rPr lang="en-US" dirty="0" smtClean="0"/>
              <a:t>/16 sec</a:t>
            </a:r>
          </a:p>
          <a:p>
            <a:r>
              <a:rPr lang="en-US" dirty="0" smtClean="0"/>
              <a:t>If we load 0x1B or 27D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</a:t>
            </a:r>
            <a:r>
              <a:rPr lang="en-US" baseline="-25000" dirty="0" smtClean="0"/>
              <a:t>out</a:t>
            </a:r>
            <a:r>
              <a:rPr lang="en-US" dirty="0" smtClean="0"/>
              <a:t>=2*(27+1)*256/16 </a:t>
            </a:r>
            <a:r>
              <a:rPr lang="en-US" dirty="0" err="1" smtClean="0"/>
              <a:t>usec</a:t>
            </a:r>
            <a:r>
              <a:rPr lang="en-US" dirty="0" smtClean="0"/>
              <a:t>=896 </a:t>
            </a:r>
            <a:r>
              <a:rPr lang="en-US" dirty="0" err="1"/>
              <a:t>u</a:t>
            </a:r>
            <a:r>
              <a:rPr lang="en-US" dirty="0" err="1" smtClean="0"/>
              <a:t>sec</a:t>
            </a:r>
            <a:endParaRPr lang="en-US" dirty="0" smtClean="0"/>
          </a:p>
          <a:p>
            <a:r>
              <a:rPr lang="en-US" dirty="0" smtClean="0"/>
              <a:t>Output frequency=1/T</a:t>
            </a:r>
            <a:r>
              <a:rPr lang="en-US" baseline="-25000" dirty="0" smtClean="0"/>
              <a:t>out</a:t>
            </a:r>
            <a:r>
              <a:rPr lang="en-US" dirty="0" smtClean="0"/>
              <a:t>= 1.116 kHz</a:t>
            </a:r>
          </a:p>
        </p:txBody>
      </p:sp>
    </p:spTree>
    <p:extLst>
      <p:ext uri="{BB962C8B-B14F-4D97-AF65-F5344CB8AC3E}">
        <p14:creationId xmlns="" xmlns:p14="http://schemas.microsoft.com/office/powerpoint/2010/main" val="32427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88423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Code in </a:t>
            </a:r>
            <a:r>
              <a:rPr lang="en-US" b="1" dirty="0" err="1" smtClean="0">
                <a:solidFill>
                  <a:schemeClr val="tx1"/>
                </a:solidFill>
              </a:rPr>
              <a:t>CodeVisionAVR</a:t>
            </a:r>
            <a:r>
              <a:rPr lang="en-US" b="1" dirty="0" smtClean="0">
                <a:solidFill>
                  <a:schemeClr val="tx1"/>
                </a:solidFill>
              </a:rPr>
              <a:t> [CTC]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09800"/>
            <a:ext cx="8839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#include &lt;mega32.h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main(void)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DDRB.3=1; </a:t>
            </a:r>
          </a:p>
          <a:p>
            <a:pPr marL="0" indent="0">
              <a:buNone/>
            </a:pPr>
            <a:r>
              <a:rPr lang="en-US" sz="2000" dirty="0"/>
              <a:t>TCCR0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(0&lt;&lt;</a:t>
            </a:r>
            <a:r>
              <a:rPr lang="en-US" sz="2000" b="1" dirty="0">
                <a:solidFill>
                  <a:srgbClr val="0070C0"/>
                </a:solidFill>
              </a:rPr>
              <a:t>WGM00</a:t>
            </a:r>
            <a:r>
              <a:rPr lang="en-US" sz="2000" dirty="0"/>
              <a:t>) | </a:t>
            </a:r>
            <a:r>
              <a:rPr lang="en-US" sz="2000" b="1" dirty="0" smtClean="0">
                <a:solidFill>
                  <a:srgbClr val="FF0000"/>
                </a:solidFill>
              </a:rPr>
              <a:t>(0&lt;&lt;</a:t>
            </a:r>
            <a:r>
              <a:rPr lang="en-US" sz="2000" b="1" dirty="0">
                <a:solidFill>
                  <a:srgbClr val="FF0000"/>
                </a:solidFill>
              </a:rPr>
              <a:t>COM01)</a:t>
            </a:r>
            <a:r>
              <a:rPr lang="en-US" sz="2000" dirty="0"/>
              <a:t> | </a:t>
            </a:r>
            <a:r>
              <a:rPr lang="en-US" sz="2000" b="1" dirty="0" smtClean="0">
                <a:solidFill>
                  <a:srgbClr val="FF0000"/>
                </a:solidFill>
              </a:rPr>
              <a:t>(1&lt;&lt;</a:t>
            </a:r>
            <a:r>
              <a:rPr lang="en-US" sz="2000" b="1" dirty="0">
                <a:solidFill>
                  <a:srgbClr val="FF0000"/>
                </a:solidFill>
              </a:rPr>
              <a:t>COM00)</a:t>
            </a:r>
            <a:r>
              <a:rPr lang="en-US" sz="2000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(1&lt;&lt;</a:t>
            </a:r>
            <a:r>
              <a:rPr lang="en-US" sz="2000" b="1" dirty="0">
                <a:solidFill>
                  <a:srgbClr val="0070C0"/>
                </a:solidFill>
              </a:rPr>
              <a:t>WGM01)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00B050"/>
                </a:solidFill>
              </a:rPr>
              <a:t>(1&lt;&lt;CS02)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00B050"/>
                </a:solidFill>
              </a:rPr>
              <a:t>(0&lt;&lt;CS01)</a:t>
            </a:r>
            <a:r>
              <a:rPr lang="en-US" sz="2000" dirty="0"/>
              <a:t> |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(0&lt;&lt;</a:t>
            </a:r>
            <a:r>
              <a:rPr lang="en-US" sz="2000" b="1" dirty="0">
                <a:solidFill>
                  <a:srgbClr val="00B050"/>
                </a:solidFill>
              </a:rPr>
              <a:t>CS00)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TCNT0=0x00;</a:t>
            </a:r>
          </a:p>
          <a:p>
            <a:pPr marL="0" indent="0">
              <a:buNone/>
            </a:pPr>
            <a:r>
              <a:rPr lang="en-US" sz="2000" dirty="0" smtClean="0"/>
              <a:t>OCR0=27;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(1)</a:t>
            </a:r>
          </a:p>
          <a:p>
            <a:pPr marL="0" indent="0">
              <a:buNone/>
            </a:pPr>
            <a:r>
              <a:rPr lang="en-US" sz="2000" dirty="0"/>
              <a:t>     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92788" y="2286000"/>
            <a:ext cx="3198812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dirty="0" smtClean="0"/>
              <a:t>TCCR0 Register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1647372"/>
            <a:ext cx="8763000" cy="562428"/>
            <a:chOff x="228600" y="1342572"/>
            <a:chExt cx="8763000" cy="562428"/>
          </a:xfrm>
        </p:grpSpPr>
        <p:sp>
          <p:nvSpPr>
            <p:cNvPr id="10" name="Rectangle 9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Arc 25"/>
          <p:cNvSpPr/>
          <p:nvPr/>
        </p:nvSpPr>
        <p:spPr>
          <a:xfrm>
            <a:off x="2086428" y="3229428"/>
            <a:ext cx="4846184" cy="11901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flipV="1">
            <a:off x="2747324" y="1781628"/>
            <a:ext cx="1672276" cy="8853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19400" y="1078468"/>
            <a:ext cx="15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WGM bits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62514" y="2297668"/>
            <a:ext cx="15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 bits</a:t>
            </a:r>
            <a:endParaRPr lang="en-US" dirty="0"/>
          </a:p>
        </p:txBody>
      </p:sp>
      <p:sp>
        <p:nvSpPr>
          <p:cNvPr id="30" name="Arc 29"/>
          <p:cNvSpPr/>
          <p:nvPr/>
        </p:nvSpPr>
        <p:spPr>
          <a:xfrm>
            <a:off x="3661724" y="3305628"/>
            <a:ext cx="1672276" cy="8853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>
            <a:off x="7334250" y="285750"/>
            <a:ext cx="3429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858000" y="757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Prescaling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509520" y="4743271"/>
            <a:ext cx="44058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WGM=01 – CTC</a:t>
            </a:r>
          </a:p>
          <a:p>
            <a:r>
              <a:rPr lang="en-US" sz="2400" dirty="0" smtClean="0"/>
              <a:t>COM=01 – TOGGLE…..</a:t>
            </a:r>
          </a:p>
          <a:p>
            <a:r>
              <a:rPr lang="en-US" sz="2400" dirty="0" err="1" smtClean="0"/>
              <a:t>Prescaling</a:t>
            </a:r>
            <a:r>
              <a:rPr lang="en-US" sz="2400" dirty="0" smtClean="0"/>
              <a:t>=100–&gt; factor of 256</a:t>
            </a:r>
            <a:endParaRPr lang="en-US" sz="2400" dirty="0"/>
          </a:p>
        </p:txBody>
      </p:sp>
      <p:sp>
        <p:nvSpPr>
          <p:cNvPr id="34" name="Arc 33"/>
          <p:cNvSpPr/>
          <p:nvPr/>
        </p:nvSpPr>
        <p:spPr>
          <a:xfrm>
            <a:off x="1981200" y="988366"/>
            <a:ext cx="3352800" cy="1116205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4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Output in the Virtual Oscilloscope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63145" y="5943540"/>
            <a:ext cx="0" cy="419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95945" y="6095940"/>
            <a:ext cx="426720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17425"/>
            <a:ext cx="4329112" cy="312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2400300" y="5089915"/>
            <a:ext cx="2286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09506" y="5074131"/>
            <a:ext cx="228600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083045"/>
            <a:ext cx="3810000" cy="1588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0570" y="503350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 div = 100 </a:t>
            </a:r>
            <a:r>
              <a:rPr lang="en-US" dirty="0" err="1" smtClean="0">
                <a:solidFill>
                  <a:srgbClr val="FFFF00"/>
                </a:solidFill>
              </a:rPr>
              <a:t>uS</a:t>
            </a:r>
            <a:r>
              <a:rPr lang="en-US" dirty="0" smtClean="0">
                <a:solidFill>
                  <a:srgbClr val="FFFF00"/>
                </a:solidFill>
              </a:rPr>
              <a:t>, 9 div = 900 </a:t>
            </a:r>
            <a:r>
              <a:rPr lang="en-US" dirty="0" err="1" smtClean="0">
                <a:solidFill>
                  <a:srgbClr val="FFFF00"/>
                </a:solidFill>
              </a:rPr>
              <a:t>uS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31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Physical Output PIN </a:t>
            </a:r>
            <a:r>
              <a:rPr lang="en-US" sz="3600" b="1" dirty="0">
                <a:solidFill>
                  <a:schemeClr val="tx1"/>
                </a:solidFill>
              </a:rPr>
              <a:t>R</a:t>
            </a:r>
            <a:r>
              <a:rPr lang="en-US" sz="3600" b="1" dirty="0" smtClean="0">
                <a:solidFill>
                  <a:schemeClr val="tx1"/>
                </a:solidFill>
              </a:rPr>
              <a:t>elated to All Timers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5410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Each Timer (Timer0, Timer1 and Timer2) has a waveform generator (WG).</a:t>
            </a:r>
          </a:p>
          <a:p>
            <a:r>
              <a:rPr lang="en-US" sz="2800" dirty="0" smtClean="0"/>
              <a:t>The waveform generator gives output to different pins of the microcontroller for different timers.</a:t>
            </a:r>
          </a:p>
          <a:p>
            <a:pPr lvl="1"/>
            <a:r>
              <a:rPr lang="en-US" sz="2800" dirty="0" smtClean="0"/>
              <a:t>OC0 (PB.3) 	</a:t>
            </a:r>
            <a:r>
              <a:rPr lang="en-US" sz="2800" dirty="0" smtClean="0">
                <a:sym typeface="Wingdings" pitchFamily="2" charset="2"/>
              </a:rPr>
              <a:t> Timer 0, Output Compare</a:t>
            </a:r>
            <a:endParaRPr lang="en-US" sz="2800" dirty="0" smtClean="0"/>
          </a:p>
          <a:p>
            <a:pPr lvl="1"/>
            <a:r>
              <a:rPr lang="en-US" sz="2800" dirty="0" smtClean="0"/>
              <a:t>OC1A (PD.5) 	</a:t>
            </a:r>
            <a:r>
              <a:rPr lang="en-US" sz="2800" dirty="0" smtClean="0">
                <a:sym typeface="Wingdings" pitchFamily="2" charset="2"/>
              </a:rPr>
              <a:t> </a:t>
            </a:r>
            <a:r>
              <a:rPr lang="en-US" sz="2800" dirty="0">
                <a:sym typeface="Wingdings" pitchFamily="2" charset="2"/>
              </a:rPr>
              <a:t>Timer </a:t>
            </a:r>
            <a:r>
              <a:rPr lang="en-US" sz="2800" dirty="0" smtClean="0">
                <a:sym typeface="Wingdings" pitchFamily="2" charset="2"/>
              </a:rPr>
              <a:t>1, </a:t>
            </a:r>
            <a:r>
              <a:rPr lang="en-US" sz="2800" dirty="0">
                <a:sym typeface="Wingdings" pitchFamily="2" charset="2"/>
              </a:rPr>
              <a:t>Output </a:t>
            </a:r>
            <a:r>
              <a:rPr lang="en-US" sz="2800" dirty="0" smtClean="0">
                <a:sym typeface="Wingdings" pitchFamily="2" charset="2"/>
              </a:rPr>
              <a:t>Compare A</a:t>
            </a:r>
            <a:endParaRPr lang="en-US" sz="2800" dirty="0" smtClean="0"/>
          </a:p>
          <a:p>
            <a:pPr lvl="1"/>
            <a:r>
              <a:rPr lang="en-US" sz="2800" dirty="0" smtClean="0"/>
              <a:t>OC1B (PD.4) 	</a:t>
            </a:r>
            <a:r>
              <a:rPr lang="en-US" sz="2800" dirty="0" smtClean="0">
                <a:sym typeface="Wingdings" pitchFamily="2" charset="2"/>
              </a:rPr>
              <a:t> </a:t>
            </a:r>
            <a:r>
              <a:rPr lang="en-US" sz="2800" dirty="0">
                <a:sym typeface="Wingdings" pitchFamily="2" charset="2"/>
              </a:rPr>
              <a:t>Timer </a:t>
            </a:r>
            <a:r>
              <a:rPr lang="en-US" sz="2800" dirty="0" smtClean="0">
                <a:sym typeface="Wingdings" pitchFamily="2" charset="2"/>
              </a:rPr>
              <a:t>1, </a:t>
            </a:r>
            <a:r>
              <a:rPr lang="en-US" sz="2800" dirty="0">
                <a:sym typeface="Wingdings" pitchFamily="2" charset="2"/>
              </a:rPr>
              <a:t>Output </a:t>
            </a:r>
            <a:r>
              <a:rPr lang="en-US" sz="2800" dirty="0" smtClean="0">
                <a:sym typeface="Wingdings" pitchFamily="2" charset="2"/>
              </a:rPr>
              <a:t>Compare B</a:t>
            </a:r>
            <a:endParaRPr lang="en-US" sz="2800" dirty="0" smtClean="0"/>
          </a:p>
          <a:p>
            <a:pPr lvl="1"/>
            <a:r>
              <a:rPr lang="en-US" sz="2800" dirty="0" smtClean="0"/>
              <a:t>OC2 (PD.7) 	</a:t>
            </a:r>
            <a:r>
              <a:rPr lang="en-US" sz="2800" dirty="0" smtClean="0">
                <a:sym typeface="Wingdings" pitchFamily="2" charset="2"/>
              </a:rPr>
              <a:t> </a:t>
            </a:r>
            <a:r>
              <a:rPr lang="en-US" sz="2800" dirty="0">
                <a:sym typeface="Wingdings" pitchFamily="2" charset="2"/>
              </a:rPr>
              <a:t>Timer </a:t>
            </a:r>
            <a:r>
              <a:rPr lang="en-US" sz="2800" dirty="0" smtClean="0">
                <a:sym typeface="Wingdings" pitchFamily="2" charset="2"/>
              </a:rPr>
              <a:t>2, </a:t>
            </a:r>
            <a:r>
              <a:rPr lang="en-US" sz="2800" dirty="0">
                <a:sym typeface="Wingdings" pitchFamily="2" charset="2"/>
              </a:rPr>
              <a:t>Output Compare</a:t>
            </a:r>
            <a:endParaRPr lang="en-US" sz="2800" dirty="0" smtClean="0"/>
          </a:p>
          <a:p>
            <a:r>
              <a:rPr lang="en-US" sz="2800" dirty="0" err="1" smtClean="0"/>
              <a:t>WGMn</a:t>
            </a:r>
            <a:r>
              <a:rPr lang="en-US" sz="2800" dirty="0" smtClean="0"/>
              <a:t> and </a:t>
            </a:r>
            <a:r>
              <a:rPr lang="en-US" sz="2800" dirty="0" err="1" smtClean="0"/>
              <a:t>COMn</a:t>
            </a:r>
            <a:r>
              <a:rPr lang="en-US" sz="2800" dirty="0" smtClean="0"/>
              <a:t> bits of TCCR register determine how the waveform generator will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113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553200" cy="65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6482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OC0, OC1A, OC1B and OC2 Pins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5749635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180109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190500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00" y="17019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Timer0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74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Timer1B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Timer1A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3375" y="556260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63090" y="5852160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95400" y="6019800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67600" y="6400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Timer2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30630" y="6122325"/>
            <a:ext cx="2856825" cy="278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617527" y="6260167"/>
            <a:ext cx="302903" cy="306888"/>
          </a:xfrm>
          <a:custGeom>
            <a:avLst/>
            <a:gdLst>
              <a:gd name="connsiteX0" fmla="*/ 0 w 302903"/>
              <a:gd name="connsiteY0" fmla="*/ 306888 h 306888"/>
              <a:gd name="connsiteX1" fmla="*/ 263237 w 302903"/>
              <a:gd name="connsiteY1" fmla="*/ 209906 h 306888"/>
              <a:gd name="connsiteX2" fmla="*/ 263237 w 302903"/>
              <a:gd name="connsiteY2" fmla="*/ 209906 h 306888"/>
              <a:gd name="connsiteX3" fmla="*/ 290946 w 302903"/>
              <a:gd name="connsiteY3" fmla="*/ 29797 h 306888"/>
              <a:gd name="connsiteX4" fmla="*/ 41564 w 302903"/>
              <a:gd name="connsiteY4" fmla="*/ 2088 h 3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903" h="306888">
                <a:moveTo>
                  <a:pt x="0" y="306888"/>
                </a:moveTo>
                <a:lnTo>
                  <a:pt x="263237" y="209906"/>
                </a:lnTo>
                <a:lnTo>
                  <a:pt x="263237" y="209906"/>
                </a:lnTo>
                <a:cubicBezTo>
                  <a:pt x="267855" y="179888"/>
                  <a:pt x="327892" y="64433"/>
                  <a:pt x="290946" y="29797"/>
                </a:cubicBezTo>
                <a:cubicBezTo>
                  <a:pt x="254001" y="-4839"/>
                  <a:pt x="147782" y="-1376"/>
                  <a:pt x="41564" y="20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5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Generation of PWM Wave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763000" cy="2438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PWM</a:t>
            </a:r>
            <a:r>
              <a:rPr lang="en-US" dirty="0" smtClean="0"/>
              <a:t> stands for </a:t>
            </a:r>
            <a:r>
              <a:rPr lang="en-US" b="1" dirty="0" smtClean="0"/>
              <a:t>P</a:t>
            </a:r>
            <a:r>
              <a:rPr lang="en-US" dirty="0" smtClean="0"/>
              <a:t>ulse </a:t>
            </a:r>
            <a:r>
              <a:rPr lang="en-US" b="1" dirty="0" smtClean="0"/>
              <a:t>W</a:t>
            </a:r>
            <a:r>
              <a:rPr lang="en-US" dirty="0" smtClean="0"/>
              <a:t>idth </a:t>
            </a:r>
            <a:r>
              <a:rPr lang="en-US" b="1" dirty="0" smtClean="0"/>
              <a:t>M</a:t>
            </a:r>
            <a:r>
              <a:rPr lang="en-US" dirty="0" smtClean="0"/>
              <a:t>odulation.</a:t>
            </a:r>
          </a:p>
          <a:p>
            <a:r>
              <a:rPr lang="en-US" dirty="0" smtClean="0"/>
              <a:t>Let us say we apply continuous 5V DC to a motor. The motor will rotate at a certain speed.</a:t>
            </a:r>
          </a:p>
          <a:p>
            <a:r>
              <a:rPr lang="en-US" dirty="0" smtClean="0"/>
              <a:t>If you apply 5V DC for 50% of the time and 0V for another 50% time and repeat it. The average value of the voltage will be 2.5 volt. So the speed will be halved.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143000" y="3505200"/>
            <a:ext cx="6248400" cy="1752600"/>
            <a:chOff x="1143000" y="4953000"/>
            <a:chExt cx="6248400" cy="1752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4000" y="6400800"/>
              <a:ext cx="5867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752600" y="4953000"/>
              <a:ext cx="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5410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384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42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4200" y="5410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09655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30435" y="542405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16235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929745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943600" y="543791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629400" y="543791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143000" y="52279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05345" y="6336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752600" y="4433455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934200" y="39624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3800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Voltage=2.5V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438400" y="50292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24200" y="50292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0" y="503613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766455" y="5036125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801090" y="5128554"/>
            <a:ext cx="6234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466110" y="5146965"/>
            <a:ext cx="658090" cy="138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172690" y="5160820"/>
            <a:ext cx="6373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21875" y="5243945"/>
            <a:ext cx="5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ON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6165" y="5230090"/>
            <a:ext cx="6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OFF</a:t>
            </a:r>
            <a:endParaRPr lang="en-US" baseline="-25000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304800" y="5715000"/>
            <a:ext cx="87630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modifying the ON/OFF time within a time period, one can vary the average value and the speed of the motor may be varied.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60323" y="5181600"/>
            <a:ext cx="257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PERIOD</a:t>
            </a:r>
            <a:r>
              <a:rPr lang="en-US" dirty="0" smtClean="0"/>
              <a:t>  = T</a:t>
            </a:r>
            <a:r>
              <a:rPr lang="en-US" baseline="-25000" dirty="0" smtClean="0"/>
              <a:t>ON</a:t>
            </a:r>
            <a:r>
              <a:rPr lang="en-US" dirty="0" smtClean="0"/>
              <a:t> + T</a:t>
            </a:r>
            <a:r>
              <a:rPr lang="en-US" baseline="-25000" dirty="0" smtClean="0"/>
              <a:t>OFF</a:t>
            </a:r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13761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38200" y="1752600"/>
            <a:ext cx="586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3048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6800" y="762000"/>
            <a:ext cx="110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5165" y="762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762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81400" y="762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23855" y="762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73780" y="77585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3945" y="775855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24600" y="78971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5797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9545" y="168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66800" y="990600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352310" y="762000"/>
            <a:ext cx="505690" cy="18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04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Duty Cycle=80% Average Voltage=4.0V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1310" y="18288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18288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80655" y="1835725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15290" y="1928058"/>
            <a:ext cx="1046020" cy="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61310" y="1932710"/>
            <a:ext cx="263235" cy="138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0045" y="2001980"/>
            <a:ext cx="5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ON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69523" y="2029690"/>
            <a:ext cx="6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OFF</a:t>
            </a:r>
            <a:endParaRPr lang="en-US" baseline="-25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57200" y="2209800"/>
            <a:ext cx="6248400" cy="1752600"/>
            <a:chOff x="1143000" y="4953000"/>
            <a:chExt cx="6248400" cy="17526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524000" y="6400800"/>
              <a:ext cx="5867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752600" y="4953000"/>
              <a:ext cx="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52600" y="5410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384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42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24200" y="5410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100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509655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30435" y="542405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216235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29745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943600" y="543791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29400" y="543791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143000" y="52279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05345" y="6336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066800" y="3138055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248400" y="26670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58000" y="2209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Duty Cycle=50% Average Voltage=2.5V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752600" y="37338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38400" y="373380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80655" y="3740725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15290" y="3833154"/>
            <a:ext cx="6234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780310" y="3851565"/>
            <a:ext cx="658090" cy="138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6075" y="3948545"/>
            <a:ext cx="5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ON</a:t>
            </a:r>
            <a:endParaRPr lang="en-US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1870365" y="3934690"/>
            <a:ext cx="6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OFF</a:t>
            </a:r>
            <a:endParaRPr lang="en-US" baseline="-25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57200" y="4368923"/>
            <a:ext cx="6248400" cy="1752600"/>
            <a:chOff x="1143000" y="4953000"/>
            <a:chExt cx="6248400" cy="175260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524000" y="6400800"/>
              <a:ext cx="5867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752600" y="4953000"/>
              <a:ext cx="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0589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12420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477490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509655" y="54102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849090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29745" y="5424055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29745" y="5437910"/>
              <a:ext cx="318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48400" y="543791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43000" y="522790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5345" y="6336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1066800" y="5562600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943600" y="4826123"/>
            <a:ext cx="914400" cy="7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0" y="4368923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Duty Cycle=20%</a:t>
            </a:r>
          </a:p>
          <a:p>
            <a:r>
              <a:rPr lang="en-US" dirty="0" smtClean="0"/>
              <a:t>Average Voltage=1.0V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420090" y="5892923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38400" y="5892923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80655" y="5899848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115290" y="5985256"/>
            <a:ext cx="311727" cy="70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96713" y="5992277"/>
            <a:ext cx="1027832" cy="161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36075" y="6107668"/>
            <a:ext cx="5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ON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1870365" y="6093813"/>
            <a:ext cx="6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OFF</a:t>
            </a:r>
            <a:endParaRPr lang="en-US" baseline="-250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3837710" y="4814455"/>
            <a:ext cx="318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66110" y="4828305"/>
            <a:ext cx="318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66800" y="4814455"/>
            <a:ext cx="318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473035" y="782780"/>
            <a:ext cx="110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44635" y="782780"/>
            <a:ext cx="110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243945" y="775855"/>
            <a:ext cx="110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82469973"/>
              </p:ext>
            </p:extLst>
          </p:nvPr>
        </p:nvGraphicFramePr>
        <p:xfrm>
          <a:off x="3773488" y="1866900"/>
          <a:ext cx="2425700" cy="565150"/>
        </p:xfrm>
        <a:graphic>
          <a:graphicData uri="http://schemas.openxmlformats.org/presentationml/2006/ole">
            <p:oleObj spid="_x0000_s3198" name="Equation" r:id="rId3" imgW="1854000" imgH="431640" progId="Equation.3">
              <p:embed/>
            </p:oleObj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6729649"/>
              </p:ext>
            </p:extLst>
          </p:nvPr>
        </p:nvGraphicFramePr>
        <p:xfrm>
          <a:off x="3738563" y="3810000"/>
          <a:ext cx="2425700" cy="565150"/>
        </p:xfrm>
        <a:graphic>
          <a:graphicData uri="http://schemas.openxmlformats.org/presentationml/2006/ole">
            <p:oleObj spid="_x0000_s3199" name="Equation" r:id="rId4" imgW="1854000" imgH="431640" progId="Equation.3">
              <p:embed/>
            </p:oleObj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8544358"/>
              </p:ext>
            </p:extLst>
          </p:nvPr>
        </p:nvGraphicFramePr>
        <p:xfrm>
          <a:off x="3890963" y="6019800"/>
          <a:ext cx="2425700" cy="565150"/>
        </p:xfrm>
        <a:graphic>
          <a:graphicData uri="http://schemas.openxmlformats.org/presentationml/2006/ole">
            <p:oleObj spid="_x0000_s3200" name="Equation" r:id="rId5" imgW="1854000" imgH="431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433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Does Timer Register Increases and Reset?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70710" y="5269616"/>
            <a:ext cx="812800" cy="830179"/>
            <a:chOff x="1905000" y="4038600"/>
            <a:chExt cx="1219200" cy="1524000"/>
          </a:xfrm>
        </p:grpSpPr>
        <p:cxnSp>
          <p:nvCxnSpPr>
            <p:cNvPr id="103" name="Elbow Connector 102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86710" y="4273399"/>
            <a:ext cx="812800" cy="830179"/>
            <a:chOff x="1905000" y="4038600"/>
            <a:chExt cx="1219200" cy="1524000"/>
          </a:xfrm>
        </p:grpSpPr>
        <p:cxnSp>
          <p:nvCxnSpPr>
            <p:cNvPr id="95" name="Elbow Connector 9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V="1">
            <a:off x="1983510" y="5103578"/>
            <a:ext cx="203200" cy="166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99510" y="4270995"/>
            <a:ext cx="1828800" cy="1826396"/>
            <a:chOff x="1219200" y="3962400"/>
            <a:chExt cx="2057400" cy="2514600"/>
          </a:xfrm>
        </p:grpSpPr>
        <p:grpSp>
          <p:nvGrpSpPr>
            <p:cNvPr id="76" name="Group 75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87" name="Elbow Connector 86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79" name="Elbow Connector 78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76800" y="4257140"/>
            <a:ext cx="1828800" cy="1826396"/>
            <a:chOff x="1219200" y="3962400"/>
            <a:chExt cx="2057400" cy="2514600"/>
          </a:xfrm>
        </p:grpSpPr>
        <p:grpSp>
          <p:nvGrpSpPr>
            <p:cNvPr id="57" name="Group 56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68" name="Elbow Connector 67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60" name="Elbow Connector 59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V="1">
            <a:off x="1156855" y="6062756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56855" y="3813795"/>
            <a:ext cx="0" cy="226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99510" y="4273399"/>
            <a:ext cx="0" cy="180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2165" y="4270995"/>
            <a:ext cx="0" cy="180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84820" y="4270995"/>
            <a:ext cx="0" cy="1809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684820" y="4236360"/>
            <a:ext cx="1828800" cy="1826396"/>
            <a:chOff x="1219200" y="3962400"/>
            <a:chExt cx="2057400" cy="2514600"/>
          </a:xfrm>
        </p:grpSpPr>
        <p:grpSp>
          <p:nvGrpSpPr>
            <p:cNvPr id="38" name="Group 37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41" name="Elbow Connector 40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68188" y="3124200"/>
            <a:ext cx="1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increases in </a:t>
            </a:r>
            <a:r>
              <a:rPr lang="en-US" dirty="0" err="1" smtClean="0"/>
              <a:t>TCNTn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0700" y="6169803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70710" y="423636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420" y="3853264"/>
            <a:ext cx="111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</a:t>
            </a:r>
            <a:r>
              <a:rPr lang="en-US" baseline="30000" dirty="0" err="1" smtClean="0"/>
              <a:t>m</a:t>
            </a:r>
            <a:r>
              <a:rPr lang="en-US" dirty="0" smtClean="0"/>
              <a:t> value, 255 or 65535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366490" y="1752600"/>
            <a:ext cx="378691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TCNTn</a:t>
            </a:r>
            <a:r>
              <a:rPr lang="en-US" sz="2800" dirty="0" smtClean="0"/>
              <a:t> Registers </a:t>
            </a:r>
          </a:p>
          <a:p>
            <a:pPr algn="ctr"/>
            <a:r>
              <a:rPr lang="en-US" sz="2800" dirty="0" smtClean="0"/>
              <a:t>(8bit or 16 bit)</a:t>
            </a:r>
            <a:endParaRPr lang="en-US" sz="2800" dirty="0"/>
          </a:p>
        </p:txBody>
      </p:sp>
      <p:cxnSp>
        <p:nvCxnSpPr>
          <p:cNvPr id="113" name="Straight Arrow Connector 112"/>
          <p:cNvCxnSpPr>
            <a:endCxn id="111" idx="1"/>
          </p:cNvCxnSpPr>
          <p:nvPr/>
        </p:nvCxnSpPr>
        <p:spPr>
          <a:xfrm>
            <a:off x="3045690" y="2229653"/>
            <a:ext cx="1320800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8690" y="1884493"/>
            <a:ext cx="419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Clock frequency </a:t>
            </a:r>
          </a:p>
          <a:p>
            <a:r>
              <a:rPr lang="en-US" sz="2400" dirty="0" smtClean="0"/>
              <a:t>= Crystal </a:t>
            </a:r>
            <a:r>
              <a:rPr lang="en-US" sz="2400" dirty="0" err="1" smtClean="0"/>
              <a:t>freq</a:t>
            </a:r>
            <a:r>
              <a:rPr lang="en-US" sz="2400" dirty="0" smtClean="0"/>
              <a:t> / </a:t>
            </a:r>
            <a:r>
              <a:rPr lang="en-US" sz="2400" dirty="0" err="1" smtClean="0"/>
              <a:t>Prescaling</a:t>
            </a:r>
            <a:r>
              <a:rPr lang="en-US" sz="2400" dirty="0" smtClean="0"/>
              <a:t> factor</a:t>
            </a:r>
            <a:endParaRPr lang="en-US" sz="2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590800" y="1752600"/>
            <a:ext cx="1609435" cy="304800"/>
            <a:chOff x="2590800" y="1752600"/>
            <a:chExt cx="1609435" cy="304800"/>
          </a:xfrm>
        </p:grpSpPr>
        <p:cxnSp>
          <p:nvCxnSpPr>
            <p:cNvPr id="116" name="Elbow Connector 115"/>
            <p:cNvCxnSpPr/>
            <p:nvPr/>
          </p:nvCxnSpPr>
          <p:spPr>
            <a:xfrm>
              <a:off x="2590800" y="1752600"/>
              <a:ext cx="406400" cy="304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flipV="1">
              <a:off x="2990270" y="1752600"/>
              <a:ext cx="406400" cy="304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>
              <a:off x="3394365" y="1752600"/>
              <a:ext cx="406400" cy="304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/>
            <p:nvPr/>
          </p:nvCxnSpPr>
          <p:spPr>
            <a:xfrm flipV="1">
              <a:off x="3793835" y="1752600"/>
              <a:ext cx="406400" cy="304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 flipH="1">
            <a:off x="3048000" y="3657600"/>
            <a:ext cx="408710" cy="57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14600" y="2971800"/>
            <a:ext cx="232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TCNTn</a:t>
            </a:r>
            <a:r>
              <a:rPr lang="en-US" dirty="0" smtClean="0"/>
              <a:t> Register resets when Overflows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07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09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Variation # 3</a:t>
            </a:r>
            <a:r>
              <a:rPr lang="en-US" sz="2800" b="1" dirty="0" smtClean="0">
                <a:solidFill>
                  <a:schemeClr val="tx1"/>
                </a:solidFill>
              </a:rPr>
              <a:t> of WGM and COM bits in TCCR Register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038600"/>
            <a:ext cx="8534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Variation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en-US" dirty="0" smtClean="0"/>
              <a:t>: If we choose WGM values at </a:t>
            </a:r>
            <a:r>
              <a:rPr lang="en-US" b="1" dirty="0" smtClean="0"/>
              <a:t>FAST PWM</a:t>
            </a:r>
            <a:r>
              <a:rPr lang="en-US" dirty="0" smtClean="0"/>
              <a:t> and COM values in “</a:t>
            </a:r>
            <a:r>
              <a:rPr lang="en-US" b="1" dirty="0" smtClean="0"/>
              <a:t>CLEARS at COMPARE MATCH and sets at BOTTOM</a:t>
            </a:r>
            <a:r>
              <a:rPr lang="en-US" dirty="0" smtClean="0"/>
              <a:t>”  [3</a:t>
            </a:r>
            <a:r>
              <a:rPr lang="en-US" baseline="30000" dirty="0" smtClean="0"/>
              <a:t>rd</a:t>
            </a:r>
            <a:r>
              <a:rPr lang="en-US" dirty="0" smtClean="0"/>
              <a:t> choice]</a:t>
            </a:r>
          </a:p>
          <a:p>
            <a:r>
              <a:rPr lang="en-US" dirty="0" smtClean="0"/>
              <a:t>With WGM bits at FAST PWM, Timer0 Counting Register, TCNT0 will reset normally. When its content becomes FF, it will roll over to 00 in next pulse.</a:t>
            </a:r>
          </a:p>
          <a:p>
            <a:r>
              <a:rPr lang="en-US" dirty="0" smtClean="0"/>
              <a:t>The OC0 pin will automatically CLEARS at every COMPARE MATCH and SETS at 00 in TCNT0 Register.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5334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smtClean="0"/>
              <a:t>TCCR0 Register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066800"/>
            <a:ext cx="8763000" cy="562428"/>
            <a:chOff x="228600" y="1342572"/>
            <a:chExt cx="8763000" cy="562428"/>
          </a:xfrm>
        </p:grpSpPr>
        <p:sp>
          <p:nvSpPr>
            <p:cNvPr id="6" name="Rectangle 5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01800452"/>
              </p:ext>
            </p:extLst>
          </p:nvPr>
        </p:nvGraphicFramePr>
        <p:xfrm>
          <a:off x="166913" y="1600200"/>
          <a:ext cx="417648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87"/>
                <a:gridCol w="1295400"/>
                <a:gridCol w="1219200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CTC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P.C.</a:t>
                      </a:r>
                      <a:r>
                        <a:rPr lang="en-US" sz="2400" b="1" baseline="0" dirty="0" smtClean="0"/>
                        <a:t> PWM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FAST</a:t>
                      </a:r>
                      <a:r>
                        <a:rPr lang="en-US" sz="2400" b="1" baseline="0" dirty="0" smtClean="0"/>
                        <a:t> PWM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542457575"/>
              </p:ext>
            </p:extLst>
          </p:nvPr>
        </p:nvGraphicFramePr>
        <p:xfrm>
          <a:off x="4800600" y="1600200"/>
          <a:ext cx="4038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219200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Reserve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CLEARS</a:t>
                      </a:r>
                      <a:r>
                        <a:rPr lang="en-US" sz="2400" b="1" baseline="0" dirty="0" smtClean="0"/>
                        <a:t>….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SETS</a:t>
                      </a:r>
                      <a:r>
                        <a:rPr lang="en-US" sz="2400" b="1" baseline="0" dirty="0" smtClean="0"/>
                        <a:t>….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717470" y="2957945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" y="3415145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3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PWM works in ATmega32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8310" y="3015551"/>
            <a:ext cx="812800" cy="830179"/>
            <a:chOff x="1905000" y="4038600"/>
            <a:chExt cx="1219200" cy="1524000"/>
          </a:xfrm>
        </p:grpSpPr>
        <p:cxnSp>
          <p:nvCxnSpPr>
            <p:cNvPr id="6" name="Elbow Connector 5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34310" y="2019334"/>
            <a:ext cx="812800" cy="830179"/>
            <a:chOff x="1905000" y="4038600"/>
            <a:chExt cx="1219200" cy="1524000"/>
          </a:xfrm>
        </p:grpSpPr>
        <p:cxnSp>
          <p:nvCxnSpPr>
            <p:cNvPr id="15" name="Elbow Connector 1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1831110" y="2849513"/>
            <a:ext cx="203200" cy="166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847110" y="2016930"/>
            <a:ext cx="1828800" cy="1826396"/>
            <a:chOff x="1219200" y="3962400"/>
            <a:chExt cx="2057400" cy="2514600"/>
          </a:xfrm>
        </p:grpSpPr>
        <p:grpSp>
          <p:nvGrpSpPr>
            <p:cNvPr id="25" name="Group 24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36" name="Elbow Connector 35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28" name="Elbow Connector 27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24400" y="2003075"/>
            <a:ext cx="1828800" cy="1826396"/>
            <a:chOff x="1219200" y="3962400"/>
            <a:chExt cx="2057400" cy="25146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48" name="Elbow Connector 47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V="1">
            <a:off x="1004455" y="3810000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04455" y="1559730"/>
            <a:ext cx="0" cy="226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47110" y="2019334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89765" y="201693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32420" y="201693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32420" y="1982295"/>
            <a:ext cx="1828800" cy="1826396"/>
            <a:chOff x="1219200" y="3962400"/>
            <a:chExt cx="2057400" cy="2514600"/>
          </a:xfrm>
        </p:grpSpPr>
        <p:grpSp>
          <p:nvGrpSpPr>
            <p:cNvPr id="70" name="Group 69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81" name="Elbow Connector 80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73" name="Elbow Connector 72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77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79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8153400" y="3352800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Pulses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018310" y="1982295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983675" y="333202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24000" y="300169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3352800" y="29936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5230090" y="29936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010400" y="29936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475510" y="32696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90455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181600" y="32627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948055" y="32488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52400" y="38934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WGM = FAST PWM &amp; COM = OC0 CLEARs at COMPARE MATCH &amp; SETs at BOTTOM</a:t>
            </a:r>
            <a:endParaRPr lang="en-US" sz="2400" b="1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990600" y="5960151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983675" y="5088266"/>
            <a:ext cx="6925" cy="90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1579420" y="541421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3415145" y="539051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5257800" y="536973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90600" y="5414215"/>
            <a:ext cx="593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200" y="4639270"/>
            <a:ext cx="99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at OC0 pin</a:t>
            </a:r>
            <a:endParaRPr lang="en-US" dirty="0"/>
          </a:p>
        </p:txBody>
      </p:sp>
      <p:sp>
        <p:nvSpPr>
          <p:cNvPr id="110" name="Down Arrow 109"/>
          <p:cNvSpPr/>
          <p:nvPr/>
        </p:nvSpPr>
        <p:spPr>
          <a:xfrm>
            <a:off x="3962400" y="4653666"/>
            <a:ext cx="962890" cy="299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28600" y="990600"/>
            <a:ext cx="1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increases in TCNT0 Register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1676400"/>
            <a:ext cx="111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</a:t>
            </a:r>
            <a:r>
              <a:rPr lang="en-US" baseline="30000" dirty="0" err="1" smtClean="0"/>
              <a:t>m</a:t>
            </a:r>
            <a:r>
              <a:rPr lang="en-US" dirty="0" smtClean="0"/>
              <a:t> value, 255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-48490" y="2554069"/>
            <a:ext cx="111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Set Values in OCR0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803240" y="60960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75910" y="60960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95600" y="6336268"/>
            <a:ext cx="18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 Period, T</a:t>
            </a:r>
            <a:endParaRPr lang="en-US" b="1" baseline="-25000" dirty="0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2805545" y="5390515"/>
            <a:ext cx="600365" cy="5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2805545" y="539634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662055" y="5369730"/>
            <a:ext cx="621145" cy="1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4662055" y="538832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7123545" y="533400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6527800" y="5334000"/>
            <a:ext cx="621145" cy="1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6527800" y="535259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805545" y="6336268"/>
            <a:ext cx="19050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743200" y="49530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615870" y="49530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745505" y="5193268"/>
            <a:ext cx="19050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829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Calculation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/>
          <a:lstStyle/>
          <a:p>
            <a:r>
              <a:rPr lang="en-US" dirty="0" smtClean="0"/>
              <a:t>Crystal frequency = 16 MHz</a:t>
            </a:r>
          </a:p>
          <a:p>
            <a:r>
              <a:rPr lang="en-US" dirty="0" err="1" smtClean="0"/>
              <a:t>Prescaler</a:t>
            </a:r>
            <a:r>
              <a:rPr lang="en-US" dirty="0" smtClean="0"/>
              <a:t>, P=1024.</a:t>
            </a:r>
          </a:p>
          <a:p>
            <a:r>
              <a:rPr lang="en-US" dirty="0" smtClean="0"/>
              <a:t>Hence the clock frequency = (16/1024) </a:t>
            </a:r>
            <a:r>
              <a:rPr lang="en-US" dirty="0" err="1" smtClean="0"/>
              <a:t>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 of one clock (tick), </a:t>
            </a:r>
            <a:r>
              <a:rPr lang="en-US" dirty="0" err="1" smtClean="0"/>
              <a:t>Ttick</a:t>
            </a:r>
            <a:r>
              <a:rPr lang="en-US" dirty="0" smtClean="0"/>
              <a:t> =(1024/16) </a:t>
            </a:r>
            <a:r>
              <a:rPr lang="en-US" dirty="0" err="1" smtClean="0"/>
              <a:t>uS</a:t>
            </a:r>
            <a:r>
              <a:rPr lang="en-US" dirty="0" smtClean="0"/>
              <a:t>=64 </a:t>
            </a:r>
            <a:r>
              <a:rPr lang="en-US" dirty="0" err="1" smtClean="0"/>
              <a:t>uS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Time period of the output wave </a:t>
            </a:r>
          </a:p>
          <a:p>
            <a:pPr marL="0" indent="0">
              <a:buNone/>
            </a:pPr>
            <a:r>
              <a:rPr lang="en-US" dirty="0"/>
              <a:t>		= 256 * </a:t>
            </a:r>
            <a:r>
              <a:rPr lang="en-US" dirty="0" err="1"/>
              <a:t>Ttick</a:t>
            </a:r>
            <a:r>
              <a:rPr lang="en-US" dirty="0"/>
              <a:t> =256*64 </a:t>
            </a:r>
            <a:r>
              <a:rPr lang="en-US" dirty="0" err="1"/>
              <a:t>uS</a:t>
            </a:r>
            <a:r>
              <a:rPr lang="en-US" dirty="0"/>
              <a:t> = 16.4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smtClean="0"/>
              <a:t>The value of OCR0 = duty cycle * 256/100</a:t>
            </a:r>
          </a:p>
          <a:p>
            <a:r>
              <a:rPr lang="en-US" dirty="0" smtClean="0"/>
              <a:t>For 20% duty cycle OCR0=51d = 33 h.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9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 Program </a:t>
            </a:r>
            <a:r>
              <a:rPr lang="en-US" b="1" dirty="0" smtClean="0">
                <a:solidFill>
                  <a:schemeClr val="tx1"/>
                </a:solidFill>
              </a:rPr>
              <a:t>for Generating PWM </a:t>
            </a:r>
            <a:r>
              <a:rPr lang="en-US" b="1" dirty="0" smtClean="0">
                <a:solidFill>
                  <a:schemeClr val="tx1"/>
                </a:solidFill>
              </a:rPr>
              <a:t> with Variable Duty Cycle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us connect an LED at OC0 pin and a square wave of gradually increasing and decreasing duty cycle will be applied at that pin.</a:t>
            </a:r>
          </a:p>
          <a:p>
            <a:r>
              <a:rPr lang="en-US" dirty="0" smtClean="0"/>
              <a:t>Let us choose P=1024, WGM at “FAST PWM” and COM at “Clears at COMPARE MATCH and sets at BOTTOM”</a:t>
            </a:r>
          </a:p>
          <a:p>
            <a:r>
              <a:rPr lang="en-US" dirty="0" smtClean="0"/>
              <a:t>It means CS02:00=101, WGM00:01=11 and COM01:00=10.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1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 [FIXED_FREQ]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duty=0;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Fosc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 P=0;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Ttick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Tp</a:t>
            </a:r>
            <a:r>
              <a:rPr lang="en-US" dirty="0"/>
              <a:t>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DDRB.3=1;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TCCR0</a:t>
            </a:r>
            <a:r>
              <a:rPr lang="en-US" sz="2800" dirty="0" smtClean="0"/>
              <a:t>=</a:t>
            </a:r>
            <a:r>
              <a:rPr lang="en-US" sz="2800" b="1" dirty="0" smtClean="0">
                <a:solidFill>
                  <a:srgbClr val="0070C0"/>
                </a:solidFill>
              </a:rPr>
              <a:t>(1&lt;&lt;</a:t>
            </a:r>
            <a:r>
              <a:rPr lang="en-US" sz="2800" b="1" dirty="0">
                <a:solidFill>
                  <a:srgbClr val="0070C0"/>
                </a:solidFill>
              </a:rPr>
              <a:t>WGM00</a:t>
            </a:r>
            <a:r>
              <a:rPr lang="en-US" sz="2800" dirty="0"/>
              <a:t>) | </a:t>
            </a:r>
            <a:r>
              <a:rPr lang="en-US" sz="2800" b="1" dirty="0" smtClean="0">
                <a:solidFill>
                  <a:srgbClr val="FF0000"/>
                </a:solidFill>
              </a:rPr>
              <a:t>(1&lt;&lt;</a:t>
            </a:r>
            <a:r>
              <a:rPr lang="en-US" sz="2800" b="1" dirty="0">
                <a:solidFill>
                  <a:srgbClr val="FF0000"/>
                </a:solidFill>
              </a:rPr>
              <a:t>COM01)</a:t>
            </a:r>
            <a:r>
              <a:rPr lang="en-US" sz="2800" dirty="0"/>
              <a:t> | </a:t>
            </a:r>
            <a:r>
              <a:rPr lang="en-US" sz="2800" b="1" dirty="0" smtClean="0">
                <a:solidFill>
                  <a:srgbClr val="FF0000"/>
                </a:solidFill>
              </a:rPr>
              <a:t>(0&lt;&lt;</a:t>
            </a:r>
            <a:r>
              <a:rPr lang="en-US" sz="2800" b="1" dirty="0">
                <a:solidFill>
                  <a:srgbClr val="FF0000"/>
                </a:solidFill>
              </a:rPr>
              <a:t>COM00)</a:t>
            </a:r>
            <a:r>
              <a:rPr lang="en-US" sz="2800" dirty="0"/>
              <a:t> | </a:t>
            </a:r>
            <a:r>
              <a:rPr lang="en-US" sz="2800" b="1" dirty="0">
                <a:solidFill>
                  <a:srgbClr val="0070C0"/>
                </a:solidFill>
              </a:rPr>
              <a:t>(1&lt;&lt;WGM01)</a:t>
            </a:r>
            <a:r>
              <a:rPr lang="en-US" sz="2800" dirty="0"/>
              <a:t> | </a:t>
            </a:r>
            <a:r>
              <a:rPr lang="en-US" sz="2800" b="1" dirty="0">
                <a:solidFill>
                  <a:srgbClr val="00B050"/>
                </a:solidFill>
              </a:rPr>
              <a:t>(1&lt;&lt;CS02)</a:t>
            </a:r>
            <a:r>
              <a:rPr lang="en-US" sz="2800" dirty="0"/>
              <a:t> | </a:t>
            </a:r>
            <a:r>
              <a:rPr lang="en-US" sz="2800" b="1" dirty="0">
                <a:solidFill>
                  <a:srgbClr val="00B050"/>
                </a:solidFill>
              </a:rPr>
              <a:t>(0&lt;&lt;CS01)</a:t>
            </a:r>
            <a:r>
              <a:rPr lang="en-US" sz="2800" dirty="0"/>
              <a:t> |</a:t>
            </a:r>
            <a:r>
              <a:rPr lang="en-US" sz="2800" b="1" dirty="0">
                <a:solidFill>
                  <a:srgbClr val="00B050"/>
                </a:solidFill>
              </a:rPr>
              <a:t> (1&lt;&lt;CS00</a:t>
            </a:r>
            <a:r>
              <a:rPr lang="en-US" sz="2800" b="1" dirty="0" smtClean="0">
                <a:solidFill>
                  <a:srgbClr val="00B050"/>
                </a:solidFill>
              </a:rPr>
              <a:t>)</a:t>
            </a:r>
            <a:r>
              <a:rPr lang="en-US" sz="2800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TCNT0=0x00;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Fosc</a:t>
            </a:r>
            <a:r>
              <a:rPr lang="en-US" dirty="0"/>
              <a:t>=16e6;</a:t>
            </a:r>
          </a:p>
          <a:p>
            <a:pPr marL="0" indent="0">
              <a:buNone/>
            </a:pPr>
            <a:r>
              <a:rPr lang="en-US" dirty="0"/>
              <a:t>P=1024;</a:t>
            </a:r>
          </a:p>
          <a:p>
            <a:pPr marL="0" indent="0">
              <a:buNone/>
            </a:pPr>
            <a:r>
              <a:rPr lang="en-US" dirty="0" err="1"/>
              <a:t>Ttick</a:t>
            </a:r>
            <a:r>
              <a:rPr lang="en-US" dirty="0"/>
              <a:t>=P/</a:t>
            </a:r>
            <a:r>
              <a:rPr lang="en-US" dirty="0" err="1"/>
              <a:t>Fosc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Tp</a:t>
            </a:r>
            <a:r>
              <a:rPr lang="en-US" dirty="0"/>
              <a:t>=256*</a:t>
            </a:r>
            <a:r>
              <a:rPr lang="en-US" dirty="0" err="1"/>
              <a:t>Ttick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5105400" y="3429000"/>
            <a:ext cx="1524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4648200" y="1066800"/>
            <a:ext cx="1219200" cy="548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2743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Fast PWM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882479"/>
            <a:ext cx="6858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CLEARs at COMPARE MATCH &amp; SETs at BOTTOM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3765" y="536863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10690" y="565265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38400" y="5943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38400" y="628303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0" y="510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System clock=16MHz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3855" y="541493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Prescaler</a:t>
            </a:r>
            <a:r>
              <a:rPr lang="en-US" dirty="0" smtClean="0"/>
              <a:t>=1024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5726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Time period of each clock (tick)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Time period of the output wave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5209309" y="4849091"/>
            <a:ext cx="2318799" cy="720436"/>
          </a:xfrm>
          <a:custGeom>
            <a:avLst/>
            <a:gdLst>
              <a:gd name="connsiteX0" fmla="*/ 498764 w 2318799"/>
              <a:gd name="connsiteY0" fmla="*/ 720436 h 720436"/>
              <a:gd name="connsiteX1" fmla="*/ 2313709 w 2318799"/>
              <a:gd name="connsiteY1" fmla="*/ 540327 h 720436"/>
              <a:gd name="connsiteX2" fmla="*/ 0 w 2318799"/>
              <a:gd name="connsiteY2" fmla="*/ 0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8799" h="720436">
                <a:moveTo>
                  <a:pt x="498764" y="720436"/>
                </a:moveTo>
                <a:cubicBezTo>
                  <a:pt x="1447800" y="690418"/>
                  <a:pt x="2396836" y="660400"/>
                  <a:pt x="2313709" y="540327"/>
                </a:cubicBezTo>
                <a:cubicBezTo>
                  <a:pt x="2230582" y="420254"/>
                  <a:pt x="1115291" y="210127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45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{  </a:t>
            </a:r>
          </a:p>
          <a:p>
            <a:pPr marL="0" indent="0">
              <a:buNone/>
            </a:pPr>
            <a:r>
              <a:rPr lang="en-US" dirty="0"/>
              <a:t>      for (duty=10;duty&lt;90;duty++)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OCR0=duty*256/100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(50);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for (duty=90;duty&gt;10;duty--)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OCR0=duty*256/100</a:t>
            </a:r>
            <a:r>
              <a:rPr lang="en-US" dirty="0"/>
              <a:t>;;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delay_ms</a:t>
            </a:r>
            <a:r>
              <a:rPr lang="en-US" dirty="0"/>
              <a:t>(50);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}   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667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256 no. of clocks make 100% of  one time period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85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TCCR1A &amp; TCCR1B (Timer Counter Control Registers)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914" y="14478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TCCR1A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0283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00234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53994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95406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12608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99720" y="22706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428205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42206" y="22561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88688" y="2061030"/>
            <a:ext cx="1259112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COM1A1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86282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FOC1A, FOC1B – Related to force compare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ICNC1, ICES1 – Related to Input Capture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COM1A1, COM1A0, COM1B1, COM1B0 </a:t>
            </a:r>
          </a:p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				– Related to Waveform Generation</a:t>
            </a:r>
          </a:p>
          <a:p>
            <a:r>
              <a:rPr lang="en-US" sz="3000" b="1" dirty="0" smtClean="0"/>
              <a:t>WGM13, WGM12, WGM11, WGM10 – Mode Selection</a:t>
            </a:r>
          </a:p>
          <a:p>
            <a:r>
              <a:rPr lang="en-US" sz="3000" b="1" dirty="0" smtClean="0"/>
              <a:t>CS12, CS11, CS10 – Clock Selection</a:t>
            </a:r>
            <a:endParaRPr lang="en-US" sz="3000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400" y="2061030"/>
            <a:ext cx="132442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COM1A0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74688" y="2119086"/>
            <a:ext cx="1244598" cy="38463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COM1B1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632202" y="2104572"/>
            <a:ext cx="1244598" cy="38463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COM1B0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00606" y="2046516"/>
            <a:ext cx="1117596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FOC1A1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791200" y="2057400"/>
            <a:ext cx="10704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FOC1B1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96314" y="2057400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WGM11B1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888512" y="2071914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WGM10B1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2400" y="2743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TCCR1B Register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4086" y="3323772"/>
            <a:ext cx="876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4496594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39480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80892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598094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285206" y="3566092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353594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27692" y="3551578"/>
            <a:ext cx="457200" cy="158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174174" y="3356430"/>
            <a:ext cx="1259112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ICNC1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280886" y="3356430"/>
            <a:ext cx="132442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ICES1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460174" y="3414486"/>
            <a:ext cx="1244598" cy="38463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559632" y="3360060"/>
            <a:ext cx="124459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WGM13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728036" y="3360060"/>
            <a:ext cx="1157508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WGM121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791200" y="3338286"/>
            <a:ext cx="10704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CS12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81800" y="3352800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CS11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7873998" y="3367314"/>
            <a:ext cx="1146630" cy="3846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CS10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876800"/>
            <a:ext cx="9129486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Modes in Timer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07" y="2133600"/>
            <a:ext cx="89725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90" y="637310"/>
            <a:ext cx="88392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542" y="1124815"/>
            <a:ext cx="9019310" cy="39918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80" y="2420215"/>
            <a:ext cx="9047020" cy="3991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31" y="2819400"/>
            <a:ext cx="9005455" cy="399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784" y="5853545"/>
            <a:ext cx="8998530" cy="3991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77000" y="152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New – Green one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1880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Generation of PWM having Variable Frequency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/>
          <a:lstStyle/>
          <a:p>
            <a:r>
              <a:rPr lang="en-US" dirty="0" smtClean="0"/>
              <a:t>Previously we discussed about fixed frequency PWM</a:t>
            </a:r>
          </a:p>
          <a:p>
            <a:r>
              <a:rPr lang="en-US" dirty="0" smtClean="0"/>
              <a:t>It was fixed frequency because the Timer register Resets at TOP value</a:t>
            </a:r>
          </a:p>
          <a:p>
            <a:r>
              <a:rPr lang="en-US" dirty="0" smtClean="0"/>
              <a:t>In order to obtain variable frequency PWM we need to have a choice of WGM where Timer Register Resets at ICR1 register value.</a:t>
            </a:r>
          </a:p>
          <a:p>
            <a:r>
              <a:rPr lang="en-US" dirty="0" smtClean="0"/>
              <a:t>Let us follow the diagram of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1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5283402"/>
            <a:ext cx="8934903" cy="123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3"/>
          <p:cNvGrpSpPr/>
          <p:nvPr/>
        </p:nvGrpSpPr>
        <p:grpSpPr>
          <a:xfrm>
            <a:off x="1018310" y="2086631"/>
            <a:ext cx="812800" cy="830179"/>
            <a:chOff x="1905000" y="4038600"/>
            <a:chExt cx="1219200" cy="1524000"/>
          </a:xfrm>
        </p:grpSpPr>
        <p:cxnSp>
          <p:nvCxnSpPr>
            <p:cNvPr id="15" name="Elbow Connector 1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2"/>
          <p:cNvGrpSpPr/>
          <p:nvPr/>
        </p:nvGrpSpPr>
        <p:grpSpPr>
          <a:xfrm>
            <a:off x="2034310" y="1090414"/>
            <a:ext cx="812800" cy="830179"/>
            <a:chOff x="1905000" y="4038600"/>
            <a:chExt cx="1219200" cy="1524000"/>
          </a:xfrm>
        </p:grpSpPr>
        <p:cxnSp>
          <p:nvCxnSpPr>
            <p:cNvPr id="24" name="Elbow Connector 23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1831110" y="1920593"/>
            <a:ext cx="203200" cy="166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2"/>
          <p:cNvGrpSpPr/>
          <p:nvPr/>
        </p:nvGrpSpPr>
        <p:grpSpPr>
          <a:xfrm>
            <a:off x="2847110" y="1088010"/>
            <a:ext cx="1828800" cy="1826396"/>
            <a:chOff x="1219200" y="3962400"/>
            <a:chExt cx="2057400" cy="2514600"/>
          </a:xfrm>
        </p:grpSpPr>
        <p:grpSp>
          <p:nvGrpSpPr>
            <p:cNvPr id="5" name="Group 33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45" name="Elbow Connector 44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4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37" name="Elbow Connector 36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52"/>
          <p:cNvGrpSpPr/>
          <p:nvPr/>
        </p:nvGrpSpPr>
        <p:grpSpPr>
          <a:xfrm>
            <a:off x="4724400" y="1074155"/>
            <a:ext cx="1828800" cy="1826396"/>
            <a:chOff x="1219200" y="3962400"/>
            <a:chExt cx="2057400" cy="2514600"/>
          </a:xfrm>
        </p:grpSpPr>
        <p:grpSp>
          <p:nvGrpSpPr>
            <p:cNvPr id="8" name="Group 53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65" name="Elbow Connector 64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54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1004455" y="2881080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04455" y="630810"/>
            <a:ext cx="0" cy="226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47110" y="1090414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89765" y="108801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32420" y="108801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7"/>
          <p:cNvGrpSpPr/>
          <p:nvPr/>
        </p:nvGrpSpPr>
        <p:grpSpPr>
          <a:xfrm>
            <a:off x="6532420" y="1053375"/>
            <a:ext cx="1828800" cy="1826396"/>
            <a:chOff x="1219200" y="3962400"/>
            <a:chExt cx="2057400" cy="2514600"/>
          </a:xfrm>
        </p:grpSpPr>
        <p:grpSp>
          <p:nvGrpSpPr>
            <p:cNvPr id="11" name="Group 78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90" name="Elbow Connector 89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93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Elbow Connector 94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79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82" name="Elbow Connector 81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988300" y="2988127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Pulses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1018310" y="1082403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83675" y="241762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1491342" y="20727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3291114" y="206475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228772" y="2079269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7010400" y="206475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418772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214914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152572" y="231502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948714" y="23259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43000" y="3029015"/>
            <a:ext cx="708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WGM = FAST PWM with ICR1A as RESET Value</a:t>
            </a:r>
            <a:endParaRPr lang="en-US" sz="24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1117600" y="4574032"/>
            <a:ext cx="756920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1066800" y="3352800"/>
            <a:ext cx="30016" cy="125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089890" y="404195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524000" y="403210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89890" y="4041950"/>
            <a:ext cx="43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200" y="3253150"/>
            <a:ext cx="99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at OC1A pin</a:t>
            </a:r>
            <a:endParaRPr lang="en-US" dirty="0"/>
          </a:p>
        </p:txBody>
      </p:sp>
      <p:sp>
        <p:nvSpPr>
          <p:cNvPr id="119" name="Down Arrow 118"/>
          <p:cNvSpPr/>
          <p:nvPr/>
        </p:nvSpPr>
        <p:spPr>
          <a:xfrm>
            <a:off x="3685310" y="3490680"/>
            <a:ext cx="962890" cy="299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718458" y="29028"/>
            <a:ext cx="1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increases in TCNT0 Register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-76200" y="1030069"/>
            <a:ext cx="111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 ICR1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-48490" y="1819870"/>
            <a:ext cx="111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Set Values in OCR1A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14631" y="47244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27271" y="47244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07706" y="4724400"/>
            <a:ext cx="18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 Period, T</a:t>
            </a:r>
            <a:endParaRPr lang="en-US" b="1" baseline="-25000" dirty="0"/>
          </a:p>
        </p:txBody>
      </p:sp>
      <p:cxnSp>
        <p:nvCxnSpPr>
          <p:cNvPr id="130" name="Straight Connector 129"/>
          <p:cNvCxnSpPr/>
          <p:nvPr/>
        </p:nvCxnSpPr>
        <p:spPr>
          <a:xfrm flipH="1" flipV="1">
            <a:off x="2865580" y="400621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3338286" y="399637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742870" y="400038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5210628" y="399054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6571670" y="400621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7010400" y="399637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27630" y="3601515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33400" y="3805865"/>
            <a:ext cx="512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556658" y="3816260"/>
            <a:ext cx="51262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95086" y="4904510"/>
            <a:ext cx="512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1023258" y="3352800"/>
            <a:ext cx="70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ON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-76200" y="621268"/>
            <a:ext cx="11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1005114" y="83820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885042" y="4009572"/>
            <a:ext cx="43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61014" y="3991428"/>
            <a:ext cx="43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596742" y="3998688"/>
            <a:ext cx="43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2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Discussion Made So far…..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715828" cy="2362200"/>
          </a:xfrm>
        </p:spPr>
        <p:txBody>
          <a:bodyPr/>
          <a:lstStyle/>
          <a:p>
            <a:r>
              <a:rPr lang="en-US" dirty="0" smtClean="0"/>
              <a:t>Our previous discussions of three timers were limited to NORMAL operation.</a:t>
            </a:r>
          </a:p>
          <a:p>
            <a:r>
              <a:rPr lang="en-US" dirty="0" smtClean="0"/>
              <a:t>All WGM and COM bits in the control register (TCCR) were set zero.</a:t>
            </a:r>
          </a:p>
          <a:p>
            <a:r>
              <a:rPr lang="en-US" dirty="0" smtClean="0"/>
              <a:t>Let us revisit the control register (for example TCCR0)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35052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smtClean="0"/>
              <a:t>TCCR0 Register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4038600"/>
            <a:ext cx="8763000" cy="562428"/>
            <a:chOff x="228600" y="1342572"/>
            <a:chExt cx="8763000" cy="562428"/>
          </a:xfrm>
        </p:grpSpPr>
        <p:sp>
          <p:nvSpPr>
            <p:cNvPr id="6" name="Rectangle 5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40809000"/>
              </p:ext>
            </p:extLst>
          </p:nvPr>
        </p:nvGraphicFramePr>
        <p:xfrm>
          <a:off x="304800" y="4724400"/>
          <a:ext cx="4038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295400"/>
                <a:gridCol w="1295401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73723488"/>
              </p:ext>
            </p:extLst>
          </p:nvPr>
        </p:nvGraphicFramePr>
        <p:xfrm>
          <a:off x="4800600" y="4724400"/>
          <a:ext cx="4038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295400"/>
                <a:gridCol w="1295401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401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Connection at OC1A (PD.5) pin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7375"/>
            <a:ext cx="8043587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4090987"/>
            <a:ext cx="2209800" cy="7858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0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us say that we want to generate a PWM signal having a frequency of 500Hz and 15% duty cycle</a:t>
            </a:r>
          </a:p>
          <a:p>
            <a:r>
              <a:rPr lang="en-US" dirty="0" err="1" smtClean="0"/>
              <a:t>Fosc</a:t>
            </a:r>
            <a:r>
              <a:rPr lang="en-US" dirty="0" smtClean="0"/>
              <a:t>=16MHz</a:t>
            </a:r>
            <a:endParaRPr lang="en-US" dirty="0" smtClean="0"/>
          </a:p>
          <a:p>
            <a:r>
              <a:rPr lang="en-US" dirty="0" err="1" smtClean="0"/>
              <a:t>Ttick</a:t>
            </a:r>
            <a:r>
              <a:rPr lang="en-US" dirty="0" smtClean="0"/>
              <a:t>=(1/16) </a:t>
            </a:r>
            <a:r>
              <a:rPr lang="en-US" dirty="0" err="1" smtClean="0"/>
              <a:t>uS</a:t>
            </a:r>
            <a:endParaRPr lang="en-US" dirty="0" smtClean="0"/>
          </a:p>
          <a:p>
            <a:r>
              <a:rPr lang="en-US" dirty="0" smtClean="0"/>
              <a:t>Tout=1/500=2mS</a:t>
            </a:r>
          </a:p>
          <a:p>
            <a:r>
              <a:rPr lang="en-US" dirty="0" smtClean="0"/>
              <a:t>TON=0.15X2mS=0.3mS</a:t>
            </a:r>
          </a:p>
          <a:p>
            <a:r>
              <a:rPr lang="en-US" dirty="0" smtClean="0"/>
              <a:t>To generate Tout of 0.2mS number of pulse required will be 2mS/(1/16)</a:t>
            </a:r>
            <a:r>
              <a:rPr lang="en-US" dirty="0" err="1" smtClean="0"/>
              <a:t>uS</a:t>
            </a:r>
            <a:r>
              <a:rPr lang="en-US" dirty="0" smtClean="0"/>
              <a:t>=2X16X1000=32000</a:t>
            </a:r>
          </a:p>
          <a:p>
            <a:r>
              <a:rPr lang="en-US" dirty="0" smtClean="0"/>
              <a:t>ICR1=32000 D= 0x7D00; ICR1H=0x7D and ICR1L=0x00;</a:t>
            </a:r>
            <a:endParaRPr lang="en-US" dirty="0" smtClean="0"/>
          </a:p>
          <a:p>
            <a:r>
              <a:rPr lang="en-US" dirty="0" smtClean="0"/>
              <a:t>Since TON/Tout=OCR1A/ICR1, </a:t>
            </a:r>
          </a:p>
          <a:p>
            <a:r>
              <a:rPr lang="en-US" dirty="0" smtClean="0"/>
              <a:t>So, OCR1A=ICR1 X TON/Tout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3</a:t>
            </a:r>
            <a:r>
              <a:rPr lang="en-US" dirty="0" smtClean="0"/>
              <a:t>2000 X </a:t>
            </a:r>
            <a:r>
              <a:rPr lang="pt-BR" dirty="0" smtClean="0"/>
              <a:t>0.3/2=4800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69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Code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DDRD.5=1;</a:t>
            </a:r>
          </a:p>
          <a:p>
            <a:pPr marL="0" indent="0">
              <a:buNone/>
            </a:pPr>
            <a:r>
              <a:rPr lang="en-US" dirty="0"/>
              <a:t>TCCR1A=(1&lt;&lt;COM1A1) | (0&lt;&lt;COM1A0) | (0&lt;&lt;COM1B1) | (0&lt;&lt;COM1B0) | (</a:t>
            </a:r>
            <a:r>
              <a:rPr lang="en-US" b="1" dirty="0"/>
              <a:t>1&lt;&lt;WGM11</a:t>
            </a:r>
            <a:r>
              <a:rPr lang="en-US" dirty="0"/>
              <a:t>) | (</a:t>
            </a:r>
            <a:r>
              <a:rPr lang="en-US" b="1" dirty="0"/>
              <a:t>0&lt;&lt;WGM10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TCCR1B=(0&lt;&lt;ICNC1) | (0&lt;&lt;ICES1) | (</a:t>
            </a:r>
            <a:r>
              <a:rPr lang="en-US" b="1" dirty="0"/>
              <a:t>1&lt;&lt;WGM13</a:t>
            </a:r>
            <a:r>
              <a:rPr lang="en-US" dirty="0"/>
              <a:t>) | (</a:t>
            </a:r>
            <a:r>
              <a:rPr lang="en-US" b="1" dirty="0"/>
              <a:t>1&lt;&lt;WGM12</a:t>
            </a:r>
            <a:r>
              <a:rPr lang="en-US" dirty="0"/>
              <a:t>) | (0&lt;&lt;CS12) | (0&lt;&lt;CS11) | (1&lt;&lt;CS10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447800"/>
            <a:ext cx="36576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TCNT1H=0x00;</a:t>
            </a:r>
          </a:p>
          <a:p>
            <a:pPr marL="0" indent="0">
              <a:buNone/>
            </a:pPr>
            <a:r>
              <a:rPr lang="pt-BR" dirty="0"/>
              <a:t>TCNT1L=0x00;</a:t>
            </a:r>
          </a:p>
          <a:p>
            <a:pPr marL="0" indent="0">
              <a:buNone/>
            </a:pPr>
            <a:r>
              <a:rPr lang="pt-BR" b="1" dirty="0" smtClean="0"/>
              <a:t>ICR1H=0x7D; 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ICR1L=0x00</a:t>
            </a:r>
            <a:r>
              <a:rPr lang="pt-BR" b="1" dirty="0"/>
              <a:t>; </a:t>
            </a:r>
          </a:p>
          <a:p>
            <a:pPr marL="0" indent="0">
              <a:buNone/>
            </a:pPr>
            <a:r>
              <a:rPr lang="pt-BR" b="1" dirty="0" smtClean="0"/>
              <a:t>OCR1A=4800</a:t>
            </a:r>
            <a:r>
              <a:rPr lang="pt-BR" b="1" dirty="0"/>
              <a:t>;</a:t>
            </a:r>
          </a:p>
          <a:p>
            <a:pPr marL="0" indent="0">
              <a:buNone/>
            </a:pPr>
            <a:r>
              <a:rPr lang="pt-BR" dirty="0" smtClean="0"/>
              <a:t>OCR1B=0;</a:t>
            </a:r>
            <a:endParaRPr lang="pt-BR" dirty="0"/>
          </a:p>
          <a:p>
            <a:pPr marL="0" indent="0">
              <a:buFont typeface="Wingdings 2"/>
              <a:buNone/>
            </a:pPr>
            <a:r>
              <a:rPr lang="en-US" dirty="0" smtClean="0"/>
              <a:t>while (1)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{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   }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 a Proteus diagram for the system described. Also write down the code in </a:t>
            </a:r>
            <a:r>
              <a:rPr lang="en-US" dirty="0" err="1" smtClean="0"/>
              <a:t>CodeVisionAVR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 the simulation and observe the output in an oscilloscope connected in OC1A pin.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Arrow Connector 159"/>
          <p:cNvCxnSpPr/>
          <p:nvPr/>
        </p:nvCxnSpPr>
        <p:spPr>
          <a:xfrm flipV="1">
            <a:off x="5486066" y="4499705"/>
            <a:ext cx="2015737" cy="184611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8" y="29028"/>
            <a:ext cx="8915400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NORMAL MODE : </a:t>
            </a:r>
            <a:r>
              <a:rPr lang="en-US" sz="2800" b="1" dirty="0" smtClean="0">
                <a:solidFill>
                  <a:schemeClr val="tx1"/>
                </a:solidFill>
              </a:rPr>
              <a:t>Value Increases in TCNT0 Register at Every Pulse and Resets When it Overflows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76400" y="52650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WGM01:WGM00 = 00</a:t>
            </a:r>
          </a:p>
          <a:p>
            <a:pPr algn="ctr"/>
            <a:r>
              <a:rPr lang="en-US" sz="2400" b="1" dirty="0" smtClean="0"/>
              <a:t>COM01:COM00 </a:t>
            </a:r>
            <a:r>
              <a:rPr lang="en-US" sz="2400" b="1" dirty="0"/>
              <a:t>= </a:t>
            </a:r>
            <a:r>
              <a:rPr lang="en-US" sz="2400" b="1" dirty="0" smtClean="0"/>
              <a:t>00</a:t>
            </a:r>
            <a:endParaRPr lang="en-US" sz="24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55420" y="990600"/>
            <a:ext cx="9012380" cy="3948335"/>
            <a:chOff x="55420" y="2681065"/>
            <a:chExt cx="9012380" cy="3948335"/>
          </a:xfrm>
        </p:grpSpPr>
        <p:grpSp>
          <p:nvGrpSpPr>
            <p:cNvPr id="4" name="Group 3"/>
            <p:cNvGrpSpPr/>
            <p:nvPr/>
          </p:nvGrpSpPr>
          <p:grpSpPr>
            <a:xfrm>
              <a:off x="1170710" y="4826481"/>
              <a:ext cx="812800" cy="830179"/>
              <a:chOff x="1905000" y="4038600"/>
              <a:chExt cx="1219200" cy="1524000"/>
            </a:xfrm>
          </p:grpSpPr>
          <p:cxnSp>
            <p:nvCxnSpPr>
              <p:cNvPr id="5" name="Elbow Connector 4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5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Elbow Connector 6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7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9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186710" y="3830264"/>
              <a:ext cx="812800" cy="830179"/>
              <a:chOff x="1905000" y="4038600"/>
              <a:chExt cx="1219200" cy="1524000"/>
            </a:xfrm>
          </p:grpSpPr>
          <p:cxnSp>
            <p:nvCxnSpPr>
              <p:cNvPr id="14" name="Elbow Connector 13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1983510" y="4660443"/>
              <a:ext cx="203200" cy="1660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99510" y="3827860"/>
              <a:ext cx="1828800" cy="1826396"/>
              <a:chOff x="1219200" y="3962400"/>
              <a:chExt cx="2057400" cy="25146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219200" y="5334001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35" name="Elbow Connector 34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lbow Connector 36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Elbow Connector 39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Elbow Connector 40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lbow Connector 41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362200" y="3962400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27" name="Elbow Connector 26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Elbow Connector 31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/>
              <p:cNvCxnSpPr/>
              <p:nvPr/>
            </p:nvCxnSpPr>
            <p:spPr>
              <a:xfrm flipV="1">
                <a:off x="2133600" y="5105399"/>
                <a:ext cx="228600" cy="2286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876800" y="3814005"/>
              <a:ext cx="1828800" cy="1826396"/>
              <a:chOff x="1219200" y="3962400"/>
              <a:chExt cx="2057400" cy="2514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219200" y="5334001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55" name="Elbow Connector 54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lbow Connector 55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lbow Connector 56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lbow Connector 58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2362200" y="3962400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47" name="Elbow Connector 46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Elbow Connector 47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Elbow Connector 48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Elbow Connector 49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Elbow Connector 50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Elbow Connector 51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Elbow Connector 52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Elbow Connector 53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>
              <a:xfrm flipV="1">
                <a:off x="2133600" y="5105399"/>
                <a:ext cx="228600" cy="2286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1156855" y="5619621"/>
              <a:ext cx="7682345" cy="191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156855" y="3370660"/>
              <a:ext cx="0" cy="2269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999510" y="3830264"/>
              <a:ext cx="0" cy="1809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42165" y="3827860"/>
              <a:ext cx="0" cy="1809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4820" y="3827860"/>
              <a:ext cx="0" cy="1809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6684820" y="3793225"/>
              <a:ext cx="1828800" cy="1826396"/>
              <a:chOff x="1219200" y="3962400"/>
              <a:chExt cx="2057400" cy="25146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219200" y="5334001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80" name="Elbow Connector 79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80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81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Elbow Connector 82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83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Elbow Connector 84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Elbow Connector 85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Elbow Connector 86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2362200" y="3962400"/>
                <a:ext cx="914400" cy="1142999"/>
                <a:chOff x="1905000" y="4038600"/>
                <a:chExt cx="1219200" cy="15240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 rot="5400000" flipH="1" flipV="1">
                  <a:off x="1828800" y="53340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5400000" flipH="1" flipV="1">
                  <a:off x="1981200" y="51677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5400000" flipH="1" flipV="1">
                  <a:off x="2133600" y="498071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Elbow Connector 74"/>
                <p:cNvCxnSpPr/>
                <p:nvPr/>
              </p:nvCxnSpPr>
              <p:spPr>
                <a:xfrm rot="5400000" flipH="1" flipV="1">
                  <a:off x="2286000" y="48144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lbow Connector 75"/>
                <p:cNvCxnSpPr/>
                <p:nvPr/>
              </p:nvCxnSpPr>
              <p:spPr>
                <a:xfrm rot="5400000" flipH="1" flipV="1">
                  <a:off x="2438400" y="463434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Elbow Connector 76"/>
                <p:cNvCxnSpPr/>
                <p:nvPr/>
              </p:nvCxnSpPr>
              <p:spPr>
                <a:xfrm rot="5400000" flipH="1" flipV="1">
                  <a:off x="2590800" y="446809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/>
                <p:cNvCxnSpPr/>
                <p:nvPr/>
              </p:nvCxnSpPr>
              <p:spPr>
                <a:xfrm rot="5400000" flipH="1" flipV="1">
                  <a:off x="2743200" y="4281055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Elbow Connector 78"/>
                <p:cNvCxnSpPr/>
                <p:nvPr/>
              </p:nvCxnSpPr>
              <p:spPr>
                <a:xfrm rot="5400000" flipH="1" flipV="1">
                  <a:off x="2895600" y="4114800"/>
                  <a:ext cx="304800" cy="152400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/>
              <p:cNvCxnSpPr/>
              <p:nvPr/>
            </p:nvCxnSpPr>
            <p:spPr>
              <a:xfrm flipV="1">
                <a:off x="2133600" y="5105399"/>
                <a:ext cx="228600" cy="2286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268188" y="2681065"/>
              <a:ext cx="182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Value increases in TCNT0 Register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140700" y="5726668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Pulses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1170710" y="3793225"/>
              <a:ext cx="7571510" cy="207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136075" y="4343400"/>
              <a:ext cx="7571510" cy="207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5420" y="3410129"/>
              <a:ext cx="1115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Max</a:t>
              </a:r>
              <a:r>
                <a:rPr lang="en-US" baseline="30000" dirty="0" err="1" smtClean="0"/>
                <a:t>m</a:t>
              </a:r>
              <a:r>
                <a:rPr lang="en-US" dirty="0" smtClean="0"/>
                <a:t> value, 255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52970" y="2790366"/>
              <a:ext cx="130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TOV0 flag is set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4384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910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0960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8486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2897910" y="3313331"/>
              <a:ext cx="116605" cy="419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2"/>
            </p:cNvCxnSpPr>
            <p:nvPr/>
          </p:nvCxnSpPr>
          <p:spPr>
            <a:xfrm>
              <a:off x="3005285" y="3436697"/>
              <a:ext cx="1813795" cy="419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304310" y="3200400"/>
              <a:ext cx="3350490" cy="5328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3456710" y="2990165"/>
              <a:ext cx="5147540" cy="743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667000" y="5983069"/>
              <a:ext cx="130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OCF0 flag is set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6200" y="4114800"/>
              <a:ext cx="10598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Your Set Value in OCR0</a:t>
              </a:r>
              <a:endParaRPr lang="en-US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 flipV="1">
              <a:off x="2491510" y="4457368"/>
              <a:ext cx="508000" cy="1453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3151910" y="4477434"/>
              <a:ext cx="1117600" cy="14339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1" idx="0"/>
            </p:cNvCxnSpPr>
            <p:nvPr/>
          </p:nvCxnSpPr>
          <p:spPr>
            <a:xfrm flipV="1">
              <a:off x="3319315" y="4430954"/>
              <a:ext cx="2624285" cy="1552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558310" y="4403842"/>
              <a:ext cx="4193310" cy="1579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981200" y="2703282"/>
              <a:ext cx="1981200" cy="83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182090" y="5763490"/>
              <a:ext cx="1981200" cy="8219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3353" y="4191000"/>
            <a:ext cx="2903847" cy="2376714"/>
            <a:chOff x="4822374" y="4343400"/>
            <a:chExt cx="2903847" cy="237671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257800" y="5943600"/>
              <a:ext cx="558800" cy="379631"/>
              <a:chOff x="5486400" y="2554069"/>
              <a:chExt cx="558800" cy="379631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486400" y="2554069"/>
                <a:ext cx="558800" cy="3796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624945" y="2556165"/>
                <a:ext cx="334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652655" y="5540446"/>
              <a:ext cx="558800" cy="379631"/>
              <a:chOff x="5486400" y="2554069"/>
              <a:chExt cx="558800" cy="379631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5486400" y="2554069"/>
                <a:ext cx="558800" cy="3796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624945" y="2556165"/>
                <a:ext cx="334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5104031"/>
              <a:ext cx="558800" cy="379631"/>
              <a:chOff x="5486400" y="2554069"/>
              <a:chExt cx="558800" cy="379631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486400" y="2554069"/>
                <a:ext cx="558800" cy="3796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24945" y="2556165"/>
                <a:ext cx="334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86600" y="4343400"/>
              <a:ext cx="639621" cy="379631"/>
              <a:chOff x="5486400" y="2554069"/>
              <a:chExt cx="639621" cy="379631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486400" y="2554069"/>
                <a:ext cx="558800" cy="379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541815" y="2556165"/>
                <a:ext cx="58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255</a:t>
                </a:r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112000" y="6324600"/>
              <a:ext cx="558800" cy="379631"/>
              <a:chOff x="5486400" y="2554069"/>
              <a:chExt cx="558800" cy="379631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5486400" y="2554069"/>
                <a:ext cx="558800" cy="379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624945" y="2556165"/>
                <a:ext cx="334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150" name="Straight Arrow Connector 149"/>
            <p:cNvCxnSpPr>
              <a:stCxn id="140" idx="4"/>
              <a:endCxn id="143" idx="0"/>
            </p:cNvCxnSpPr>
            <p:nvPr/>
          </p:nvCxnSpPr>
          <p:spPr>
            <a:xfrm>
              <a:off x="7366000" y="4723031"/>
              <a:ext cx="25400" cy="1601569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/>
            <p:cNvGrpSpPr/>
            <p:nvPr/>
          </p:nvGrpSpPr>
          <p:grpSpPr>
            <a:xfrm>
              <a:off x="4822374" y="6340483"/>
              <a:ext cx="558800" cy="379631"/>
              <a:chOff x="5399316" y="2554069"/>
              <a:chExt cx="558800" cy="379631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5399316" y="2554069"/>
                <a:ext cx="558800" cy="37963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552375" y="2556165"/>
                <a:ext cx="334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7303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09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Variation # 1</a:t>
            </a:r>
            <a:r>
              <a:rPr lang="en-US" sz="2800" b="1" dirty="0" smtClean="0">
                <a:solidFill>
                  <a:schemeClr val="tx1"/>
                </a:solidFill>
              </a:rPr>
              <a:t> of WGM and COM bits in TCCR Register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86200"/>
            <a:ext cx="8534400" cy="29718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Variation 1</a:t>
            </a:r>
            <a:r>
              <a:rPr lang="en-US" dirty="0" smtClean="0"/>
              <a:t>: If we keep WGM values at </a:t>
            </a:r>
            <a:r>
              <a:rPr lang="en-US" b="1" dirty="0" smtClean="0"/>
              <a:t>NORMAL</a:t>
            </a:r>
            <a:r>
              <a:rPr lang="en-US" dirty="0" smtClean="0"/>
              <a:t> and COM values in “</a:t>
            </a:r>
            <a:r>
              <a:rPr lang="en-US" b="1" dirty="0" smtClean="0"/>
              <a:t>Toggles OC0 at Compare Match</a:t>
            </a:r>
            <a:r>
              <a:rPr lang="en-US" dirty="0" smtClean="0"/>
              <a:t>”  [2</a:t>
            </a:r>
            <a:r>
              <a:rPr lang="en-US" baseline="30000" dirty="0" smtClean="0"/>
              <a:t>nd</a:t>
            </a:r>
            <a:r>
              <a:rPr lang="en-US" dirty="0" smtClean="0"/>
              <a:t> choice]</a:t>
            </a:r>
          </a:p>
          <a:p>
            <a:r>
              <a:rPr lang="en-US" dirty="0" smtClean="0"/>
              <a:t>WGM bits at NORMAL means Timer0 Counting Register, TCNT0 will reset normally. </a:t>
            </a:r>
            <a:r>
              <a:rPr lang="en-US" dirty="0"/>
              <a:t>W</a:t>
            </a:r>
            <a:r>
              <a:rPr lang="en-US" dirty="0" smtClean="0"/>
              <a:t>hen its content becomes FF, it will roll over to 00 in next pulse.</a:t>
            </a:r>
          </a:p>
          <a:p>
            <a:r>
              <a:rPr lang="en-US" dirty="0" smtClean="0"/>
              <a:t>There is a pin in ATmega32, called OC0 pin. If you set that pin as output, the pin will automatically toggle at every COMPARE MATCH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914" y="533400"/>
            <a:ext cx="77724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smtClean="0"/>
              <a:t>TCCR0 Register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066800"/>
            <a:ext cx="8763000" cy="562428"/>
            <a:chOff x="228600" y="1342572"/>
            <a:chExt cx="8763000" cy="562428"/>
          </a:xfrm>
        </p:grpSpPr>
        <p:sp>
          <p:nvSpPr>
            <p:cNvPr id="6" name="Rectangle 5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14725240"/>
              </p:ext>
            </p:extLst>
          </p:nvPr>
        </p:nvGraphicFramePr>
        <p:xfrm>
          <a:off x="304800" y="1752600"/>
          <a:ext cx="4038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1295400"/>
                <a:gridCol w="1295401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WGM01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964496217"/>
              </p:ext>
            </p:extLst>
          </p:nvPr>
        </p:nvGraphicFramePr>
        <p:xfrm>
          <a:off x="4800600" y="1752600"/>
          <a:ext cx="403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219200"/>
              </a:tblGrid>
              <a:tr h="435419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COM01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COM00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41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NORMAL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70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TOGGLE….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21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4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-----------------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717470" y="2667000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2237495"/>
            <a:ext cx="4197930" cy="45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Variation # 1 Explained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8310" y="2786951"/>
            <a:ext cx="812800" cy="830179"/>
            <a:chOff x="1905000" y="4038600"/>
            <a:chExt cx="1219200" cy="1524000"/>
          </a:xfrm>
        </p:grpSpPr>
        <p:cxnSp>
          <p:nvCxnSpPr>
            <p:cNvPr id="5" name="Elbow Connector 4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034310" y="1790734"/>
            <a:ext cx="812800" cy="830179"/>
            <a:chOff x="1905000" y="4038600"/>
            <a:chExt cx="1219200" cy="1524000"/>
          </a:xfrm>
        </p:grpSpPr>
        <p:cxnSp>
          <p:nvCxnSpPr>
            <p:cNvPr id="14" name="Elbow Connector 13"/>
            <p:cNvCxnSpPr/>
            <p:nvPr/>
          </p:nvCxnSpPr>
          <p:spPr>
            <a:xfrm rot="5400000" flipH="1" flipV="1">
              <a:off x="1828800" y="53340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 flipH="1" flipV="1">
              <a:off x="1981200" y="51677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5400000" flipH="1" flipV="1">
              <a:off x="2133600" y="498071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5400000" flipH="1" flipV="1">
              <a:off x="2286000" y="48144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2438400" y="463434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 flipV="1">
              <a:off x="2590800" y="446809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 flipH="1" flipV="1">
              <a:off x="2743200" y="4281055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5400000" flipH="1" flipV="1">
              <a:off x="2895600" y="4114800"/>
              <a:ext cx="304800" cy="15240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 flipV="1">
            <a:off x="1831110" y="2620913"/>
            <a:ext cx="203200" cy="166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847110" y="1788330"/>
            <a:ext cx="1828800" cy="1826396"/>
            <a:chOff x="1219200" y="3962400"/>
            <a:chExt cx="2057400" cy="2514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35" name="Elbow Connector 34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27" name="Elbow Connector 26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724400" y="1774475"/>
            <a:ext cx="1828800" cy="1826396"/>
            <a:chOff x="1219200" y="3962400"/>
            <a:chExt cx="2057400" cy="2514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47" name="Elbow Connector 46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1004455" y="3581400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04455" y="1331130"/>
            <a:ext cx="0" cy="226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847110" y="1790734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689765" y="178833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32420" y="1788330"/>
            <a:ext cx="0" cy="18096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532420" y="1753695"/>
            <a:ext cx="1828800" cy="1826396"/>
            <a:chOff x="1219200" y="3962400"/>
            <a:chExt cx="2057400" cy="2514600"/>
          </a:xfrm>
        </p:grpSpPr>
        <p:grpSp>
          <p:nvGrpSpPr>
            <p:cNvPr id="69" name="Group 68"/>
            <p:cNvGrpSpPr/>
            <p:nvPr/>
          </p:nvGrpSpPr>
          <p:grpSpPr>
            <a:xfrm>
              <a:off x="1219200" y="5334001"/>
              <a:ext cx="914400" cy="1142999"/>
              <a:chOff x="1905000" y="4038600"/>
              <a:chExt cx="1219200" cy="1524000"/>
            </a:xfrm>
          </p:grpSpPr>
          <p:cxnSp>
            <p:nvCxnSpPr>
              <p:cNvPr id="80" name="Elbow Connector 79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362200" y="3962400"/>
              <a:ext cx="914400" cy="1142999"/>
              <a:chOff x="1905000" y="4038600"/>
              <a:chExt cx="1219200" cy="1524000"/>
            </a:xfrm>
          </p:grpSpPr>
          <p:cxnSp>
            <p:nvCxnSpPr>
              <p:cNvPr id="72" name="Elbow Connector 71"/>
              <p:cNvCxnSpPr/>
              <p:nvPr/>
            </p:nvCxnSpPr>
            <p:spPr>
              <a:xfrm rot="5400000" flipH="1" flipV="1">
                <a:off x="1828800" y="53340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/>
              <p:nvPr/>
            </p:nvCxnSpPr>
            <p:spPr>
              <a:xfrm rot="5400000" flipH="1" flipV="1">
                <a:off x="1981200" y="51677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 rot="5400000" flipH="1" flipV="1">
                <a:off x="2133600" y="498071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5400000" flipH="1" flipV="1">
                <a:off x="2286000" y="48144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5400000" flipH="1" flipV="1">
                <a:off x="2438400" y="463434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/>
              <p:nvPr/>
            </p:nvCxnSpPr>
            <p:spPr>
              <a:xfrm rot="5400000" flipH="1" flipV="1">
                <a:off x="2590800" y="446809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77"/>
              <p:cNvCxnSpPr/>
              <p:nvPr/>
            </p:nvCxnSpPr>
            <p:spPr>
              <a:xfrm rot="5400000" flipH="1" flipV="1">
                <a:off x="2743200" y="4281055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5400000" flipH="1" flipV="1">
                <a:off x="2895600" y="4114800"/>
                <a:ext cx="304800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V="1">
              <a:off x="2133600" y="5105399"/>
              <a:ext cx="228600" cy="228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7988300" y="3688447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Pulses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018310" y="1753695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983675" y="2730440"/>
            <a:ext cx="7571510" cy="20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1932710" y="277309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754585" y="27650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604165" y="27650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7435275" y="2765075"/>
            <a:ext cx="4620" cy="802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856510" y="264038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636820" y="264038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527965" y="262653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56765" y="26473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69290" y="3729335"/>
            <a:ext cx="632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WGM = NORMAL &amp; COM = TOGGLE…….</a:t>
            </a:r>
            <a:endParaRPr lang="en-US" sz="2400" b="1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990600" y="5274351"/>
            <a:ext cx="7682345" cy="1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83675" y="4402466"/>
            <a:ext cx="6925" cy="903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981200" y="474227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3777670" y="4704715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5627255" y="471164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449125" y="4701800"/>
            <a:ext cx="4620" cy="59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981200" y="4742270"/>
            <a:ext cx="1801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638800" y="4711640"/>
            <a:ext cx="1801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200" y="3953470"/>
            <a:ext cx="99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at OC0 pin</a:t>
            </a:r>
            <a:endParaRPr lang="en-US" dirty="0"/>
          </a:p>
        </p:txBody>
      </p:sp>
      <p:sp>
        <p:nvSpPr>
          <p:cNvPr id="109" name="Down Arrow 108"/>
          <p:cNvSpPr/>
          <p:nvPr/>
        </p:nvSpPr>
        <p:spPr>
          <a:xfrm>
            <a:off x="4015510" y="4191000"/>
            <a:ext cx="962890" cy="299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28600" y="762000"/>
            <a:ext cx="182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 increases in TCNT0 Register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1447800"/>
            <a:ext cx="111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</a:t>
            </a:r>
            <a:r>
              <a:rPr lang="en-US" baseline="30000" dirty="0" err="1" smtClean="0"/>
              <a:t>m</a:t>
            </a:r>
            <a:r>
              <a:rPr lang="en-US" dirty="0" smtClean="0"/>
              <a:t> value, 255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-48490" y="2325469"/>
            <a:ext cx="111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Set Values in OCR0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981200" y="54864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622640" y="5486400"/>
            <a:ext cx="161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831772" y="5676900"/>
            <a:ext cx="7908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2008910" y="5676900"/>
            <a:ext cx="872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99510" y="5486400"/>
            <a:ext cx="18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 Period, T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52400" y="6019800"/>
            <a:ext cx="886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Note that The Time Period is Constant, It depends on the Clock frequency and </a:t>
            </a:r>
            <a:r>
              <a:rPr lang="en-US" b="1" dirty="0" err="1" smtClean="0"/>
              <a:t>Prescaler</a:t>
            </a:r>
            <a:endParaRPr lang="en-US" b="1" dirty="0" smtClean="0"/>
          </a:p>
          <a:p>
            <a:pPr algn="ctr"/>
            <a:r>
              <a:rPr lang="en-US" b="1" dirty="0" smtClean="0"/>
              <a:t>And The duty cycle is always fixed at 50%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701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Calculation of Time period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us use a </a:t>
            </a:r>
            <a:r>
              <a:rPr lang="en-US" dirty="0" err="1" smtClean="0"/>
              <a:t>Prescaling</a:t>
            </a:r>
            <a:r>
              <a:rPr lang="en-US" dirty="0" smtClean="0"/>
              <a:t> factor of P.</a:t>
            </a:r>
          </a:p>
          <a:p>
            <a:r>
              <a:rPr lang="en-US" dirty="0" smtClean="0"/>
              <a:t>So, the frequency of timing will be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timer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/P</a:t>
            </a:r>
          </a:p>
          <a:p>
            <a:r>
              <a:rPr lang="en-US" dirty="0" smtClean="0"/>
              <a:t>Therefore each pulse will be of duration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pulse</a:t>
            </a:r>
            <a:r>
              <a:rPr lang="en-US" dirty="0" smtClean="0"/>
              <a:t>=1/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timer</a:t>
            </a:r>
            <a:endParaRPr lang="en-US" baseline="-25000" dirty="0" smtClean="0"/>
          </a:p>
          <a:p>
            <a:r>
              <a:rPr lang="en-US" dirty="0"/>
              <a:t>O</a:t>
            </a:r>
            <a:r>
              <a:rPr lang="en-US" dirty="0" smtClean="0"/>
              <a:t>verflow will occur when FF+1 or 256 number of pulses appears.</a:t>
            </a:r>
          </a:p>
          <a:p>
            <a:r>
              <a:rPr lang="en-US" dirty="0" smtClean="0"/>
              <a:t>So, the time period of the output pulse will be T</a:t>
            </a:r>
            <a:r>
              <a:rPr lang="en-US" baseline="-25000" dirty="0" smtClean="0"/>
              <a:t>out</a:t>
            </a:r>
            <a:r>
              <a:rPr lang="en-US" dirty="0" smtClean="0"/>
              <a:t>=2*256*P/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Say we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=16 MHz, P=1024, then T</a:t>
            </a:r>
            <a:r>
              <a:rPr lang="en-US" baseline="-25000" dirty="0" smtClean="0"/>
              <a:t>out</a:t>
            </a:r>
            <a:r>
              <a:rPr lang="en-US" dirty="0" smtClean="0"/>
              <a:t>= 32.768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Output frequency=1/T</a:t>
            </a:r>
            <a:r>
              <a:rPr lang="en-US" baseline="-25000" dirty="0" smtClean="0"/>
              <a:t>out</a:t>
            </a:r>
            <a:r>
              <a:rPr lang="en-US" dirty="0" smtClean="0"/>
              <a:t>=30.52 Hz</a:t>
            </a:r>
          </a:p>
          <a:p>
            <a:r>
              <a:rPr lang="en-US" dirty="0" smtClean="0"/>
              <a:t>For Timer0, the value of P can be 1, 8, 64, 256 or 1024, so the possible output frequencies are 31.25 kHz, 3.91 kHz, 488.28 Hz, 122.07 Hz and 30.52 Hz.</a:t>
            </a:r>
          </a:p>
        </p:txBody>
      </p:sp>
    </p:spTree>
    <p:extLst>
      <p:ext uri="{BB962C8B-B14F-4D97-AF65-F5344CB8AC3E}">
        <p14:creationId xmlns="" xmlns:p14="http://schemas.microsoft.com/office/powerpoint/2010/main" val="15059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72400" cy="88423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Code in </a:t>
            </a:r>
            <a:r>
              <a:rPr lang="en-US" b="1" dirty="0" err="1" smtClean="0">
                <a:solidFill>
                  <a:schemeClr val="tx1"/>
                </a:solidFill>
              </a:rPr>
              <a:t>CodeVisionAVR</a:t>
            </a:r>
            <a:r>
              <a:rPr lang="en-US" b="1" dirty="0" smtClean="0">
                <a:solidFill>
                  <a:schemeClr val="tx1"/>
                </a:solidFill>
              </a:rPr>
              <a:t> [NORMAL]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09800"/>
            <a:ext cx="8839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#include &lt;mega32.h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void main(void)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DDRB.3=1; </a:t>
            </a:r>
          </a:p>
          <a:p>
            <a:pPr marL="0" indent="0">
              <a:buNone/>
            </a:pPr>
            <a:r>
              <a:rPr lang="en-US" sz="2000" dirty="0"/>
              <a:t>TCCR0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70C0"/>
                </a:solidFill>
              </a:rPr>
              <a:t>(0&lt;&lt;</a:t>
            </a:r>
            <a:r>
              <a:rPr lang="en-US" sz="2000" b="1" dirty="0">
                <a:solidFill>
                  <a:srgbClr val="0070C0"/>
                </a:solidFill>
              </a:rPr>
              <a:t>WGM00</a:t>
            </a:r>
            <a:r>
              <a:rPr lang="en-US" sz="2000" dirty="0"/>
              <a:t>) | </a:t>
            </a:r>
            <a:r>
              <a:rPr lang="en-US" sz="2000" b="1" dirty="0" smtClean="0">
                <a:solidFill>
                  <a:srgbClr val="FF0000"/>
                </a:solidFill>
              </a:rPr>
              <a:t>(0&lt;&lt;</a:t>
            </a:r>
            <a:r>
              <a:rPr lang="en-US" sz="2000" b="1" dirty="0">
                <a:solidFill>
                  <a:srgbClr val="FF0000"/>
                </a:solidFill>
              </a:rPr>
              <a:t>COM01)</a:t>
            </a:r>
            <a:r>
              <a:rPr lang="en-US" sz="2000" dirty="0"/>
              <a:t> | </a:t>
            </a:r>
            <a:r>
              <a:rPr lang="en-US" sz="2000" b="1" dirty="0" smtClean="0">
                <a:solidFill>
                  <a:srgbClr val="FF0000"/>
                </a:solidFill>
              </a:rPr>
              <a:t>(1&lt;&lt;</a:t>
            </a:r>
            <a:r>
              <a:rPr lang="en-US" sz="2000" b="1" dirty="0">
                <a:solidFill>
                  <a:srgbClr val="FF0000"/>
                </a:solidFill>
              </a:rPr>
              <a:t>COM00)</a:t>
            </a:r>
            <a:r>
              <a:rPr lang="en-US" sz="2000" dirty="0"/>
              <a:t> | </a:t>
            </a:r>
            <a:r>
              <a:rPr lang="en-US" sz="2000" b="1" dirty="0" smtClean="0">
                <a:solidFill>
                  <a:srgbClr val="0070C0"/>
                </a:solidFill>
              </a:rPr>
              <a:t>(0&lt;&lt;</a:t>
            </a:r>
            <a:r>
              <a:rPr lang="en-US" sz="2000" b="1" dirty="0">
                <a:solidFill>
                  <a:srgbClr val="0070C0"/>
                </a:solidFill>
              </a:rPr>
              <a:t>WGM01)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00B050"/>
                </a:solidFill>
              </a:rPr>
              <a:t>(1&lt;&lt;CS02)</a:t>
            </a:r>
            <a:r>
              <a:rPr lang="en-US" sz="2000" dirty="0"/>
              <a:t> | </a:t>
            </a:r>
            <a:r>
              <a:rPr lang="en-US" sz="2000" b="1" dirty="0">
                <a:solidFill>
                  <a:srgbClr val="00B050"/>
                </a:solidFill>
              </a:rPr>
              <a:t>(0&lt;&lt;CS01)</a:t>
            </a:r>
            <a:r>
              <a:rPr lang="en-US" sz="2000" dirty="0"/>
              <a:t> |</a:t>
            </a:r>
            <a:r>
              <a:rPr lang="en-US" sz="2000" b="1" dirty="0">
                <a:solidFill>
                  <a:srgbClr val="00B050"/>
                </a:solidFill>
              </a:rPr>
              <a:t> (1&lt;&lt;CS00)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TCNT0=0x00;</a:t>
            </a:r>
          </a:p>
          <a:p>
            <a:pPr marL="0" indent="0">
              <a:buNone/>
            </a:pPr>
            <a:r>
              <a:rPr lang="en-US" sz="2000" dirty="0" smtClean="0"/>
              <a:t>OCR0=0x1B;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(1)</a:t>
            </a:r>
          </a:p>
          <a:p>
            <a:pPr marL="0" indent="0">
              <a:buNone/>
            </a:pPr>
            <a:r>
              <a:rPr lang="en-US" sz="2000" dirty="0"/>
              <a:t>     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2788" y="2286000"/>
            <a:ext cx="3198812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3200" dirty="0" smtClean="0"/>
              <a:t>TCCR0 Register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1647372"/>
            <a:ext cx="8763000" cy="562428"/>
            <a:chOff x="228600" y="1342572"/>
            <a:chExt cx="8763000" cy="562428"/>
          </a:xfrm>
        </p:grpSpPr>
        <p:sp>
          <p:nvSpPr>
            <p:cNvPr id="6" name="Rectangle 5"/>
            <p:cNvSpPr/>
            <p:nvPr/>
          </p:nvSpPr>
          <p:spPr>
            <a:xfrm>
              <a:off x="228600" y="1342572"/>
              <a:ext cx="8763000" cy="457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4478450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67048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6954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5714206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25108" y="1584892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353594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989806" y="1570378"/>
              <a:ext cx="457200" cy="1588"/>
            </a:xfrm>
            <a:prstGeom prst="lin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800" y="135345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9342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CS01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943600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CS02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172028" y="1357086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5772" y="1357086"/>
              <a:ext cx="990600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FOC0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391228" y="136071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519714" y="1357086"/>
              <a:ext cx="1266372" cy="5334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COM00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706256" y="1371600"/>
              <a:ext cx="1266372" cy="53340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tabLst/>
                <a:defRPr/>
              </a:pPr>
              <a:r>
                <a:rPr kumimoji="0" lang="en-US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WGM01</a:t>
              </a:r>
              <a:endPara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Arc 21"/>
          <p:cNvSpPr/>
          <p:nvPr/>
        </p:nvSpPr>
        <p:spPr>
          <a:xfrm>
            <a:off x="2086428" y="3229428"/>
            <a:ext cx="4846184" cy="11901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flipV="1">
            <a:off x="2747324" y="1781628"/>
            <a:ext cx="1672276" cy="8853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19400" y="1078468"/>
            <a:ext cx="15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WGM bits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62514" y="2297668"/>
            <a:ext cx="15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 bits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>
          <a:xfrm>
            <a:off x="3661724" y="3305628"/>
            <a:ext cx="1672276" cy="885372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7334250" y="285750"/>
            <a:ext cx="3429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0" y="757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Prescaling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4743271"/>
            <a:ext cx="3886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WGM=00 – NORMAL</a:t>
            </a:r>
          </a:p>
          <a:p>
            <a:r>
              <a:rPr lang="en-US" sz="2400" dirty="0" smtClean="0"/>
              <a:t>COM=01 – TOGGLE…..</a:t>
            </a:r>
          </a:p>
          <a:p>
            <a:r>
              <a:rPr lang="en-US" sz="2400" dirty="0" err="1" smtClean="0"/>
              <a:t>Prescaling</a:t>
            </a:r>
            <a:r>
              <a:rPr lang="en-US" sz="2400" dirty="0" smtClean="0"/>
              <a:t>=101 – &gt; factor of 1024</a:t>
            </a:r>
            <a:endParaRPr lang="en-US" sz="2400" dirty="0"/>
          </a:p>
        </p:txBody>
      </p:sp>
      <p:sp>
        <p:nvSpPr>
          <p:cNvPr id="31" name="Arc 30"/>
          <p:cNvSpPr/>
          <p:nvPr/>
        </p:nvSpPr>
        <p:spPr>
          <a:xfrm>
            <a:off x="1981200" y="988366"/>
            <a:ext cx="3352800" cy="1116205"/>
          </a:xfrm>
          <a:prstGeom prst="arc">
            <a:avLst>
              <a:gd name="adj1" fmla="val 10889131"/>
              <a:gd name="adj2" fmla="val 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4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Simulation in Proteus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00200"/>
            <a:ext cx="84772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962400" y="4953000"/>
            <a:ext cx="2667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9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6131</TotalTime>
  <Words>2040</Words>
  <Application>Microsoft Office PowerPoint</Application>
  <PresentationFormat>On-screen Show (4:3)</PresentationFormat>
  <Paragraphs>473</Paragraphs>
  <Slides>34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Equity</vt:lpstr>
      <vt:lpstr>Equation</vt:lpstr>
      <vt:lpstr>Slide 1</vt:lpstr>
      <vt:lpstr>How Does Timer Register Increases and Reset?</vt:lpstr>
      <vt:lpstr>Discussion Made So far…..</vt:lpstr>
      <vt:lpstr>NORMAL MODE : Value Increases in TCNT0 Register at Every Pulse and Resets When it Overflows</vt:lpstr>
      <vt:lpstr>Variation # 1 of WGM and COM bits in TCCR Register</vt:lpstr>
      <vt:lpstr>Variation # 1 Explained</vt:lpstr>
      <vt:lpstr>Calculation of Time period</vt:lpstr>
      <vt:lpstr>Code in CodeVisionAVR [NORMAL]</vt:lpstr>
      <vt:lpstr>Simulation in Proteus</vt:lpstr>
      <vt:lpstr>Output in the Virtual Oscilloscope</vt:lpstr>
      <vt:lpstr>Variation # 2 of WGM and COM bits in TCCR Register</vt:lpstr>
      <vt:lpstr>Variation # 2 Explained</vt:lpstr>
      <vt:lpstr>Calculation of Time period</vt:lpstr>
      <vt:lpstr>Code in CodeVisionAVR [CTC]</vt:lpstr>
      <vt:lpstr>Output in the Virtual Oscilloscope</vt:lpstr>
      <vt:lpstr>Physical Output PIN Related to All Timers</vt:lpstr>
      <vt:lpstr>OC0, OC1A, OC1B and OC2 Pins</vt:lpstr>
      <vt:lpstr>Generation of PWM Wave</vt:lpstr>
      <vt:lpstr>Slide 19</vt:lpstr>
      <vt:lpstr>Variation # 3 of WGM and COM bits in TCCR Register</vt:lpstr>
      <vt:lpstr>How PWM works in ATmega32</vt:lpstr>
      <vt:lpstr>The Calculation</vt:lpstr>
      <vt:lpstr>A Program for Generating PWM  with Variable Duty Cycle</vt:lpstr>
      <vt:lpstr>The Code [FIXED_FREQ]</vt:lpstr>
      <vt:lpstr>The Code (continued)</vt:lpstr>
      <vt:lpstr>TCCR1A &amp; TCCR1B (Timer Counter Control Registers) </vt:lpstr>
      <vt:lpstr>Modes in Timer 1</vt:lpstr>
      <vt:lpstr>Generation of PWM having Variable Frequency   </vt:lpstr>
      <vt:lpstr>Slide 29</vt:lpstr>
      <vt:lpstr>Connection at OC1A (PD.5) pin</vt:lpstr>
      <vt:lpstr>Calculation</vt:lpstr>
      <vt:lpstr>The Code</vt:lpstr>
      <vt:lpstr>Home Exercise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226</cp:revision>
  <dcterms:created xsi:type="dcterms:W3CDTF">2014-05-09T08:36:58Z</dcterms:created>
  <dcterms:modified xsi:type="dcterms:W3CDTF">2018-07-26T05:37:42Z</dcterms:modified>
</cp:coreProperties>
</file>