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1"/>
  </p:notesMasterIdLst>
  <p:sldIdLst>
    <p:sldId id="256" r:id="rId2"/>
    <p:sldId id="329" r:id="rId3"/>
    <p:sldId id="328" r:id="rId4"/>
    <p:sldId id="330" r:id="rId5"/>
    <p:sldId id="396" r:id="rId6"/>
    <p:sldId id="305" r:id="rId7"/>
    <p:sldId id="311" r:id="rId8"/>
    <p:sldId id="331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6" r:id="rId26"/>
    <p:sldId id="358" r:id="rId27"/>
    <p:sldId id="364" r:id="rId28"/>
    <p:sldId id="365" r:id="rId29"/>
    <p:sldId id="366" r:id="rId30"/>
    <p:sldId id="367" r:id="rId31"/>
    <p:sldId id="368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37" r:id="rId59"/>
    <p:sldId id="28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EEBE-A07F-4762-AB94-9C10BD6728F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45014-DF3E-4382-BF37-7BD82BCDF8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1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45014-DF3E-4382-BF37-7BD82BCDF8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Microsoft_Word_97_-_2003_Document2.doc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Microsoft_Word_97_-_2003_Document3.doc"/><Relationship Id="rId10" Type="http://schemas.openxmlformats.org/officeDocument/2006/relationships/image" Target="../media/image7.wmf"/><Relationship Id="rId19" Type="http://schemas.openxmlformats.org/officeDocument/2006/relationships/oleObject" Target="../embeddings/Microsoft_Word_97_-_2003_Document1.doc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162800" cy="19050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Module: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M#1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rgbClr val="0070C0"/>
                </a:solidFill>
              </a:rPr>
              <a:t>Introduction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56658"/>
            <a:ext cx="8839200" cy="1470025"/>
          </a:xfrm>
        </p:spPr>
        <p:txBody>
          <a:bodyPr>
            <a:noAutofit/>
          </a:bodyPr>
          <a:lstStyle/>
          <a:p>
            <a:pPr>
              <a:lnSpc>
                <a:spcPts val="4500"/>
              </a:lnSpc>
            </a:pPr>
            <a:r>
              <a:rPr lang="en-US" sz="3600" b="1" dirty="0" smtClean="0">
                <a:latin typeface="+mn-lt"/>
              </a:rPr>
              <a:t>Training on </a:t>
            </a:r>
            <a:br>
              <a:rPr lang="en-US" sz="3600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AVR Microcontroller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for Automation in Power Sector</a:t>
            </a:r>
            <a:endParaRPr lang="en-US" sz="3200" b="1" dirty="0"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5105400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 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aseline="0" dirty="0" smtClean="0"/>
              <a:t>IICT, 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0088" y="630562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March, 2018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682752"/>
          </a:xfrm>
        </p:spPr>
        <p:txBody>
          <a:bodyPr>
            <a:normAutofit fontScale="90000"/>
          </a:bodyPr>
          <a:lstStyle/>
          <a:p>
            <a:r>
              <a:rPr lang="bn-BD" b="1" dirty="0" smtClean="0">
                <a:solidFill>
                  <a:schemeClr val="tx1"/>
                </a:solidFill>
                <a:latin typeface="+mn-lt"/>
                <a:ea typeface="Verdana" pitchFamily="34" charset="0"/>
              </a:rPr>
              <a:t>Microprocessor</a:t>
            </a:r>
            <a:endParaRPr lang="en-US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1428" y="714828"/>
            <a:ext cx="6096000" cy="2365248"/>
          </a:xfrm>
        </p:spPr>
        <p:txBody>
          <a:bodyPr>
            <a:noAutofit/>
          </a:bodyPr>
          <a:lstStyle/>
          <a:p>
            <a:r>
              <a:rPr lang="bn-BD" sz="2400" b="1" dirty="0" smtClean="0"/>
              <a:t>By microprocessor we mean that all the component</a:t>
            </a:r>
            <a:r>
              <a:rPr lang="en-US" sz="2400" b="1" dirty="0" smtClean="0"/>
              <a:t>s </a:t>
            </a:r>
            <a:r>
              <a:rPr lang="bn-BD" sz="2400" b="1" dirty="0" smtClean="0"/>
              <a:t>one finds in a CPU (ALU, Register, Timing &amp; Control Unit and the Interfacing circuits) are put together in a single chip</a:t>
            </a:r>
          </a:p>
          <a:p>
            <a:r>
              <a:rPr lang="bn-BD" sz="2400" b="1" dirty="0" smtClean="0"/>
              <a:t>That is a uP can be considered as “CPU in a Chip”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62688" y="375274"/>
            <a:ext cx="2043112" cy="2659669"/>
            <a:chOff x="6429388" y="1928802"/>
            <a:chExt cx="2286016" cy="3286942"/>
          </a:xfrm>
          <a:solidFill>
            <a:schemeClr val="tx1"/>
          </a:solidFill>
        </p:grpSpPr>
        <p:sp>
          <p:nvSpPr>
            <p:cNvPr id="7" name="Rectangle 6"/>
            <p:cNvSpPr/>
            <p:nvPr/>
          </p:nvSpPr>
          <p:spPr>
            <a:xfrm>
              <a:off x="6429388" y="1928802"/>
              <a:ext cx="2286016" cy="32861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2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6429388" y="3571876"/>
              <a:ext cx="3286148" cy="1588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429388" y="3000372"/>
              <a:ext cx="1643074" cy="1588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29388" y="4071942"/>
              <a:ext cx="1643074" cy="1588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58017" y="2252954"/>
              <a:ext cx="857256" cy="4944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>
                  <a:solidFill>
                    <a:schemeClr val="bg2"/>
                  </a:solidFill>
                </a:rPr>
                <a:t>ALU</a:t>
              </a:r>
              <a:endParaRPr lang="en-US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72265" y="3253087"/>
              <a:ext cx="1357322" cy="4944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>
                  <a:solidFill>
                    <a:schemeClr val="bg2"/>
                  </a:solidFill>
                </a:rPr>
                <a:t>Registers</a:t>
              </a:r>
              <a:endParaRPr lang="en-US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65" y="3931415"/>
              <a:ext cx="1357322" cy="12552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>
                  <a:solidFill>
                    <a:schemeClr val="bg2"/>
                  </a:solidFill>
                </a:rPr>
                <a:t>Timing &amp; Control Circuit</a:t>
              </a:r>
              <a:endParaRPr lang="en-US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72462" y="2631039"/>
              <a:ext cx="550989" cy="1583779"/>
            </a:xfrm>
            <a:prstGeom prst="rect">
              <a:avLst/>
            </a:prstGeom>
            <a:grpFill/>
          </p:spPr>
          <p:txBody>
            <a:bodyPr vert="vert270" wrap="square" rtlCol="0">
              <a:spAutoFit/>
            </a:bodyPr>
            <a:lstStyle/>
            <a:p>
              <a:r>
                <a:rPr lang="bn-BD" sz="2000" b="1" dirty="0" smtClean="0">
                  <a:solidFill>
                    <a:schemeClr val="bg2"/>
                  </a:solidFill>
                </a:rPr>
                <a:t>Interfaces</a:t>
              </a:r>
              <a:endParaRPr lang="en-US" sz="20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2640596" y="6540138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16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3962400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400" b="1" dirty="0"/>
              <a:t>Microcontroller is somewhat different from microprocessor in a sense that not only the CPU but also RAM, ROM, I/O Ports, Timer &amp; Counter, Serial Port all put together in a single chip</a:t>
            </a:r>
          </a:p>
          <a:p>
            <a:r>
              <a:rPr lang="bn-BD" sz="2400" b="1" dirty="0"/>
              <a:t>So, it is </a:t>
            </a:r>
            <a:r>
              <a:rPr lang="en-US" sz="2400" b="1" dirty="0" smtClean="0"/>
              <a:t>called</a:t>
            </a:r>
            <a:r>
              <a:rPr lang="bn-BD" sz="2400" b="1" dirty="0" smtClean="0"/>
              <a:t> </a:t>
            </a:r>
            <a:r>
              <a:rPr lang="bn-BD" sz="2400" b="1" dirty="0"/>
              <a:t>“Computer on a chip</a:t>
            </a:r>
            <a:r>
              <a:rPr lang="bn-BD" sz="2400" b="1" dirty="0" smtClean="0"/>
              <a:t>”</a:t>
            </a:r>
            <a:endParaRPr lang="bn-BD" sz="2400" b="1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81000" y="3432048"/>
            <a:ext cx="8229600" cy="682752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n-BD" b="1" dirty="0" smtClean="0">
                <a:solidFill>
                  <a:schemeClr val="tx1"/>
                </a:solidFill>
                <a:latin typeface="+mn-lt"/>
                <a:ea typeface="Verdana" pitchFamily="34" charset="0"/>
              </a:rPr>
              <a:t>Micro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controller</a:t>
            </a:r>
            <a:endParaRPr lang="en-US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248399" y="3657600"/>
            <a:ext cx="2092393" cy="2800006"/>
            <a:chOff x="6429388" y="1928802"/>
            <a:chExt cx="2286016" cy="3286942"/>
          </a:xfrm>
          <a:solidFill>
            <a:schemeClr val="tx1"/>
          </a:solidFill>
        </p:grpSpPr>
        <p:sp>
          <p:nvSpPr>
            <p:cNvPr id="19" name="Rectangle 18"/>
            <p:cNvSpPr/>
            <p:nvPr/>
          </p:nvSpPr>
          <p:spPr>
            <a:xfrm>
              <a:off x="6429388" y="1928802"/>
              <a:ext cx="2286016" cy="32861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6001554" y="3571876"/>
              <a:ext cx="3286148" cy="1588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29388" y="3000372"/>
              <a:ext cx="1214446" cy="1588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643702" y="2252955"/>
              <a:ext cx="85725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bn-BD" sz="2400" dirty="0" smtClean="0">
                  <a:solidFill>
                    <a:schemeClr val="bg2"/>
                  </a:solidFill>
                </a:rPr>
                <a:t>CPU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02244" y="3253087"/>
              <a:ext cx="135732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bn-BD" sz="2400" dirty="0" smtClean="0">
                  <a:solidFill>
                    <a:schemeClr val="bg2"/>
                  </a:solidFill>
                </a:rPr>
                <a:t>RAM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58824" y="3883887"/>
              <a:ext cx="105658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bn-BD" sz="2400" dirty="0" smtClean="0">
                  <a:solidFill>
                    <a:schemeClr val="bg2"/>
                  </a:solidFill>
                </a:rPr>
                <a:t>Serial Port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429388" y="3998916"/>
              <a:ext cx="1214446" cy="1588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43834" y="3786190"/>
              <a:ext cx="1071570" cy="1588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643834" y="2857496"/>
              <a:ext cx="1071570" cy="1588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786710" y="2000240"/>
              <a:ext cx="8572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bn-BD" sz="2400" dirty="0" smtClean="0">
                  <a:solidFill>
                    <a:schemeClr val="bg2"/>
                  </a:solidFill>
                </a:rPr>
                <a:t>I/O Port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73815" y="3018665"/>
              <a:ext cx="1041589" cy="8309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bn-BD" sz="2000" dirty="0" smtClean="0">
                  <a:solidFill>
                    <a:schemeClr val="bg2"/>
                  </a:solidFill>
                </a:rPr>
                <a:t>Timer Counter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28711" y="4249302"/>
              <a:ext cx="1071884" cy="5419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bn-BD" sz="2400" dirty="0" smtClean="0">
                  <a:solidFill>
                    <a:schemeClr val="bg2"/>
                  </a:solidFill>
                </a:rPr>
                <a:t>ROM</a:t>
              </a:r>
              <a:endParaRPr lang="en-US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 build="allAtOnce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bn-BD" b="1" dirty="0" smtClean="0">
                <a:solidFill>
                  <a:schemeClr val="tx1"/>
                </a:solidFill>
                <a:latin typeface="+mn-lt"/>
                <a:ea typeface="Verdana" pitchFamily="34" charset="0"/>
              </a:rPr>
              <a:t>Why uP and uC are so popular?</a:t>
            </a:r>
            <a:endParaRPr lang="en-US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105400"/>
          </a:xfrm>
        </p:spPr>
        <p:txBody>
          <a:bodyPr>
            <a:normAutofit/>
          </a:bodyPr>
          <a:lstStyle/>
          <a:p>
            <a:r>
              <a:rPr lang="bn-BD" sz="3200" b="1" dirty="0" smtClean="0"/>
              <a:t>Small Size</a:t>
            </a:r>
          </a:p>
          <a:p>
            <a:r>
              <a:rPr lang="bn-BD" sz="3200" b="1" dirty="0" smtClean="0"/>
              <a:t>Lower Cost</a:t>
            </a:r>
          </a:p>
          <a:p>
            <a:r>
              <a:rPr lang="bn-BD" sz="3200" b="1" dirty="0" smtClean="0"/>
              <a:t>Higher Reliability</a:t>
            </a:r>
          </a:p>
          <a:p>
            <a:r>
              <a:rPr lang="bn-BD" sz="3200" b="1" dirty="0" smtClean="0"/>
              <a:t>Lower Power Consumption</a:t>
            </a:r>
          </a:p>
          <a:p>
            <a:r>
              <a:rPr lang="bn-BD" sz="3200" b="1" dirty="0" smtClean="0"/>
              <a:t>Higher Vers</a:t>
            </a:r>
            <a:r>
              <a:rPr lang="en-US" sz="3200" b="1" dirty="0" smtClean="0"/>
              <a:t>at</a:t>
            </a:r>
            <a:r>
              <a:rPr lang="bn-BD" sz="3200" b="1" dirty="0" smtClean="0"/>
              <a:t>ility</a:t>
            </a:r>
          </a:p>
          <a:p>
            <a:r>
              <a:rPr lang="bn-BD" sz="3200" b="1" dirty="0" smtClean="0"/>
              <a:t>More Powerful</a:t>
            </a:r>
          </a:p>
          <a:p>
            <a:endParaRPr lang="en-US" sz="32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758952"/>
          </a:xfrm>
        </p:spPr>
        <p:txBody>
          <a:bodyPr/>
          <a:lstStyle/>
          <a:p>
            <a:r>
              <a:rPr lang="bn-BD" sz="4000" b="1" dirty="0" smtClean="0">
                <a:solidFill>
                  <a:schemeClr val="tx1"/>
                </a:solidFill>
                <a:latin typeface="+mn-lt"/>
                <a:ea typeface="Verdana" pitchFamily="34" charset="0"/>
              </a:rPr>
              <a:t>Smaller Size</a:t>
            </a:r>
            <a:endParaRPr lang="en-US" sz="4000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257800"/>
          </a:xfrm>
        </p:spPr>
        <p:txBody>
          <a:bodyPr>
            <a:normAutofit/>
          </a:bodyPr>
          <a:lstStyle/>
          <a:p>
            <a:r>
              <a:rPr lang="bn-BD" sz="3200" b="1" dirty="0" smtClean="0"/>
              <a:t>A tiny chip can contain hundreds of thousands of transistors and components</a:t>
            </a:r>
          </a:p>
          <a:p>
            <a:r>
              <a:rPr lang="bn-BD" sz="3200" b="1" dirty="0" smtClean="0"/>
              <a:t>The size of present day microprocessor has now reduced to less than an inch</a:t>
            </a:r>
          </a:p>
          <a:p>
            <a:r>
              <a:rPr lang="bn-BD" sz="3200" b="1" dirty="0" smtClean="0"/>
              <a:t>With the advent of VLSI technology the microprocessors now come with a large numbers of pins</a:t>
            </a:r>
            <a:endParaRPr lang="en-US" sz="32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8" descr="https://encrypted-tbn3.gstatic.com/images?q=tbn:ANd9GcQYGb6Nv7p_njXKMmZkJb0ZTwHl0wIssOW_Skazp99vF3IkDYEYb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4676775"/>
            <a:ext cx="2647950" cy="1724025"/>
          </a:xfrm>
          <a:prstGeom prst="rect">
            <a:avLst/>
          </a:prstGeom>
          <a:noFill/>
        </p:spPr>
      </p:pic>
      <p:pic>
        <p:nvPicPr>
          <p:cNvPr id="9" name="Picture 2" descr="https://encrypted-tbn3.gstatic.com/images?q=tbn:ANd9GcQ4dasdhJaQIpfYSEDVn03BVNzF3UFFYw_bIuhgnukAddtudQ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686299"/>
            <a:ext cx="2552700" cy="1790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63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35152"/>
          </a:xfrm>
        </p:spPr>
        <p:txBody>
          <a:bodyPr>
            <a:normAutofit/>
          </a:bodyPr>
          <a:lstStyle/>
          <a:p>
            <a:r>
              <a:rPr lang="bn-BD" sz="4000" b="1" dirty="0" smtClean="0">
                <a:solidFill>
                  <a:schemeClr val="tx1"/>
                </a:solidFill>
                <a:latin typeface="+mn-lt"/>
                <a:ea typeface="Verdana" pitchFamily="34" charset="0"/>
              </a:rPr>
              <a:t>Lower Cost</a:t>
            </a:r>
            <a:endParaRPr lang="en-US" sz="4000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257800"/>
          </a:xfrm>
        </p:spPr>
        <p:txBody>
          <a:bodyPr>
            <a:normAutofit/>
          </a:bodyPr>
          <a:lstStyle/>
          <a:p>
            <a:r>
              <a:rPr lang="bn-BD" sz="3200" b="1" dirty="0" smtClean="0"/>
              <a:t>With the advent of complex technology, microprocessor cost does not increase proporti</a:t>
            </a:r>
            <a:r>
              <a:rPr lang="en-US" sz="3200" b="1" dirty="0" smtClean="0"/>
              <a:t>o</a:t>
            </a:r>
            <a:r>
              <a:rPr lang="bn-BD" sz="3200" b="1" dirty="0" smtClean="0"/>
              <a:t>nally</a:t>
            </a:r>
          </a:p>
          <a:p>
            <a:r>
              <a:rPr lang="bn-BD" sz="3200" b="1" dirty="0" smtClean="0"/>
              <a:t>Rather its cost per function has decreased gradually</a:t>
            </a:r>
          </a:p>
          <a:p>
            <a:r>
              <a:rPr lang="bn-BD" sz="3200" b="1" dirty="0" smtClean="0"/>
              <a:t>As the material cost is </a:t>
            </a:r>
            <a:r>
              <a:rPr lang="en-US" sz="3200" b="1" dirty="0" smtClean="0"/>
              <a:t>negligible </a:t>
            </a:r>
            <a:r>
              <a:rPr lang="bn-BD" sz="3200" b="1" dirty="0" smtClean="0"/>
              <a:t>in comparison with the initial masking cost, per unit cost decreases as the volume of production increases</a:t>
            </a:r>
          </a:p>
          <a:p>
            <a:pPr>
              <a:buNone/>
            </a:pPr>
            <a:endParaRPr lang="en-US" sz="32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35152"/>
          </a:xfrm>
        </p:spPr>
        <p:txBody>
          <a:bodyPr>
            <a:normAutofit/>
          </a:bodyPr>
          <a:lstStyle/>
          <a:p>
            <a:r>
              <a:rPr lang="bn-BD" sz="4000" b="1" dirty="0" smtClean="0">
                <a:solidFill>
                  <a:schemeClr val="tx1"/>
                </a:solidFill>
                <a:latin typeface="+mn-lt"/>
                <a:ea typeface="Verdana" pitchFamily="34" charset="0"/>
              </a:rPr>
              <a:t>Higher Reliability</a:t>
            </a:r>
            <a:endParaRPr lang="en-US" sz="4000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410200"/>
          </a:xfrm>
        </p:spPr>
        <p:txBody>
          <a:bodyPr>
            <a:normAutofit/>
          </a:bodyPr>
          <a:lstStyle/>
          <a:p>
            <a:r>
              <a:rPr lang="bn-BD" sz="2800" b="1" dirty="0" smtClean="0"/>
              <a:t>With the advent of more sophisticated fabrication technology and testing system microprocessor manufacturing process is now very reliable</a:t>
            </a:r>
          </a:p>
          <a:p>
            <a:r>
              <a:rPr lang="bn-BD" sz="2800" b="1" dirty="0" smtClean="0"/>
              <a:t>Moreover, the microprocessor based system now-a-days requires less number of chips and so wiring requirement is less making the overall system more reliable</a:t>
            </a:r>
            <a:endParaRPr lang="en-US" sz="28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bn-BD" sz="4000" b="1" dirty="0" smtClean="0">
                <a:solidFill>
                  <a:schemeClr val="tx1"/>
                </a:solidFill>
                <a:latin typeface="+mn-lt"/>
                <a:ea typeface="Verdana" pitchFamily="34" charset="0"/>
              </a:rPr>
              <a:t>Power consumption</a:t>
            </a:r>
            <a:endParaRPr lang="en-US" sz="4000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bn-BD" sz="2800" b="1" dirty="0" smtClean="0"/>
              <a:t>Present day microprocessors consume very low power in the order of milliwatt</a:t>
            </a:r>
          </a:p>
          <a:p>
            <a:r>
              <a:rPr lang="bn-BD" sz="2800" b="1" dirty="0" smtClean="0"/>
              <a:t>This is because of the fact that the</a:t>
            </a:r>
            <a:r>
              <a:rPr lang="en-US" sz="2800" b="1" dirty="0" smtClean="0"/>
              <a:t>y </a:t>
            </a:r>
            <a:r>
              <a:rPr lang="bn-BD" sz="2800" b="1" dirty="0" smtClean="0"/>
              <a:t>are manufactured by transistors using CMOS technology which requires very low power</a:t>
            </a:r>
            <a:endParaRPr lang="en-US" sz="28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758952"/>
          </a:xfrm>
        </p:spPr>
        <p:txBody>
          <a:bodyPr>
            <a:normAutofit/>
          </a:bodyPr>
          <a:lstStyle/>
          <a:p>
            <a:r>
              <a:rPr lang="bn-BD" sz="4000" b="1" dirty="0" smtClean="0">
                <a:solidFill>
                  <a:schemeClr val="tx1"/>
                </a:solidFill>
                <a:latin typeface="+mn-lt"/>
                <a:ea typeface="Verdana" pitchFamily="34" charset="0"/>
              </a:rPr>
              <a:t>Versatility</a:t>
            </a:r>
            <a:endParaRPr lang="en-US" sz="4000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25609"/>
          </a:xfrm>
        </p:spPr>
        <p:txBody>
          <a:bodyPr>
            <a:normAutofit/>
          </a:bodyPr>
          <a:lstStyle/>
          <a:p>
            <a:r>
              <a:rPr lang="bn-BD" sz="2800" b="1" dirty="0" smtClean="0"/>
              <a:t>Since the program stored in a microprocessor system is rewritable hence one system can be reused by loading a new program</a:t>
            </a:r>
          </a:p>
          <a:p>
            <a:r>
              <a:rPr lang="bn-BD" sz="2800" b="1" dirty="0" smtClean="0"/>
              <a:t>This is especially useful when a new system is being developed. Frequent change in programming is necessary to fix bugs if any</a:t>
            </a:r>
            <a:endParaRPr lang="en-US" sz="28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bn-BD" sz="4000" b="1" dirty="0" smtClean="0">
                <a:solidFill>
                  <a:schemeClr val="tx1"/>
                </a:solidFill>
                <a:latin typeface="+mn-lt"/>
                <a:ea typeface="Verdana" pitchFamily="34" charset="0"/>
              </a:rPr>
              <a:t>More powerful</a:t>
            </a:r>
            <a:endParaRPr lang="en-US" sz="4000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bn-BD" sz="2800" b="1" dirty="0" smtClean="0"/>
              <a:t>Present day microprocessor is more powerful than the previous one, w.r.t processing speed, memory and I/O pins</a:t>
            </a:r>
          </a:p>
          <a:p>
            <a:r>
              <a:rPr lang="bn-BD" sz="2800" b="1" dirty="0" smtClean="0"/>
              <a:t>This becomes possible because of increase in data addressible bit size</a:t>
            </a:r>
          </a:p>
          <a:p>
            <a:r>
              <a:rPr lang="bn-BD" sz="2800" b="1" dirty="0" smtClean="0"/>
              <a:t>Now 32 bit processor is common in the market</a:t>
            </a:r>
          </a:p>
          <a:p>
            <a:r>
              <a:rPr lang="bn-BD" sz="2800" b="1" dirty="0" smtClean="0"/>
              <a:t>A 32 bit microprocessor is powerful tha</a:t>
            </a:r>
            <a:r>
              <a:rPr lang="en-US" sz="2800" b="1" dirty="0" smtClean="0"/>
              <a:t>n </a:t>
            </a:r>
            <a:r>
              <a:rPr lang="bn-BD" sz="2800" b="1" dirty="0" smtClean="0"/>
              <a:t>the then main frame computer</a:t>
            </a:r>
            <a:endParaRPr lang="en-US" sz="28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0495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Microprocessor/Microcontroller and some of their applications</a:t>
            </a:r>
            <a:endParaRPr lang="en-US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314950" y="1389063"/>
            <a:ext cx="1875856" cy="74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708775" y="1676400"/>
            <a:ext cx="1444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233863" y="1371600"/>
            <a:ext cx="1554588" cy="79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7096125" y="2430462"/>
          <a:ext cx="1133475" cy="63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Clip" r:id="rId3" imgW="2130120" imgH="1361520" progId="">
                  <p:embed/>
                </p:oleObj>
              </mc:Choice>
              <mc:Fallback>
                <p:oleObj name="Clip" r:id="rId3" imgW="2130120" imgH="1361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5" y="2430462"/>
                        <a:ext cx="1133475" cy="63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5603875" y="4965182"/>
          <a:ext cx="1169094" cy="103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Clip" r:id="rId5" imgW="1763640" imgH="1785240" progId="">
                  <p:embed/>
                </p:oleObj>
              </mc:Choice>
              <mc:Fallback>
                <p:oleObj name="Clip" r:id="rId5" imgW="1763640" imgH="1785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965182"/>
                        <a:ext cx="1169094" cy="1037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7227888" y="3505201"/>
          <a:ext cx="1077912" cy="101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Clip" r:id="rId7" imgW="842040" imgH="902880" progId="">
                  <p:embed/>
                </p:oleObj>
              </mc:Choice>
              <mc:Fallback>
                <p:oleObj name="Clip" r:id="rId7" imgW="842040" imgH="902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3505201"/>
                        <a:ext cx="1077912" cy="1010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5711825" y="3505200"/>
          <a:ext cx="1002458" cy="1010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Clip" r:id="rId9" imgW="734040" imgH="844560" progId="">
                  <p:embed/>
                </p:oleObj>
              </mc:Choice>
              <mc:Fallback>
                <p:oleObj name="Clip" r:id="rId9" imgW="734040" imgH="844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3505200"/>
                        <a:ext cx="1002458" cy="1010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3962400" y="4996932"/>
          <a:ext cx="1579543" cy="94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Clip" r:id="rId11" imgW="931320" imgH="636840" progId="">
                  <p:embed/>
                </p:oleObj>
              </mc:Choice>
              <mc:Fallback>
                <p:oleObj name="Clip" r:id="rId11" imgW="931320" imgH="636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96932"/>
                        <a:ext cx="1579543" cy="945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5565774" y="2460625"/>
          <a:ext cx="1340877" cy="54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Clip" r:id="rId13" imgW="1791000" imgH="828000" progId="">
                  <p:embed/>
                </p:oleObj>
              </mc:Choice>
              <mc:Fallback>
                <p:oleObj name="Clip" r:id="rId13" imgW="1791000" imgH="828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4" y="2460625"/>
                        <a:ext cx="1340877" cy="5426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4064000" y="3514725"/>
          <a:ext cx="1500992" cy="97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Clip" r:id="rId15" imgW="1795680" imgH="1336320" progId="">
                  <p:embed/>
                </p:oleObj>
              </mc:Choice>
              <mc:Fallback>
                <p:oleObj name="Clip" r:id="rId15" imgW="1795680" imgH="1336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3514725"/>
                        <a:ext cx="1500992" cy="978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/>
        </p:nvGraphicFramePr>
        <p:xfrm>
          <a:off x="6880224" y="4876282"/>
          <a:ext cx="1044575" cy="129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Clip" r:id="rId17" imgW="1350000" imgH="1914120" progId="">
                  <p:embed/>
                </p:oleObj>
              </mc:Choice>
              <mc:Fallback>
                <p:oleObj name="Clip" r:id="rId17" imgW="1350000" imgH="1914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224" y="4876282"/>
                        <a:ext cx="1044575" cy="1295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/>
        </p:nvGraphicFramePr>
        <p:xfrm>
          <a:off x="4043362" y="2362200"/>
          <a:ext cx="1331230" cy="57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Document" r:id="rId19" imgW="876960" imgH="378360" progId="Word.Document.8">
                  <p:embed/>
                </p:oleObj>
              </mc:Choice>
              <mc:Fallback>
                <p:oleObj name="Document" r:id="rId19" imgW="876960" imgH="378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2" y="2362200"/>
                        <a:ext cx="1331230" cy="573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/>
        </p:nvGraphicFramePr>
        <p:xfrm>
          <a:off x="4195762" y="1400176"/>
          <a:ext cx="786998" cy="515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Document" r:id="rId21" imgW="579600" imgH="379440" progId="Word.Document.8">
                  <p:embed/>
                </p:oleObj>
              </mc:Choice>
              <mc:Fallback>
                <p:oleObj name="Document" r:id="rId21" imgW="579600" imgH="379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2" y="1400176"/>
                        <a:ext cx="786998" cy="515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"/>
          <p:cNvGraphicFramePr>
            <a:graphicFrameLocks noChangeAspect="1"/>
          </p:cNvGraphicFramePr>
          <p:nvPr/>
        </p:nvGraphicFramePr>
        <p:xfrm>
          <a:off x="5777031" y="1400176"/>
          <a:ext cx="1004769" cy="474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Document" r:id="rId23" imgW="739800" imgH="350280" progId="Word.Document.8">
                  <p:embed/>
                </p:oleObj>
              </mc:Choice>
              <mc:Fallback>
                <p:oleObj name="Document" r:id="rId23" imgW="739800" imgH="350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031" y="1400176"/>
                        <a:ext cx="1004769" cy="474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3"/>
          <p:cNvGraphicFramePr>
            <a:graphicFrameLocks noChangeAspect="1"/>
          </p:cNvGraphicFramePr>
          <p:nvPr/>
        </p:nvGraphicFramePr>
        <p:xfrm>
          <a:off x="7287311" y="1400175"/>
          <a:ext cx="713689" cy="61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Document" r:id="rId25" imgW="526320" imgH="451080" progId="Word.Document.8">
                  <p:embed/>
                </p:oleObj>
              </mc:Choice>
              <mc:Fallback>
                <p:oleObj name="Document" r:id="rId25" imgW="526320" imgH="451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7311" y="1400175"/>
                        <a:ext cx="713689" cy="612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0495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2" name="Picture 4" descr="https://encrypted-tbn0.gstatic.com/images?q=tbn:ANd9GcTXkU-5X_xH9ai2GRiaMjtJDrS4buqftxbCkR6VFemA8RR2b8l8rw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819150" y="2438400"/>
            <a:ext cx="2228850" cy="2047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39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bn-BD" b="1" dirty="0" smtClean="0">
                <a:solidFill>
                  <a:schemeClr val="tx1"/>
                </a:solidFill>
                <a:latin typeface="+mn-lt"/>
                <a:ea typeface="Verdana" pitchFamily="34" charset="0"/>
              </a:rPr>
              <a:t>Typical Applications of uP</a:t>
            </a:r>
            <a:endParaRPr lang="en-US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bn-BD" sz="2800" b="1" dirty="0" smtClean="0"/>
              <a:t>Microprocessor is basically a CPU, using CPU general purpose computer can be built</a:t>
            </a:r>
          </a:p>
          <a:p>
            <a:r>
              <a:rPr lang="bn-BD" sz="2800" b="1" dirty="0" smtClean="0"/>
              <a:t>Desktop computers, PCs, Laptops, Workstations, Servers, Supercomputers</a:t>
            </a:r>
          </a:p>
          <a:p>
            <a:r>
              <a:rPr lang="bn-BD" sz="2800" b="1" dirty="0" smtClean="0"/>
              <a:t>We are in the era of 32- and 64-bit microprocessor, so we can produce very powerful computers</a:t>
            </a:r>
          </a:p>
          <a:p>
            <a:endParaRPr lang="bn-BD" sz="2800" b="1" dirty="0" smtClean="0"/>
          </a:p>
          <a:p>
            <a:endParaRPr lang="en-US" sz="28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5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Focus of the Training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To teach the participants the techniques of implementing processor based automated control systems in Power Sector.</a:t>
            </a:r>
          </a:p>
          <a:p>
            <a:r>
              <a:rPr lang="en-US" b="1" dirty="0" smtClean="0"/>
              <a:t>AVR microcontroller will be used in the training.</a:t>
            </a:r>
          </a:p>
          <a:p>
            <a:r>
              <a:rPr lang="en-US" b="1" dirty="0" smtClean="0"/>
              <a:t>Both hardware implementation </a:t>
            </a:r>
            <a:r>
              <a:rPr lang="en-US" b="1" dirty="0"/>
              <a:t>and software </a:t>
            </a:r>
            <a:r>
              <a:rPr lang="en-US" b="1" dirty="0" smtClean="0"/>
              <a:t>simulation will be demonstrated in the class</a:t>
            </a:r>
          </a:p>
          <a:p>
            <a:r>
              <a:rPr lang="en-US" b="1" dirty="0" smtClean="0"/>
              <a:t>You should be conversant in programming</a:t>
            </a:r>
          </a:p>
          <a:p>
            <a:r>
              <a:rPr lang="en-US" b="1" dirty="0" smtClean="0"/>
              <a:t>Two books will be used as reference as the course materials</a:t>
            </a:r>
          </a:p>
          <a:p>
            <a:r>
              <a:rPr lang="en-US" b="1" dirty="0" smtClean="0"/>
              <a:t>Two software will be used in the course </a:t>
            </a:r>
          </a:p>
          <a:p>
            <a:r>
              <a:rPr lang="en-US" b="1" dirty="0" smtClean="0"/>
              <a:t>All presentation slides will be available in </a:t>
            </a:r>
            <a:r>
              <a:rPr lang="en-US" b="1" dirty="0" err="1" smtClean="0"/>
              <a:t>google</a:t>
            </a:r>
            <a:r>
              <a:rPr lang="en-US" b="1" dirty="0" smtClean="0"/>
              <a:t> group and so you should join the group immediately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41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835152"/>
          </a:xfrm>
        </p:spPr>
        <p:txBody>
          <a:bodyPr/>
          <a:lstStyle/>
          <a:p>
            <a:r>
              <a:rPr lang="bn-BD" b="1" dirty="0" smtClean="0">
                <a:solidFill>
                  <a:schemeClr val="tx1"/>
                </a:solidFill>
                <a:latin typeface="+mn-lt"/>
                <a:ea typeface="Verdana" pitchFamily="34" charset="0"/>
              </a:rPr>
              <a:t>Typical Application of uC</a:t>
            </a:r>
            <a:endParaRPr lang="en-US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496" y="914400"/>
            <a:ext cx="8686800" cy="5562600"/>
          </a:xfrm>
        </p:spPr>
        <p:txBody>
          <a:bodyPr>
            <a:normAutofit fontScale="85000" lnSpcReduction="20000"/>
          </a:bodyPr>
          <a:lstStyle/>
          <a:p>
            <a:r>
              <a:rPr lang="bn-BD" sz="3000" b="1" dirty="0" smtClean="0"/>
              <a:t>Using microcontrollers embedded systems are produced</a:t>
            </a:r>
          </a:p>
          <a:p>
            <a:r>
              <a:rPr lang="bn-BD" sz="3000" b="1" dirty="0" smtClean="0"/>
              <a:t>An embedded system is a combination of hardware and software built for a specific application </a:t>
            </a:r>
          </a:p>
          <a:p>
            <a:pPr lvl="1"/>
            <a:r>
              <a:rPr lang="bn-BD" sz="3000" b="1" dirty="0" smtClean="0"/>
              <a:t>Consumer electronics making toys, cameras, camcorders, robots</a:t>
            </a:r>
          </a:p>
          <a:p>
            <a:pPr lvl="1"/>
            <a:r>
              <a:rPr lang="bn-BD" sz="3000" b="1" dirty="0" smtClean="0"/>
              <a:t>Consumer products - washing machines, microwave ovens etc.</a:t>
            </a:r>
          </a:p>
          <a:p>
            <a:pPr lvl="1"/>
            <a:r>
              <a:rPr lang="bn-BD" sz="3000" b="1" dirty="0" smtClean="0"/>
              <a:t>Instrumentation - oscilloscopes, various medical equipments,  </a:t>
            </a:r>
          </a:p>
          <a:p>
            <a:pPr lvl="1"/>
            <a:r>
              <a:rPr lang="bn-BD" sz="3000" b="1" dirty="0" smtClean="0"/>
              <a:t>Process control - data aquisition, controlling various industries</a:t>
            </a:r>
          </a:p>
          <a:p>
            <a:pPr lvl="1"/>
            <a:r>
              <a:rPr lang="bn-BD" sz="3000" b="1" dirty="0" smtClean="0"/>
              <a:t>Communication – Telephone, answering machines</a:t>
            </a:r>
          </a:p>
          <a:p>
            <a:pPr lvl="1"/>
            <a:r>
              <a:rPr lang="bn-BD" sz="3000" b="1" dirty="0" smtClean="0"/>
              <a:t>Office equipments – Fax, printer, small PABX</a:t>
            </a:r>
          </a:p>
          <a:p>
            <a:pPr lvl="1"/>
            <a:r>
              <a:rPr lang="bn-BD" sz="3000" b="1" dirty="0" smtClean="0"/>
              <a:t>Micromedia application – Cell phones, PDAs, teleconferencing equipment</a:t>
            </a:r>
          </a:p>
          <a:p>
            <a:pPr lvl="1"/>
            <a:endParaRPr lang="bn-BD" b="1" dirty="0" smtClean="0"/>
          </a:p>
          <a:p>
            <a:endParaRPr lang="en-US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Why microcontroller?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62560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In </a:t>
            </a:r>
            <a:r>
              <a:rPr lang="en-US" sz="2800" b="1" dirty="0"/>
              <a:t>many applications, the points of consideration are:</a:t>
            </a:r>
          </a:p>
          <a:p>
            <a:pPr lvl="1"/>
            <a:r>
              <a:rPr lang="en-US" sz="2800" b="1" dirty="0" smtClean="0"/>
              <a:t> Space</a:t>
            </a:r>
            <a:endParaRPr lang="en-US" sz="2800" b="1" dirty="0"/>
          </a:p>
          <a:p>
            <a:pPr lvl="1"/>
            <a:r>
              <a:rPr lang="en-US" sz="2800" b="1" dirty="0" smtClean="0"/>
              <a:t> Cost</a:t>
            </a:r>
            <a:endParaRPr lang="en-US" sz="2800" b="1" dirty="0"/>
          </a:p>
          <a:p>
            <a:pPr lvl="1"/>
            <a:r>
              <a:rPr lang="en-US" sz="2800" b="1" dirty="0" smtClean="0"/>
              <a:t> Power </a:t>
            </a:r>
            <a:r>
              <a:rPr lang="en-US" sz="2800" b="1" dirty="0"/>
              <a:t>consumption</a:t>
            </a:r>
          </a:p>
          <a:p>
            <a:pPr lvl="1"/>
            <a:r>
              <a:rPr lang="en-US" sz="2800" b="1" dirty="0" smtClean="0"/>
              <a:t> Price</a:t>
            </a:r>
            <a:endParaRPr lang="en-US" sz="2800" b="1" dirty="0"/>
          </a:p>
          <a:p>
            <a:r>
              <a:rPr lang="en-US" sz="2800" b="1" dirty="0" smtClean="0"/>
              <a:t> Computing </a:t>
            </a:r>
            <a:r>
              <a:rPr lang="en-US" sz="2800" b="1" dirty="0"/>
              <a:t>power gets less consideration</a:t>
            </a:r>
          </a:p>
          <a:p>
            <a:r>
              <a:rPr lang="en-US" sz="2800" b="1" dirty="0" smtClean="0"/>
              <a:t> Choice </a:t>
            </a:r>
            <a:r>
              <a:rPr lang="en-US" sz="2800" b="1" dirty="0"/>
              <a:t>of microcontroller is obvious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54379"/>
            <a:ext cx="8915400" cy="76002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Introduction to Atmel AVR</a:t>
            </a:r>
            <a:endParaRPr lang="ms-MY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5" descr="C:\Users\izzeldin\Desktop\659px-Atmel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224" y="152399"/>
            <a:ext cx="1919288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" y="1066800"/>
            <a:ext cx="838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dirty="0"/>
              <a:t>Atmel </a:t>
            </a:r>
            <a:r>
              <a:rPr lang="en-US" sz="2800" b="1" dirty="0" smtClean="0"/>
              <a:t>Corporation is </a:t>
            </a:r>
            <a:r>
              <a:rPr lang="en-US" sz="2800" b="1" dirty="0"/>
              <a:t>a manufacturer </a:t>
            </a:r>
            <a:r>
              <a:rPr lang="en-US" sz="2800" b="1" dirty="0" smtClean="0"/>
              <a:t>of semiconductors, </a:t>
            </a:r>
            <a:r>
              <a:rPr lang="en-US" sz="2800" b="1" dirty="0"/>
              <a:t>founded in </a:t>
            </a:r>
            <a:r>
              <a:rPr lang="en-US" sz="2800" b="1" dirty="0" smtClean="0"/>
              <a:t>1984.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b="1" dirty="0"/>
              <a:t>Atmel introduced the first 8-bit flash microcontroller in 1993, based on the 8051 </a:t>
            </a:r>
            <a:r>
              <a:rPr lang="en-US" sz="2800" b="1" dirty="0" smtClean="0"/>
              <a:t>core.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b="1" dirty="0"/>
              <a:t>In 1996, a design office was started in Trondheim, Norway, to work on the AVR series of products</a:t>
            </a:r>
            <a:r>
              <a:rPr lang="en-US" sz="2800" b="1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b="1" dirty="0"/>
              <a:t>Its products include microcontrollers (</a:t>
            </a:r>
            <a:r>
              <a:rPr lang="en-US" sz="2800" b="1" dirty="0" smtClean="0"/>
              <a:t>including 8051 </a:t>
            </a:r>
            <a:r>
              <a:rPr lang="en-US" sz="2800" b="1" dirty="0"/>
              <a:t>derivatives </a:t>
            </a:r>
            <a:r>
              <a:rPr lang="en-US" sz="2800" b="1" dirty="0" smtClean="0"/>
              <a:t>and AT91SAM and AT91CAP ARM-based </a:t>
            </a:r>
            <a:r>
              <a:rPr lang="en-US" sz="2800" b="1" dirty="0"/>
              <a:t>micros), and its </a:t>
            </a:r>
            <a:r>
              <a:rPr lang="en-US" sz="2800" b="1" dirty="0" smtClean="0"/>
              <a:t>own Atmel AVR and AVR32 architectures.</a:t>
            </a:r>
          </a:p>
          <a:p>
            <a:pPr algn="just"/>
            <a:endParaRPr lang="ms-MY" sz="2800" b="1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486400"/>
            <a:ext cx="437197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7724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AVR features</a:t>
            </a:r>
            <a:endParaRPr lang="en-US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534400" cy="5638800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</a:pPr>
            <a:r>
              <a:rPr lang="en-US" sz="2800" b="1" dirty="0" smtClean="0"/>
              <a:t>The AVR is an 8-bit RISC single-chip microcontroller with Harvard Architecture</a:t>
            </a:r>
          </a:p>
          <a:p>
            <a:pPr>
              <a:lnSpc>
                <a:spcPts val="2700"/>
              </a:lnSpc>
            </a:pPr>
            <a:r>
              <a:rPr lang="en-US" sz="2800" b="1" dirty="0" smtClean="0"/>
              <a:t>They come with some standard features</a:t>
            </a:r>
          </a:p>
          <a:p>
            <a:pPr lvl="1">
              <a:lnSpc>
                <a:spcPts val="2700"/>
              </a:lnSpc>
            </a:pPr>
            <a:r>
              <a:rPr lang="en-US" sz="2800" b="1" dirty="0" smtClean="0"/>
              <a:t>Program (code) ROM</a:t>
            </a:r>
          </a:p>
          <a:p>
            <a:pPr lvl="1">
              <a:lnSpc>
                <a:spcPts val="2700"/>
              </a:lnSpc>
            </a:pPr>
            <a:r>
              <a:rPr lang="en-US" sz="2800" b="1" dirty="0" smtClean="0"/>
              <a:t>Data RAM</a:t>
            </a:r>
          </a:p>
          <a:p>
            <a:pPr lvl="1">
              <a:lnSpc>
                <a:spcPts val="2700"/>
              </a:lnSpc>
            </a:pPr>
            <a:r>
              <a:rPr lang="en-US" sz="2800" b="1" dirty="0" smtClean="0"/>
              <a:t>Data EEPROM</a:t>
            </a:r>
          </a:p>
          <a:p>
            <a:pPr lvl="1">
              <a:lnSpc>
                <a:spcPts val="2700"/>
              </a:lnSpc>
            </a:pPr>
            <a:r>
              <a:rPr lang="en-US" sz="2800" b="1" dirty="0" smtClean="0"/>
              <a:t>Timers</a:t>
            </a:r>
          </a:p>
          <a:p>
            <a:pPr lvl="1">
              <a:lnSpc>
                <a:spcPts val="2700"/>
              </a:lnSpc>
            </a:pPr>
            <a:r>
              <a:rPr lang="en-US" sz="2800" b="1" dirty="0" smtClean="0"/>
              <a:t>I/O ports</a:t>
            </a:r>
          </a:p>
          <a:p>
            <a:pPr>
              <a:lnSpc>
                <a:spcPts val="2700"/>
              </a:lnSpc>
            </a:pPr>
            <a:r>
              <a:rPr lang="en-US" sz="2800" b="1" dirty="0" smtClean="0"/>
              <a:t>Most AVRs have some additional features like</a:t>
            </a:r>
          </a:p>
          <a:p>
            <a:pPr lvl="1">
              <a:lnSpc>
                <a:spcPts val="2700"/>
              </a:lnSpc>
            </a:pPr>
            <a:r>
              <a:rPr lang="en-US" sz="2800" b="1" dirty="0" smtClean="0"/>
              <a:t>ADC</a:t>
            </a:r>
          </a:p>
          <a:p>
            <a:pPr lvl="1">
              <a:lnSpc>
                <a:spcPts val="2700"/>
              </a:lnSpc>
            </a:pPr>
            <a:r>
              <a:rPr lang="en-US" sz="2800" b="1" dirty="0" smtClean="0"/>
              <a:t>PWM </a:t>
            </a:r>
          </a:p>
          <a:p>
            <a:pPr lvl="1">
              <a:lnSpc>
                <a:spcPts val="2700"/>
              </a:lnSpc>
            </a:pPr>
            <a:r>
              <a:rPr lang="en-US" sz="2800" b="1" dirty="0" smtClean="0"/>
              <a:t>Different Serial Interface such as USART, SPI, I2C (TWI)</a:t>
            </a:r>
          </a:p>
          <a:p>
            <a:pPr lvl="1">
              <a:lnSpc>
                <a:spcPts val="2700"/>
              </a:lnSpc>
            </a:pPr>
            <a:r>
              <a:rPr lang="en-US" sz="2800" b="1" dirty="0" smtClean="0"/>
              <a:t>CAN</a:t>
            </a:r>
          </a:p>
          <a:p>
            <a:pPr lvl="1">
              <a:lnSpc>
                <a:spcPts val="2700"/>
              </a:lnSpc>
            </a:pPr>
            <a:r>
              <a:rPr lang="en-US" sz="2800" b="1" dirty="0" smtClean="0"/>
              <a:t>USB, etc</a:t>
            </a:r>
            <a:endParaRPr lang="en-US" sz="28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5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90750"/>
            <a:ext cx="8458200" cy="7159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Simplified View of an AVR Microcontroller</a:t>
            </a:r>
            <a:endParaRPr lang="en-US" sz="3200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1600200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pPr algn="ctr"/>
            <a:r>
              <a:rPr lang="en-US" sz="2800" b="1" dirty="0" smtClean="0"/>
              <a:t>Program </a:t>
            </a:r>
          </a:p>
          <a:p>
            <a:pPr algn="ctr"/>
            <a:r>
              <a:rPr lang="en-US" sz="2800" b="1" dirty="0" smtClean="0"/>
              <a:t>ROM</a:t>
            </a:r>
          </a:p>
          <a:p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1248228"/>
            <a:ext cx="1600200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pPr algn="ctr"/>
            <a:r>
              <a:rPr lang="en-US" sz="2800" b="1" dirty="0" smtClean="0"/>
              <a:t>RAM</a:t>
            </a:r>
          </a:p>
          <a:p>
            <a:pPr algn="ctr"/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1248228"/>
            <a:ext cx="1600200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pPr algn="ctr"/>
            <a:r>
              <a:rPr lang="en-US" sz="2800" b="1" dirty="0" smtClean="0"/>
              <a:t>EEPROM </a:t>
            </a:r>
          </a:p>
          <a:p>
            <a:pPr algn="ctr"/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62800" y="1248228"/>
            <a:ext cx="1600200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pPr algn="ctr"/>
            <a:r>
              <a:rPr lang="en-US" sz="2800" b="1" dirty="0" smtClean="0"/>
              <a:t>Timers </a:t>
            </a:r>
          </a:p>
          <a:p>
            <a:pPr algn="ctr"/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03602" y="4283748"/>
            <a:ext cx="1752600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Interrupt Unit</a:t>
            </a:r>
          </a:p>
          <a:p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90458" y="4299858"/>
            <a:ext cx="1600200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Ports</a:t>
            </a:r>
          </a:p>
          <a:p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2174" y="4314372"/>
            <a:ext cx="1995714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Other Peripherals</a:t>
            </a:r>
          </a:p>
          <a:p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2556546"/>
            <a:ext cx="1219200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endParaRPr lang="en-US" sz="2800" b="1" dirty="0" smtClean="0"/>
          </a:p>
          <a:p>
            <a:pPr algn="ctr"/>
            <a:r>
              <a:rPr lang="en-US" sz="2800" b="1" dirty="0" smtClean="0"/>
              <a:t>CPU</a:t>
            </a:r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86428" y="5127379"/>
            <a:ext cx="1143000" cy="800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900" b="1" dirty="0" smtClean="0"/>
          </a:p>
          <a:p>
            <a:pPr algn="ctr"/>
            <a:r>
              <a:rPr lang="en-US" sz="2800" b="1" dirty="0" smtClean="0"/>
              <a:t>OSC</a:t>
            </a:r>
          </a:p>
          <a:p>
            <a:endParaRPr lang="en-US" sz="900" b="1" dirty="0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3276600" y="3672114"/>
            <a:ext cx="5715000" cy="781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992222" y="3352006"/>
            <a:ext cx="6088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5823858" y="3352006"/>
            <a:ext cx="6088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7649028" y="3352006"/>
            <a:ext cx="6088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992222" y="3962400"/>
            <a:ext cx="6088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821022" y="3976120"/>
            <a:ext cx="6088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7649822" y="3976120"/>
            <a:ext cx="6088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8200" y="3733800"/>
            <a:ext cx="121920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95697" y="3390503"/>
            <a:ext cx="685800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72656" y="6096000"/>
            <a:ext cx="152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2614386" y="62865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306750" y="6285706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172494" y="6118792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765992" y="6118792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819400" y="6310086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362200" y="6310086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2667000" y="4967514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362994" y="496672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09172" y="3320142"/>
            <a:ext cx="13716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Program</a:t>
            </a:r>
          </a:p>
          <a:p>
            <a:r>
              <a:rPr lang="en-US" sz="2400" b="1" dirty="0" smtClean="0"/>
              <a:t>Bus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414486" y="3286649"/>
            <a:ext cx="89081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Bus</a:t>
            </a:r>
            <a:endParaRPr lang="en-US" sz="2400" b="1" dirty="0"/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ln>
            <a:noFill/>
          </a:ln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Other Microcontrollers</a:t>
            </a:r>
            <a:endParaRPr lang="en-US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48768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 smtClean="0"/>
              <a:t>Besides AVR chips there are other 8-bit microcontrollers</a:t>
            </a:r>
          </a:p>
          <a:p>
            <a:r>
              <a:rPr lang="en-US" sz="3200" b="1" dirty="0" smtClean="0"/>
              <a:t>A list containing some examples is provided below: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76837"/>
              </p:ext>
            </p:extLst>
          </p:nvPr>
        </p:nvGraphicFramePr>
        <p:xfrm>
          <a:off x="914400" y="3048000"/>
          <a:ext cx="762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Part Name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Manufacturer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8051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Intel</a:t>
                      </a:r>
                      <a:r>
                        <a:rPr lang="en-US" sz="2800" b="1" baseline="0" dirty="0" smtClean="0"/>
                        <a:t> and a number of Companies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HCS08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Freescale</a:t>
                      </a:r>
                      <a:r>
                        <a:rPr lang="en-US" sz="2800" b="1" dirty="0" smtClean="0"/>
                        <a:t> (Formerly MOTOROLA)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PIC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Microchip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Z8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Zilog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791200"/>
            <a:ext cx="8229600" cy="990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 all microcontrollers, 8051, AVR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PIC are widely used.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481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pic>
        <p:nvPicPr>
          <p:cNvPr id="9" name="Picture 6" descr="https://encrypted-tbn0.gstatic.com/images?q=tbn:ANd9GcSWSHQqSe_4E1LzpyWAH0RQCBqaskj1a-OkYOmdU93l8MDfHMX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06786"/>
            <a:ext cx="3200400" cy="2336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57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7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ATMega32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Pin out &amp; Descriptions</a:t>
            </a:r>
            <a:endParaRPr lang="ms-MY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27350" y="6356371"/>
            <a:ext cx="3136900" cy="365125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20112012-I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00" y="1640557"/>
            <a:ext cx="4788000" cy="476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0"/>
          <p:cNvSpPr>
            <a:spLocks noChangeArrowheads="1"/>
          </p:cNvSpPr>
          <p:nvPr/>
        </p:nvSpPr>
        <p:spPr bwMode="auto">
          <a:xfrm rot="16200000">
            <a:off x="228600" y="3231209"/>
            <a:ext cx="1600200" cy="2057400"/>
          </a:xfrm>
          <a:prstGeom prst="wedgeRoundRectCallout">
            <a:avLst>
              <a:gd name="adj1" fmla="val -22523"/>
              <a:gd name="adj2" fmla="val 9721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/>
            <a:r>
              <a:rPr lang="en-US">
                <a:latin typeface="+mn-lt"/>
              </a:rPr>
              <a:t>These pins are used to connect external crystal or RC oscillator  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16200000">
            <a:off x="365760" y="2743529"/>
            <a:ext cx="1600200" cy="2057400"/>
          </a:xfrm>
          <a:prstGeom prst="wedgeRoundRectCallout">
            <a:avLst>
              <a:gd name="adj1" fmla="val -22523"/>
              <a:gd name="adj2" fmla="val 9721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/>
            <a:r>
              <a:rPr lang="en-US" dirty="0">
                <a:latin typeface="+mn-lt"/>
              </a:rPr>
              <a:t>Provides supply voltage to the chip. It should be connected to +5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 rot="16200000">
            <a:off x="7414260" y="3184537"/>
            <a:ext cx="1219200" cy="2057400"/>
          </a:xfrm>
          <a:prstGeom prst="wedgeRoundRectCallout">
            <a:avLst>
              <a:gd name="adj1" fmla="val -8204"/>
              <a:gd name="adj2" fmla="val -9089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/>
            <a:r>
              <a:rPr lang="en-US">
                <a:latin typeface="+mn-lt"/>
              </a:rPr>
              <a:t>Supply voltage for ADC and portA.  Connect it to VCC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rot="16200000">
            <a:off x="243840" y="2613039"/>
            <a:ext cx="1600200" cy="1752600"/>
          </a:xfrm>
          <a:prstGeom prst="wedgeRoundRectCallout">
            <a:avLst>
              <a:gd name="adj1" fmla="val -25796"/>
              <a:gd name="adj2" fmla="val 10851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/>
            <a:r>
              <a:rPr lang="en-US">
                <a:latin typeface="+mn-lt"/>
              </a:rPr>
              <a:t>Clears all the registers and restart the execution of program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6200000">
            <a:off x="7315201" y="2826397"/>
            <a:ext cx="1143000" cy="2057400"/>
          </a:xfrm>
          <a:prstGeom prst="wedgeRoundRectCallout">
            <a:avLst>
              <a:gd name="adj1" fmla="val -5139"/>
              <a:gd name="adj2" fmla="val -8310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/>
            <a:r>
              <a:rPr lang="en-US" dirty="0">
                <a:latin typeface="+mn-lt"/>
              </a:rPr>
              <a:t>Reference voltage for ADC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0"/>
            <a:ext cx="2286000" cy="1942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ight Brace 13"/>
          <p:cNvSpPr/>
          <p:nvPr/>
        </p:nvSpPr>
        <p:spPr>
          <a:xfrm>
            <a:off x="6702552" y="2277757"/>
            <a:ext cx="384048" cy="1577340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TextBox 14"/>
          <p:cNvSpPr txBox="1"/>
          <p:nvPr/>
        </p:nvSpPr>
        <p:spPr>
          <a:xfrm>
            <a:off x="7053221" y="2826407"/>
            <a:ext cx="9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A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1981200" y="2277757"/>
            <a:ext cx="384048" cy="1494472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7" name="TextBox 16"/>
          <p:cNvSpPr txBox="1"/>
          <p:nvPr/>
        </p:nvSpPr>
        <p:spPr>
          <a:xfrm>
            <a:off x="911989" y="2795927"/>
            <a:ext cx="9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B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5155" y="5249567"/>
            <a:ext cx="98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D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2206753" y="4799025"/>
            <a:ext cx="384048" cy="1364932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0" name="Right Brace 19"/>
          <p:cNvSpPr/>
          <p:nvPr/>
        </p:nvSpPr>
        <p:spPr>
          <a:xfrm>
            <a:off x="6702552" y="4426597"/>
            <a:ext cx="384048" cy="1577340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1" name="TextBox 20"/>
          <p:cNvSpPr txBox="1"/>
          <p:nvPr/>
        </p:nvSpPr>
        <p:spPr>
          <a:xfrm>
            <a:off x="7189018" y="4975247"/>
            <a:ext cx="95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C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333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37413"/>
            <a:ext cx="8534400" cy="76002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ATMega32 Programmer Model: </a:t>
            </a:r>
            <a:r>
              <a:rPr lang="en-US" sz="3200" b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Data </a:t>
            </a:r>
            <a:r>
              <a:rPr lang="en-US" sz="3200" b="1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Memory</a:t>
            </a:r>
            <a:endParaRPr lang="ms-MY" sz="3200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956" y="2275344"/>
            <a:ext cx="394464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latin typeface="+mn-lt"/>
              </a:rPr>
              <a:t>GPRs </a:t>
            </a:r>
            <a:r>
              <a:rPr lang="en-US" sz="2800" b="1" dirty="0">
                <a:latin typeface="+mn-lt"/>
              </a:rPr>
              <a:t>(general purpose registers), </a:t>
            </a:r>
            <a:endParaRPr lang="en-US" sz="2800" b="1" dirty="0" smtClean="0">
              <a:latin typeface="+mn-lt"/>
            </a:endParaRPr>
          </a:p>
          <a:p>
            <a:endParaRPr lang="en-US" sz="2800" b="1" dirty="0" smtClean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latin typeface="+mn-lt"/>
              </a:rPr>
              <a:t>Special Function Registers (SFRs), and</a:t>
            </a:r>
          </a:p>
          <a:p>
            <a:r>
              <a:rPr lang="en-US" sz="2800" b="1" dirty="0" smtClean="0">
                <a:latin typeface="+mn-lt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ms-MY" sz="2800" b="1" dirty="0">
                <a:latin typeface="+mn-lt"/>
              </a:rPr>
              <a:t>I</a:t>
            </a:r>
            <a:r>
              <a:rPr lang="ms-MY" sz="2800" b="1" dirty="0" smtClean="0">
                <a:latin typeface="+mn-lt"/>
              </a:rPr>
              <a:t>nternal </a:t>
            </a:r>
            <a:r>
              <a:rPr lang="ms-MY" sz="2800" b="1" dirty="0">
                <a:latin typeface="+mn-lt"/>
              </a:rPr>
              <a:t>data SRAM.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479598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2400" y="1179493"/>
            <a:ext cx="5316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</a:rPr>
              <a:t>The data memory is composed of three parts: </a:t>
            </a:r>
          </a:p>
        </p:txBody>
      </p:sp>
    </p:spTree>
    <p:extLst>
      <p:ext uri="{BB962C8B-B14F-4D97-AF65-F5344CB8AC3E}">
        <p14:creationId xmlns:p14="http://schemas.microsoft.com/office/powerpoint/2010/main" val="16762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6779"/>
            <a:ext cx="9296400" cy="76002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ATMega32 Programmer </a:t>
            </a:r>
            <a:r>
              <a:rPr lang="en-US" sz="3200" b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Model: I/O Registers (SFRs</a:t>
            </a:r>
            <a:r>
              <a:rPr lang="en-US" sz="3200" b="1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)</a:t>
            </a:r>
            <a:endParaRPr lang="ms-MY" sz="3200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" y="1219200"/>
            <a:ext cx="8915400" cy="556260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The I/O memory is dedicated to specific functions such as status register, timers, serial communication, I/O ports, ADC and etc.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Function of each I/O memory location is fixed by the CPU designer at the time of design. (because it is used for control of the microcontroller and peripherals)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AVR I/O memory is made of 8 bit registers.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All of the AVRs have at least 64 bytes of I/O memory location. (This section is called standard I/O memory)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In other microcontrollers, the I/O registers are called SFRs (Special Function Registers)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8578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542" y="160514"/>
            <a:ext cx="9144000" cy="105868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ATMega32 Programmer </a:t>
            </a:r>
            <a:r>
              <a:rPr lang="en-US" sz="3200" b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Model: I/O Registers (SFRs</a:t>
            </a:r>
            <a:r>
              <a:rPr lang="en-US" sz="3200" b="1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)</a:t>
            </a:r>
            <a:endParaRPr lang="ms-MY" sz="3200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52528"/>
              </p:ext>
            </p:extLst>
          </p:nvPr>
        </p:nvGraphicFramePr>
        <p:xfrm>
          <a:off x="1447800" y="890788"/>
          <a:ext cx="6553200" cy="581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6815823" imgH="4993771" progId="">
                  <p:embed/>
                </p:oleObj>
              </mc:Choice>
              <mc:Fallback>
                <p:oleObj name="Visio" r:id="rId3" imgW="6815823" imgH="49937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90788"/>
                        <a:ext cx="6553200" cy="581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8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Hardware Implementation :</a:t>
            </a:r>
            <a:br>
              <a:rPr lang="en-US" b="1" dirty="0" smtClean="0">
                <a:solidFill>
                  <a:schemeClr val="tx1"/>
                </a:solidFill>
                <a:latin typeface="+mn-lt"/>
              </a:rPr>
            </a:br>
            <a:r>
              <a:rPr lang="en-US" b="1" dirty="0" smtClean="0">
                <a:solidFill>
                  <a:schemeClr val="tx1"/>
                </a:solidFill>
                <a:latin typeface="+mn-lt"/>
              </a:rPr>
              <a:t>AVR Trainer Board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752600"/>
            <a:ext cx="723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/>
              <a:t>The board that is given to you will be used in the laboratory exercises.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/>
              <a:t>Y</a:t>
            </a:r>
            <a:r>
              <a:rPr lang="en-US" sz="2800" b="1" dirty="0" smtClean="0"/>
              <a:t>ou are advised to take away the board with you everyday for your home practice.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/>
              <a:t>But do not forget to bring the board when come for next day.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/>
              <a:t>At the end of the training the board will be your property.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380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0544"/>
            <a:ext cx="8809634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Screenshot of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CodeVisionAVR</a:t>
            </a:r>
            <a:endParaRPr lang="en-US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0963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0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90575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Use of Proteus for Simulating </a:t>
            </a:r>
            <a:r>
              <a:rPr lang="en-US" sz="3200" b="1" dirty="0" err="1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uC</a:t>
            </a:r>
            <a:r>
              <a:rPr lang="en-US" sz="3200" b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based Projects</a:t>
            </a:r>
            <a:endParaRPr lang="en-US" sz="3200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371600"/>
            <a:ext cx="7600950" cy="427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83672" y="5656944"/>
            <a:ext cx="8160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the vertical left and horizontal upper menu you will find different symbols indicating some options for drawing your circuit.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667000"/>
            <a:ext cx="83127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Area to be used</a:t>
            </a:r>
            <a:endParaRPr lang="en-US" sz="2400" b="1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983672" y="2895601"/>
            <a:ext cx="1988128" cy="556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List of Reserved Word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" y="1524000"/>
            <a:ext cx="9067800" cy="355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282625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You MUST NOT choose the name of a VARIABLE as one </a:t>
            </a:r>
            <a:r>
              <a:rPr lang="en-US" sz="3200" b="1" i="1" dirty="0"/>
              <a:t>o</a:t>
            </a:r>
            <a:r>
              <a:rPr lang="en-US" sz="3200" b="1" i="1" dirty="0" smtClean="0"/>
              <a:t>f the above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1897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2" y="246744"/>
            <a:ext cx="7772400" cy="838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Variables</a:t>
            </a:r>
            <a:endParaRPr lang="en-US" sz="54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19188"/>
            <a:ext cx="7169786" cy="558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2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7772400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Variable Scope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43000"/>
            <a:ext cx="4267200" cy="510540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unsigned char </a:t>
            </a:r>
            <a:r>
              <a:rPr lang="en-US" sz="2200" b="1" dirty="0" err="1"/>
              <a:t>globey</a:t>
            </a:r>
            <a:r>
              <a:rPr lang="en-US" sz="2200" b="1" dirty="0"/>
              <a:t>; //a global </a:t>
            </a:r>
            <a:endParaRPr lang="en-US" sz="2200" b="1" dirty="0" smtClean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void </a:t>
            </a:r>
            <a:r>
              <a:rPr lang="en-US" sz="2200" b="1" dirty="0" err="1"/>
              <a:t>function_z</a:t>
            </a:r>
            <a:r>
              <a:rPr lang="en-US" sz="2200" b="1" dirty="0"/>
              <a:t> (void</a:t>
            </a:r>
            <a:r>
              <a:rPr lang="en-US" sz="2200" b="1" dirty="0" smtClean="0"/>
              <a:t>)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{</a:t>
            </a:r>
          </a:p>
          <a:p>
            <a:pPr marL="0" indent="0">
              <a:buNone/>
            </a:pPr>
            <a:r>
              <a:rPr lang="en-US" sz="2200" b="1" dirty="0"/>
              <a:t>unsigned </a:t>
            </a:r>
            <a:r>
              <a:rPr lang="en-US" sz="2200" b="1" dirty="0" err="1"/>
              <a:t>int</a:t>
            </a:r>
            <a:r>
              <a:rPr lang="en-US" sz="2200" b="1" dirty="0"/>
              <a:t> tween; </a:t>
            </a:r>
            <a:r>
              <a:rPr lang="en-US" sz="2200" b="1" dirty="0" smtClean="0"/>
              <a:t>//local 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tween = 12; </a:t>
            </a:r>
            <a:r>
              <a:rPr lang="en-US" sz="2200" b="1" dirty="0" smtClean="0"/>
              <a:t>//local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err="1"/>
              <a:t>globey</a:t>
            </a:r>
            <a:r>
              <a:rPr lang="en-US" sz="2200" b="1" dirty="0"/>
              <a:t> = 47; </a:t>
            </a:r>
            <a:r>
              <a:rPr lang="en-US" sz="2200" b="1" dirty="0" smtClean="0"/>
              <a:t>//global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err="1"/>
              <a:t>main_loc</a:t>
            </a:r>
            <a:r>
              <a:rPr lang="en-US" sz="2200" b="1" dirty="0"/>
              <a:t> = 12; // </a:t>
            </a:r>
            <a:r>
              <a:rPr lang="en-US" sz="2200" b="1" dirty="0" smtClean="0"/>
              <a:t>local to main()</a:t>
            </a:r>
          </a:p>
          <a:p>
            <a:pPr marL="0" indent="0">
              <a:buNone/>
            </a:pPr>
            <a:r>
              <a:rPr lang="en-US" sz="2200" b="1" dirty="0" smtClean="0"/>
              <a:t>}</a:t>
            </a: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4343400" cy="5105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200" b="1" dirty="0" smtClean="0"/>
              <a:t>void main()</a:t>
            </a:r>
          </a:p>
          <a:p>
            <a:pPr marL="0" indent="0">
              <a:buFont typeface="Wingdings 2"/>
              <a:buNone/>
            </a:pPr>
            <a:r>
              <a:rPr lang="en-US" sz="2200" b="1" dirty="0" smtClean="0"/>
              <a:t>{</a:t>
            </a:r>
          </a:p>
          <a:p>
            <a:pPr marL="0" indent="0">
              <a:buFont typeface="Wingdings 2"/>
              <a:buNone/>
            </a:pPr>
            <a:r>
              <a:rPr lang="en-US" sz="2200" b="1" dirty="0" smtClean="0"/>
              <a:t>unsigned char </a:t>
            </a:r>
            <a:r>
              <a:rPr lang="en-US" sz="2200" b="1" dirty="0" err="1" smtClean="0"/>
              <a:t>main_loc</a:t>
            </a:r>
            <a:r>
              <a:rPr lang="en-US" sz="2200" b="1" dirty="0" smtClean="0"/>
              <a:t>; //local</a:t>
            </a:r>
          </a:p>
          <a:p>
            <a:pPr marL="0" indent="0">
              <a:buFont typeface="Wingdings 2"/>
              <a:buNone/>
            </a:pPr>
            <a:r>
              <a:rPr lang="en-US" sz="2200" b="1" dirty="0" err="1" smtClean="0"/>
              <a:t>globey</a:t>
            </a:r>
            <a:r>
              <a:rPr lang="en-US" sz="2200" b="1" dirty="0" smtClean="0"/>
              <a:t> = 34; //global</a:t>
            </a:r>
          </a:p>
          <a:p>
            <a:pPr marL="0" indent="0">
              <a:buFont typeface="Wingdings 2"/>
              <a:buNone/>
            </a:pPr>
            <a:r>
              <a:rPr lang="en-US" sz="2200" b="1" dirty="0" smtClean="0"/>
              <a:t>tween = 12; //local to </a:t>
            </a:r>
            <a:r>
              <a:rPr lang="en-US" sz="2200" b="1" dirty="0" err="1" smtClean="0"/>
              <a:t>function_z</a:t>
            </a:r>
            <a:endParaRPr lang="en-US" sz="2200" b="1" dirty="0" smtClean="0"/>
          </a:p>
          <a:p>
            <a:pPr marL="0" indent="0">
              <a:buFont typeface="Wingdings 2"/>
              <a:buNone/>
            </a:pPr>
            <a:r>
              <a:rPr lang="en-US" sz="2200" b="1" dirty="0" smtClean="0"/>
              <a:t>      while(1) // do forever..</a:t>
            </a:r>
          </a:p>
          <a:p>
            <a:pPr marL="0" indent="0">
              <a:buFont typeface="Wingdings 2"/>
              <a:buNone/>
            </a:pPr>
            <a:r>
              <a:rPr lang="en-US" sz="2200" b="1" dirty="0" smtClean="0"/>
              <a:t>      {</a:t>
            </a:r>
          </a:p>
          <a:p>
            <a:pPr marL="0" indent="0">
              <a:buFont typeface="Wingdings 2"/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   ……….</a:t>
            </a:r>
          </a:p>
          <a:p>
            <a:pPr marL="0" indent="0">
              <a:buFont typeface="Wingdings 2"/>
              <a:buNone/>
            </a:pPr>
            <a:r>
              <a:rPr lang="en-US" sz="2200" b="1" dirty="0" smtClean="0"/>
              <a:t>       }</a:t>
            </a:r>
          </a:p>
          <a:p>
            <a:pPr marL="0" indent="0">
              <a:buFont typeface="Wingdings 2"/>
              <a:buNone/>
            </a:pPr>
            <a:r>
              <a:rPr lang="en-US" sz="2200" b="1" dirty="0" smtClean="0"/>
              <a:t>}</a:t>
            </a:r>
            <a:endParaRPr lang="en-US" sz="22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05600" y="685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495800" y="685800"/>
            <a:ext cx="220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685800"/>
            <a:ext cx="0" cy="594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209800" y="6629400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3" idx="2"/>
          </p:cNvCxnSpPr>
          <p:nvPr/>
        </p:nvCxnSpPr>
        <p:spPr>
          <a:xfrm flipV="1">
            <a:off x="2209800" y="6248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Constants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458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Numeric constants can be declared in many ways by indicating their numeric base and </a:t>
            </a:r>
            <a:r>
              <a:rPr lang="en-US" sz="3200" b="1" dirty="0" smtClean="0"/>
              <a:t>making the </a:t>
            </a:r>
            <a:r>
              <a:rPr lang="en-US" sz="3200" b="1" dirty="0"/>
              <a:t>program more readable.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Integer </a:t>
            </a:r>
            <a:r>
              <a:rPr lang="en-US" sz="3200" b="1" dirty="0"/>
              <a:t>or long integer constants may be written in</a:t>
            </a:r>
          </a:p>
          <a:p>
            <a:pPr lvl="1"/>
            <a:r>
              <a:rPr lang="en-US" sz="3000" b="1" dirty="0" smtClean="0"/>
              <a:t>Decimal </a:t>
            </a:r>
            <a:r>
              <a:rPr lang="en-US" sz="3000" b="1" dirty="0"/>
              <a:t>form without a prefix (such as 1234)</a:t>
            </a:r>
          </a:p>
          <a:p>
            <a:pPr lvl="1"/>
            <a:r>
              <a:rPr lang="en-US" sz="3000" b="1" dirty="0" smtClean="0"/>
              <a:t>Binary </a:t>
            </a:r>
            <a:r>
              <a:rPr lang="en-US" sz="3000" b="1" dirty="0"/>
              <a:t>form with 0b prefix (such as 0b101001)</a:t>
            </a:r>
          </a:p>
          <a:p>
            <a:pPr lvl="1"/>
            <a:r>
              <a:rPr lang="en-US" sz="3000" b="1" dirty="0" smtClean="0"/>
              <a:t>Hexadecimal </a:t>
            </a:r>
            <a:r>
              <a:rPr lang="en-US" sz="3000" b="1" dirty="0"/>
              <a:t>form with 0x prefix (such as 0xff)</a:t>
            </a:r>
          </a:p>
          <a:p>
            <a:pPr lvl="1"/>
            <a:r>
              <a:rPr lang="en-US" sz="3000" b="1" dirty="0" smtClean="0"/>
              <a:t>Octal </a:t>
            </a:r>
            <a:r>
              <a:rPr lang="en-US" sz="3000" b="1" dirty="0"/>
              <a:t>form with 0 prefix (such as 0777</a:t>
            </a:r>
            <a:r>
              <a:rPr lang="en-US" sz="3000" b="1" dirty="0" smtClean="0"/>
              <a:t>)</a:t>
            </a:r>
            <a:endParaRPr lang="en-US" sz="3000" b="1" dirty="0"/>
          </a:p>
          <a:p>
            <a:pPr marL="0" indent="0">
              <a:buNone/>
            </a:pPr>
            <a:r>
              <a:rPr lang="en-US" sz="2800" b="1" i="1" dirty="0" smtClean="0"/>
              <a:t>Identifying </a:t>
            </a:r>
            <a:r>
              <a:rPr lang="en-US" sz="2800" b="1" i="1" dirty="0"/>
              <a:t>a variable as a constant will cause that variable to be stored in the program </a:t>
            </a:r>
            <a:r>
              <a:rPr lang="en-US" sz="2800" b="1" i="1" dirty="0" smtClean="0"/>
              <a:t>code space </a:t>
            </a:r>
            <a:r>
              <a:rPr lang="en-US" sz="2800" b="1" i="1" dirty="0"/>
              <a:t>rather than in the limited variable storage space in RAM</a:t>
            </a:r>
            <a:r>
              <a:rPr lang="en-US" sz="2800" b="1" i="1" dirty="0" smtClean="0"/>
              <a:t>.  This </a:t>
            </a:r>
            <a:r>
              <a:rPr lang="en-US" sz="2800" b="1" i="1" dirty="0"/>
              <a:t>helps preserve the </a:t>
            </a:r>
            <a:r>
              <a:rPr lang="en-US" sz="2800" b="1" i="1" dirty="0" smtClean="0"/>
              <a:t>limited RAM </a:t>
            </a:r>
            <a:r>
              <a:rPr lang="en-US" sz="2800" b="1" i="1" dirty="0"/>
              <a:t>space.</a:t>
            </a:r>
            <a:endParaRPr lang="en-US" sz="6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847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“Define”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Suppose y</a:t>
            </a:r>
            <a:r>
              <a:rPr lang="en-US" b="1" dirty="0"/>
              <a:t>ou have connected </a:t>
            </a:r>
            <a:r>
              <a:rPr lang="en-US" b="1" dirty="0" smtClean="0"/>
              <a:t>a buzzer </a:t>
            </a:r>
            <a:r>
              <a:rPr lang="en-US" b="1" dirty="0"/>
              <a:t>in </a:t>
            </a:r>
            <a:r>
              <a:rPr lang="en-US" b="1" dirty="0" smtClean="0"/>
              <a:t>pin 2 </a:t>
            </a:r>
            <a:r>
              <a:rPr lang="en-US" b="1" dirty="0"/>
              <a:t>of </a:t>
            </a:r>
            <a:r>
              <a:rPr lang="en-US" b="1" dirty="0" smtClean="0"/>
              <a:t>Port A</a:t>
            </a:r>
            <a:r>
              <a:rPr lang="en-US" b="1" dirty="0"/>
              <a:t>. </a:t>
            </a:r>
          </a:p>
          <a:p>
            <a:r>
              <a:rPr lang="en-US" b="1" dirty="0"/>
              <a:t>In </a:t>
            </a:r>
            <a:r>
              <a:rPr lang="en-US" b="1" dirty="0" smtClean="0"/>
              <a:t>order </a:t>
            </a:r>
            <a:r>
              <a:rPr lang="en-US" b="1" dirty="0"/>
              <a:t>to make </a:t>
            </a:r>
            <a:r>
              <a:rPr lang="en-US" b="1" dirty="0" smtClean="0"/>
              <a:t>the buzzer </a:t>
            </a:r>
            <a:r>
              <a:rPr lang="en-US" b="1" dirty="0"/>
              <a:t>ON you write </a:t>
            </a:r>
            <a:r>
              <a:rPr lang="en-US" b="1" dirty="0" smtClean="0"/>
              <a:t>PORTA.2=1;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Would it not better if you could write th</a:t>
            </a:r>
            <a:r>
              <a:rPr lang="en-US" b="1" dirty="0"/>
              <a:t>e statement like buzzer=1 because it </a:t>
            </a:r>
            <a:r>
              <a:rPr lang="en-US" b="1" dirty="0" smtClean="0"/>
              <a:t>is close </a:t>
            </a:r>
            <a:r>
              <a:rPr lang="en-US" b="1" dirty="0"/>
              <a:t>to what you really meant.</a:t>
            </a:r>
          </a:p>
          <a:p>
            <a:r>
              <a:rPr lang="en-US" b="1" dirty="0" smtClean="0"/>
              <a:t>To do this you define buzzer as PORTA.2 by writing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i="1" dirty="0"/>
              <a:t>#define </a:t>
            </a:r>
            <a:r>
              <a:rPr lang="en-US" b="1" i="1" dirty="0" smtClean="0"/>
              <a:t>buzzer PORTA.2”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“</a:t>
            </a:r>
            <a:r>
              <a:rPr lang="en-US" b="1" i="1" dirty="0"/>
              <a:t>#define </a:t>
            </a:r>
            <a:r>
              <a:rPr lang="en-US" b="1" i="1" dirty="0" smtClean="0"/>
              <a:t>buzzer PORTA,2”  </a:t>
            </a:r>
            <a:r>
              <a:rPr lang="en-US" b="1" dirty="0" smtClean="0"/>
              <a:t>line </a:t>
            </a:r>
            <a:r>
              <a:rPr lang="en-US" b="1" dirty="0"/>
              <a:t>causes the compiler to substitute the label </a:t>
            </a:r>
            <a:r>
              <a:rPr lang="en-US" b="1" i="1" dirty="0" smtClean="0"/>
              <a:t>PORTA.2 </a:t>
            </a:r>
            <a:r>
              <a:rPr lang="en-US" b="1" dirty="0"/>
              <a:t>wherever </a:t>
            </a:r>
            <a:r>
              <a:rPr lang="en-US" b="1" dirty="0" smtClean="0"/>
              <a:t>it encounters </a:t>
            </a:r>
            <a:r>
              <a:rPr lang="en-US" b="1" dirty="0"/>
              <a:t>the word </a:t>
            </a:r>
            <a:r>
              <a:rPr lang="en-US" b="1" i="1" dirty="0" smtClean="0"/>
              <a:t>buzzer.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90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7724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Arithmetic Operators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257300"/>
            <a:ext cx="7772400" cy="1257300"/>
          </a:xfrm>
        </p:spPr>
        <p:txBody>
          <a:bodyPr>
            <a:noAutofit/>
          </a:bodyPr>
          <a:lstStyle/>
          <a:p>
            <a:r>
              <a:rPr lang="en-US" sz="3200" b="1" dirty="0"/>
              <a:t>Table 1–4 shows the typical arithmetic operators in order of precedence.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83" y="2476500"/>
            <a:ext cx="6758517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Bitwise Operators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451318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64676"/>
            <a:ext cx="5257800" cy="311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495800"/>
            <a:ext cx="205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Assume that an unsigned character </a:t>
            </a:r>
          </a:p>
          <a:p>
            <a:r>
              <a:rPr lang="en-US" sz="2800" b="1" dirty="0" smtClean="0"/>
              <a:t>y </a:t>
            </a:r>
            <a:r>
              <a:rPr lang="en-US" sz="2800" b="1" dirty="0"/>
              <a:t>= 0xC9.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05000" y="5356830"/>
            <a:ext cx="6096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91200" y="4191000"/>
            <a:ext cx="1828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Logical Operators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828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Logical and relational operators are all binary operators but yield a result that is </a:t>
            </a:r>
            <a:r>
              <a:rPr lang="en-US" b="1" dirty="0" smtClean="0"/>
              <a:t>either TRUE </a:t>
            </a:r>
            <a:r>
              <a:rPr lang="en-US" b="1" dirty="0"/>
              <a:t>or FALSE. </a:t>
            </a:r>
            <a:endParaRPr lang="en-US" b="1" dirty="0" smtClean="0"/>
          </a:p>
          <a:p>
            <a:r>
              <a:rPr lang="en-US" b="1" dirty="0" smtClean="0"/>
              <a:t>TRUE </a:t>
            </a:r>
            <a:r>
              <a:rPr lang="en-US" b="1" dirty="0"/>
              <a:t>is represented by a nonzero value, and FALSE by a zero value.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81350"/>
            <a:ext cx="30480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343400"/>
            <a:ext cx="71342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Software Simulation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Simulation of a Circuit in the software called Proteus.</a:t>
            </a:r>
          </a:p>
          <a:p>
            <a:r>
              <a:rPr lang="en-US" b="1" dirty="0"/>
              <a:t>Development of the Program in </a:t>
            </a:r>
            <a:r>
              <a:rPr lang="en-US" b="1" dirty="0" err="1"/>
              <a:t>CodeVisionAVR</a:t>
            </a:r>
            <a:r>
              <a:rPr lang="en-US" b="1" dirty="0"/>
              <a:t>.</a:t>
            </a:r>
          </a:p>
          <a:p>
            <a:r>
              <a:rPr lang="en-US" b="1" dirty="0"/>
              <a:t>The compiled code (the .hex file) can be linked from the Proteus.</a:t>
            </a:r>
          </a:p>
          <a:p>
            <a:r>
              <a:rPr lang="en-US" b="1" dirty="0"/>
              <a:t>The program may be run in Proteus.</a:t>
            </a:r>
          </a:p>
          <a:p>
            <a:r>
              <a:rPr lang="en-US" b="1" dirty="0"/>
              <a:t>Although there may be some problem in actual practical implementation but as an initial development we get a first hand feedback from the output of the simulation.</a:t>
            </a:r>
          </a:p>
          <a:p>
            <a:r>
              <a:rPr lang="en-US" b="1" dirty="0"/>
              <a:t>Therefore all students must be able to use the two software and there project should be implemented at least in Proteus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13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Relational Operators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3622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Relational operators use comparison operations. </a:t>
            </a:r>
            <a:endParaRPr lang="en-US" b="1" dirty="0" smtClean="0"/>
          </a:p>
          <a:p>
            <a:r>
              <a:rPr lang="en-US" b="1" dirty="0" smtClean="0"/>
              <a:t>As </a:t>
            </a:r>
            <a:r>
              <a:rPr lang="en-US" b="1" dirty="0"/>
              <a:t>in the logical operators, the </a:t>
            </a:r>
            <a:r>
              <a:rPr lang="en-US" b="1" dirty="0" smtClean="0"/>
              <a:t>operands are </a:t>
            </a:r>
            <a:r>
              <a:rPr lang="en-US" b="1" dirty="0"/>
              <a:t>evaluated left to right and a TRUE or FALSE result is generated. </a:t>
            </a:r>
            <a:endParaRPr lang="en-US" b="1" dirty="0" smtClean="0"/>
          </a:p>
          <a:p>
            <a:r>
              <a:rPr lang="en-US" b="1" dirty="0" smtClean="0"/>
              <a:t>They </a:t>
            </a:r>
            <a:r>
              <a:rPr lang="en-US" b="1" dirty="0"/>
              <a:t>effectively “</a:t>
            </a:r>
            <a:r>
              <a:rPr lang="en-US" b="1" dirty="0" smtClean="0"/>
              <a:t>ask” about </a:t>
            </a:r>
            <a:r>
              <a:rPr lang="en-US" b="1" dirty="0"/>
              <a:t>the relationship of two expressions in order to gain a TRUE or FALSE reply.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00450"/>
            <a:ext cx="49488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1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Increment, Decrement and Compound Assignment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76400"/>
            <a:ext cx="4038600" cy="4876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Increment or Decrement:</a:t>
            </a:r>
          </a:p>
          <a:p>
            <a:pPr marL="0" indent="0">
              <a:buNone/>
            </a:pPr>
            <a:r>
              <a:rPr lang="en-US" b="1" dirty="0" smtClean="0"/>
              <a:t>i </a:t>
            </a:r>
            <a:r>
              <a:rPr lang="en-US" b="1" dirty="0"/>
              <a:t>= 1;</a:t>
            </a:r>
          </a:p>
          <a:p>
            <a:pPr marL="0" indent="0">
              <a:buNone/>
            </a:pPr>
            <a:r>
              <a:rPr lang="en-US" b="1" dirty="0"/>
              <a:t>k = 2 * i++; </a:t>
            </a:r>
            <a:r>
              <a:rPr lang="en-US" b="1" dirty="0" smtClean="0"/>
              <a:t>// </a:t>
            </a:r>
            <a:r>
              <a:rPr lang="en-US" b="1" dirty="0"/>
              <a:t>k = </a:t>
            </a:r>
            <a:r>
              <a:rPr lang="en-US" b="1" dirty="0" smtClean="0"/>
              <a:t>2,  </a:t>
            </a:r>
            <a:r>
              <a:rPr lang="en-US" b="1" dirty="0"/>
              <a:t>i = 2</a:t>
            </a:r>
          </a:p>
          <a:p>
            <a:pPr marL="0" indent="0">
              <a:buNone/>
            </a:pPr>
            <a:r>
              <a:rPr lang="en-US" b="1" dirty="0"/>
              <a:t>i = 1;</a:t>
            </a:r>
          </a:p>
          <a:p>
            <a:pPr marL="0" indent="0">
              <a:buNone/>
            </a:pPr>
            <a:r>
              <a:rPr lang="en-US" b="1" dirty="0"/>
              <a:t>k = 2 * </a:t>
            </a:r>
            <a:r>
              <a:rPr lang="en-US" b="1" dirty="0" smtClean="0"/>
              <a:t>++</a:t>
            </a:r>
            <a:r>
              <a:rPr lang="en-US" b="1" dirty="0"/>
              <a:t>i; // </a:t>
            </a:r>
            <a:r>
              <a:rPr lang="en-US" b="1" dirty="0" smtClean="0"/>
              <a:t>k </a:t>
            </a:r>
            <a:r>
              <a:rPr lang="en-US" b="1" dirty="0"/>
              <a:t>= </a:t>
            </a:r>
            <a:r>
              <a:rPr lang="en-US" b="1" dirty="0" smtClean="0"/>
              <a:t>4,  </a:t>
            </a:r>
            <a:r>
              <a:rPr lang="en-US" b="1" dirty="0"/>
              <a:t>i = </a:t>
            </a:r>
            <a:r>
              <a:rPr lang="en-US" b="1" dirty="0" smtClean="0"/>
              <a:t>2</a:t>
            </a:r>
          </a:p>
          <a:p>
            <a:pPr marL="0" indent="0">
              <a:buNone/>
            </a:pPr>
            <a:r>
              <a:rPr lang="en-US" b="1" dirty="0"/>
              <a:t>A compound </a:t>
            </a:r>
            <a:r>
              <a:rPr lang="en-US" b="1" dirty="0" smtClean="0"/>
              <a:t>assignment:</a:t>
            </a:r>
            <a:endParaRPr lang="en-US" b="1" dirty="0"/>
          </a:p>
          <a:p>
            <a:pPr marL="0" indent="0">
              <a:buNone/>
            </a:pPr>
            <a:r>
              <a:rPr lang="pt-BR" b="1" dirty="0"/>
              <a:t>a += 3; </a:t>
            </a:r>
            <a:r>
              <a:rPr lang="pt-BR" b="1" dirty="0" smtClean="0"/>
              <a:t>// </a:t>
            </a:r>
            <a:r>
              <a:rPr lang="pt-BR" b="1" dirty="0"/>
              <a:t>a = a + 3</a:t>
            </a:r>
          </a:p>
          <a:p>
            <a:pPr marL="0" indent="0">
              <a:buNone/>
            </a:pPr>
            <a:r>
              <a:rPr lang="en-US" b="1" dirty="0"/>
              <a:t>b -= 2; // b = b – 2</a:t>
            </a:r>
          </a:p>
          <a:p>
            <a:pPr marL="0" indent="0">
              <a:buNone/>
            </a:pPr>
            <a:r>
              <a:rPr lang="en-US" b="1" dirty="0"/>
              <a:t>c *= 5; // c = c * 5</a:t>
            </a:r>
          </a:p>
          <a:p>
            <a:pPr marL="0" indent="0">
              <a:buNone/>
            </a:pPr>
            <a:r>
              <a:rPr lang="pt-BR" b="1" dirty="0"/>
              <a:t>d /= a; // d = d / </a:t>
            </a:r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676400"/>
            <a:ext cx="4648200" cy="4876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b="1" dirty="0" smtClean="0"/>
              <a:t>a |= 3; // a = a OR 3</a:t>
            </a:r>
          </a:p>
          <a:p>
            <a:pPr marL="0" indent="0">
              <a:buFont typeface="Wingdings 2"/>
              <a:buNone/>
            </a:pPr>
            <a:r>
              <a:rPr lang="en-US" b="1" dirty="0" smtClean="0"/>
              <a:t>b &amp;= 2; // b = b AND 2</a:t>
            </a:r>
          </a:p>
          <a:p>
            <a:pPr marL="0" indent="0">
              <a:buFont typeface="Wingdings 2"/>
              <a:buNone/>
            </a:pPr>
            <a:r>
              <a:rPr lang="en-US" b="1" dirty="0" smtClean="0"/>
              <a:t>c ^= 5; // c = c ex-</a:t>
            </a:r>
            <a:r>
              <a:rPr lang="en-US" b="1" dirty="0" err="1" smtClean="0"/>
              <a:t>ORed</a:t>
            </a:r>
            <a:r>
              <a:rPr lang="en-US" b="1" dirty="0" smtClean="0"/>
              <a:t> with 5</a:t>
            </a:r>
          </a:p>
          <a:p>
            <a:pPr marL="0" indent="0">
              <a:buFont typeface="Wingdings 2"/>
              <a:buNone/>
            </a:pPr>
            <a:r>
              <a:rPr lang="en-US" b="1" dirty="0" smtClean="0"/>
              <a:t>PORTC &amp;= 3; </a:t>
            </a:r>
          </a:p>
          <a:p>
            <a:pPr marL="0" indent="0">
              <a:buFont typeface="Wingdings 2"/>
              <a:buNone/>
            </a:pPr>
            <a:r>
              <a:rPr lang="en-US" b="1" dirty="0" smtClean="0"/>
              <a:t>// Write the current value on //PORTC  </a:t>
            </a:r>
            <a:r>
              <a:rPr lang="en-US" b="1" dirty="0" err="1" smtClean="0"/>
              <a:t>ANDed</a:t>
            </a:r>
            <a:r>
              <a:rPr lang="en-US" b="1" dirty="0" smtClean="0"/>
              <a:t> with 3 back //to port C. </a:t>
            </a:r>
          </a:p>
          <a:p>
            <a:pPr marL="0" indent="0">
              <a:buFont typeface="Wingdings 2"/>
              <a:buNone/>
            </a:pPr>
            <a:endParaRPr lang="en-US" b="1" dirty="0"/>
          </a:p>
          <a:p>
            <a:pPr marL="0" indent="0">
              <a:buFont typeface="Wingdings 2"/>
              <a:buNone/>
            </a:pPr>
            <a:endParaRPr lang="en-US" b="1" dirty="0" smtClean="0"/>
          </a:p>
          <a:p>
            <a:pPr marL="0" indent="0">
              <a:buFont typeface="Wingdings 2"/>
              <a:buNone/>
            </a:pPr>
            <a:endParaRPr lang="en-US" b="1" dirty="0"/>
          </a:p>
          <a:p>
            <a:pPr marL="0" indent="0">
              <a:buFont typeface="Wingdings 2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84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85338" y="2460174"/>
            <a:ext cx="2514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7480" y="2438400"/>
            <a:ext cx="2514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772400" cy="792162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w</a:t>
            </a:r>
            <a:r>
              <a:rPr lang="en-US" b="1" i="1" dirty="0" smtClean="0">
                <a:solidFill>
                  <a:schemeClr val="tx1"/>
                </a:solidFill>
              </a:rPr>
              <a:t>hile</a:t>
            </a:r>
            <a:r>
              <a:rPr lang="en-US" b="1" dirty="0" smtClean="0">
                <a:solidFill>
                  <a:schemeClr val="tx1"/>
                </a:solidFill>
              </a:rPr>
              <a:t> loop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1286" y="914400"/>
            <a:ext cx="84582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The while loop appears early in the descriptions of C language programming. </a:t>
            </a:r>
            <a:endParaRPr lang="en-US" b="1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is one </a:t>
            </a:r>
            <a:r>
              <a:rPr lang="en-US" b="1" dirty="0" smtClean="0"/>
              <a:t>of the </a:t>
            </a:r>
            <a:r>
              <a:rPr lang="en-US" b="1" dirty="0"/>
              <a:t>most basic control elements. The format of the while statement is as follows: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(expression) </a:t>
            </a:r>
            <a:r>
              <a:rPr lang="en-US" b="1" dirty="0" smtClean="0"/>
              <a:t>      </a:t>
            </a:r>
            <a:r>
              <a:rPr lang="en-US" b="1" i="1" dirty="0" smtClean="0"/>
              <a:t>or 	</a:t>
            </a:r>
            <a:r>
              <a:rPr lang="en-US" b="1" dirty="0" smtClean="0"/>
              <a:t>while(expression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{                                 			statement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statement1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statement2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...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NOTE: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functioning of the </a:t>
            </a:r>
            <a:r>
              <a:rPr lang="en-US" b="1" i="1" dirty="0"/>
              <a:t>while(1) </a:t>
            </a:r>
            <a:r>
              <a:rPr lang="en-US" b="1" dirty="0"/>
              <a:t>statement should now be apparent. </a:t>
            </a:r>
            <a:endParaRPr lang="en-US" b="1" dirty="0" smtClean="0"/>
          </a:p>
          <a:p>
            <a:pPr lvl="1"/>
            <a:r>
              <a:rPr lang="en-US" b="1" dirty="0" smtClean="0"/>
              <a:t>Since </a:t>
            </a:r>
            <a:r>
              <a:rPr lang="en-US" b="1" dirty="0"/>
              <a:t>the “1” is the </a:t>
            </a:r>
            <a:r>
              <a:rPr lang="en-US" b="1" dirty="0" smtClean="0"/>
              <a:t>expression to </a:t>
            </a:r>
            <a:r>
              <a:rPr lang="en-US" b="1" dirty="0"/>
              <a:t>be evaluated and is a constant (1 is always non-zero and therefore considered </a:t>
            </a:r>
            <a:r>
              <a:rPr lang="en-US" b="1" dirty="0" smtClean="0"/>
              <a:t>to be </a:t>
            </a:r>
            <a:r>
              <a:rPr lang="en-US" b="1" dirty="0"/>
              <a:t>TRUE),</a:t>
            </a:r>
          </a:p>
        </p:txBody>
      </p:sp>
    </p:spTree>
    <p:extLst>
      <p:ext uri="{BB962C8B-B14F-4D97-AF65-F5344CB8AC3E}">
        <p14:creationId xmlns:p14="http://schemas.microsoft.com/office/powerpoint/2010/main" val="8872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24400" y="3276600"/>
            <a:ext cx="3048000" cy="2895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9314" y="3291114"/>
            <a:ext cx="2957286" cy="2895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868362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d</a:t>
            </a:r>
            <a:r>
              <a:rPr lang="en-US" b="1" i="1" dirty="0" smtClean="0">
                <a:solidFill>
                  <a:schemeClr val="tx1"/>
                </a:solidFill>
              </a:rPr>
              <a:t>o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i="1" dirty="0" smtClean="0">
                <a:solidFill>
                  <a:schemeClr val="tx1"/>
                </a:solidFill>
              </a:rPr>
              <a:t>while </a:t>
            </a:r>
            <a:r>
              <a:rPr lang="en-US" b="1" dirty="0" smtClean="0">
                <a:solidFill>
                  <a:schemeClr val="tx1"/>
                </a:solidFill>
              </a:rPr>
              <a:t>loop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5772" y="1491342"/>
            <a:ext cx="8610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do/while loop is very much like the while loop, except that the expression is tested </a:t>
            </a:r>
            <a:r>
              <a:rPr lang="en-US" b="1" dirty="0" smtClean="0"/>
              <a:t>after the </a:t>
            </a:r>
            <a:r>
              <a:rPr lang="en-US" b="1" dirty="0"/>
              <a:t>loop has been executed one time.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format of the do/while statement is as follows: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do 				</a:t>
            </a:r>
            <a:r>
              <a:rPr lang="en-US" b="1" i="1" dirty="0" smtClean="0"/>
              <a:t>or 	</a:t>
            </a:r>
            <a:r>
              <a:rPr lang="en-US" b="1" dirty="0" smtClean="0"/>
              <a:t>do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{ </a:t>
            </a:r>
            <a:r>
              <a:rPr lang="en-US" b="1" dirty="0" smtClean="0"/>
              <a:t>						statement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statement1</a:t>
            </a:r>
            <a:r>
              <a:rPr lang="en-US" b="1" dirty="0"/>
              <a:t>; </a:t>
            </a:r>
            <a:r>
              <a:rPr lang="en-US" b="1" dirty="0" smtClean="0"/>
              <a:t>			 while </a:t>
            </a:r>
            <a:r>
              <a:rPr lang="en-US" b="1" dirty="0"/>
              <a:t>(expression);</a:t>
            </a:r>
          </a:p>
          <a:p>
            <a:pPr marL="0" indent="0">
              <a:buNone/>
            </a:pPr>
            <a:r>
              <a:rPr lang="en-US" b="1" dirty="0" smtClean="0"/>
              <a:t>	statement2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...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 while (expression);</a:t>
            </a:r>
          </a:p>
        </p:txBody>
      </p:sp>
    </p:spTree>
    <p:extLst>
      <p:ext uri="{BB962C8B-B14F-4D97-AF65-F5344CB8AC3E}">
        <p14:creationId xmlns:p14="http://schemas.microsoft.com/office/powerpoint/2010/main" val="13648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0600" y="2438400"/>
            <a:ext cx="3581400" cy="2895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3658" y="2391228"/>
            <a:ext cx="3701142" cy="2895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71596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f</a:t>
            </a:r>
            <a:r>
              <a:rPr lang="en-US" b="1" i="1" dirty="0" smtClean="0">
                <a:solidFill>
                  <a:schemeClr val="tx1"/>
                </a:solidFill>
              </a:rPr>
              <a:t>or</a:t>
            </a:r>
            <a:r>
              <a:rPr lang="en-US" b="1" dirty="0" smtClean="0">
                <a:solidFill>
                  <a:schemeClr val="tx1"/>
                </a:solidFill>
              </a:rPr>
              <a:t> loop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4542" y="1066800"/>
            <a:ext cx="84582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A </a:t>
            </a:r>
            <a:r>
              <a:rPr lang="en-US" b="1" dirty="0"/>
              <a:t>for loop can be described as an initialization, a test, and an action </a:t>
            </a:r>
            <a:r>
              <a:rPr lang="en-US" b="1" dirty="0" smtClean="0"/>
              <a:t>that leads </a:t>
            </a:r>
            <a:r>
              <a:rPr lang="en-US" b="1" dirty="0"/>
              <a:t>to the satisfaction of that test.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format of the for loop statement is as follows:</a:t>
            </a:r>
          </a:p>
          <a:p>
            <a:pPr marL="0" indent="0">
              <a:buNone/>
            </a:pPr>
            <a:r>
              <a:rPr lang="en-US" b="1" dirty="0"/>
              <a:t>for (expr1; expr2; expr3) </a:t>
            </a:r>
            <a:r>
              <a:rPr lang="en-US" b="1" dirty="0" smtClean="0"/>
              <a:t>	</a:t>
            </a:r>
            <a:r>
              <a:rPr lang="en-US" b="1" i="1" dirty="0" smtClean="0"/>
              <a:t>or       </a:t>
            </a:r>
            <a:r>
              <a:rPr lang="en-US" b="1" dirty="0" smtClean="0"/>
              <a:t>for(expr1</a:t>
            </a:r>
            <a:r>
              <a:rPr lang="en-US" b="1" dirty="0"/>
              <a:t>; expr2; expr3)</a:t>
            </a:r>
          </a:p>
          <a:p>
            <a:pPr marL="0" indent="0">
              <a:buNone/>
            </a:pPr>
            <a:r>
              <a:rPr lang="en-US" b="1" dirty="0"/>
              <a:t>{ </a:t>
            </a:r>
            <a:r>
              <a:rPr lang="en-US" b="1" dirty="0" smtClean="0"/>
              <a:t>						statement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statement1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statement2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...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r>
              <a:rPr lang="en-US" b="1" i="1" dirty="0" smtClean="0"/>
              <a:t>expr1 </a:t>
            </a:r>
            <a:r>
              <a:rPr lang="en-US" b="1" dirty="0"/>
              <a:t>is typically an </a:t>
            </a:r>
            <a:r>
              <a:rPr lang="en-US" b="1" dirty="0" smtClean="0"/>
              <a:t>initialization statement.</a:t>
            </a:r>
          </a:p>
          <a:p>
            <a:r>
              <a:rPr lang="en-US" b="1" i="1" dirty="0" smtClean="0"/>
              <a:t>expr2 </a:t>
            </a:r>
            <a:r>
              <a:rPr lang="en-US" b="1" dirty="0"/>
              <a:t>is a </a:t>
            </a:r>
            <a:r>
              <a:rPr lang="en-US" b="1" dirty="0" smtClean="0"/>
              <a:t>conditional control </a:t>
            </a:r>
            <a:r>
              <a:rPr lang="en-US" b="1" dirty="0"/>
              <a:t>statement </a:t>
            </a:r>
            <a:endParaRPr lang="en-US" b="1" dirty="0" smtClean="0"/>
          </a:p>
          <a:p>
            <a:r>
              <a:rPr lang="en-US" b="1" i="1" dirty="0" smtClean="0"/>
              <a:t>expr3 </a:t>
            </a:r>
            <a:r>
              <a:rPr lang="en-US" b="1" dirty="0" smtClean="0"/>
              <a:t>is an increment/decrement statement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70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590800"/>
            <a:ext cx="33528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i="1" dirty="0" smtClean="0">
                <a:solidFill>
                  <a:schemeClr val="tx1"/>
                </a:solidFill>
              </a:rPr>
              <a:t>while</a:t>
            </a:r>
            <a:r>
              <a:rPr lang="en-US" b="1" dirty="0" smtClean="0">
                <a:solidFill>
                  <a:schemeClr val="tx1"/>
                </a:solidFill>
              </a:rPr>
              <a:t> loop equivalent to </a:t>
            </a:r>
            <a:r>
              <a:rPr lang="en-US" b="1" i="1" dirty="0" smtClean="0">
                <a:solidFill>
                  <a:schemeClr val="tx1"/>
                </a:solidFill>
              </a:rPr>
              <a:t>for</a:t>
            </a:r>
            <a:r>
              <a:rPr lang="en-US" b="1" dirty="0" smtClean="0">
                <a:solidFill>
                  <a:schemeClr val="tx1"/>
                </a:solidFill>
              </a:rPr>
              <a:t> loop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4582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for loop </a:t>
            </a:r>
            <a:r>
              <a:rPr lang="en-US" b="1" dirty="0" smtClean="0"/>
              <a:t>structure could </a:t>
            </a:r>
            <a:r>
              <a:rPr lang="en-US" b="1" dirty="0"/>
              <a:t>be represented with a while loop in this fashion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expr1;</a:t>
            </a:r>
          </a:p>
          <a:p>
            <a:pPr marL="0" indent="0">
              <a:buNone/>
            </a:pPr>
            <a:r>
              <a:rPr lang="en-US" b="1" dirty="0"/>
              <a:t>while(expr2)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 smtClean="0"/>
              <a:t>	statement1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statement2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...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expr3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4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2409372"/>
            <a:ext cx="3200400" cy="2895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391228"/>
            <a:ext cx="3200400" cy="2895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if</a:t>
            </a:r>
            <a:r>
              <a:rPr lang="en-US" b="1" dirty="0" smtClean="0">
                <a:solidFill>
                  <a:schemeClr val="tx1"/>
                </a:solidFill>
              </a:rPr>
              <a:t> statement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 if statement has the following form: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if </a:t>
            </a:r>
            <a:r>
              <a:rPr lang="en-US" b="1" dirty="0"/>
              <a:t>(expression) </a:t>
            </a:r>
            <a:r>
              <a:rPr lang="en-US" b="1" dirty="0" smtClean="0"/>
              <a:t>		</a:t>
            </a:r>
            <a:r>
              <a:rPr lang="en-US" b="1" i="1" dirty="0" smtClean="0"/>
              <a:t>or 	</a:t>
            </a:r>
            <a:r>
              <a:rPr lang="en-US" b="1" dirty="0" smtClean="0"/>
              <a:t>if(expression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{ </a:t>
            </a:r>
            <a:r>
              <a:rPr lang="en-US" b="1" dirty="0" smtClean="0"/>
              <a:t>					statement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statement1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statement2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...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81600" y="1295400"/>
            <a:ext cx="2895600" cy="51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0314" y="1324428"/>
            <a:ext cx="2895600" cy="51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445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f/else statement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if(expression) </a:t>
            </a:r>
            <a:r>
              <a:rPr lang="en-US" b="1" dirty="0" smtClean="0"/>
              <a:t>	  	 </a:t>
            </a:r>
            <a:r>
              <a:rPr lang="en-US" b="1" i="1" dirty="0" smtClean="0"/>
              <a:t>or	</a:t>
            </a:r>
            <a:r>
              <a:rPr lang="en-US" b="1" dirty="0" smtClean="0"/>
              <a:t>if(expression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{ </a:t>
            </a:r>
            <a:r>
              <a:rPr lang="en-US" b="1" dirty="0" smtClean="0"/>
              <a:t>						statement1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statement1</a:t>
            </a:r>
            <a:r>
              <a:rPr lang="en-US" b="1" dirty="0"/>
              <a:t>; </a:t>
            </a:r>
            <a:r>
              <a:rPr lang="en-US" b="1" dirty="0" smtClean="0"/>
              <a:t>			else</a:t>
            </a:r>
          </a:p>
          <a:p>
            <a:pPr marL="0" indent="0">
              <a:buNone/>
            </a:pPr>
            <a:r>
              <a:rPr lang="en-US" b="1" dirty="0" smtClean="0"/>
              <a:t>	statement2</a:t>
            </a:r>
            <a:r>
              <a:rPr lang="en-US" b="1" dirty="0"/>
              <a:t>; </a:t>
            </a:r>
            <a:r>
              <a:rPr lang="en-US" b="1" dirty="0" smtClean="0"/>
              <a:t>				statement2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...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else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 smtClean="0"/>
              <a:t>	statement3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statement4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...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2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371600"/>
            <a:ext cx="2895600" cy="426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If/else if/else statement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if(expr1)</a:t>
            </a:r>
          </a:p>
          <a:p>
            <a:pPr marL="0" indent="0">
              <a:buNone/>
            </a:pPr>
            <a:r>
              <a:rPr lang="en-US" b="1" dirty="0" smtClean="0"/>
              <a:t>	statement1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else if (expr2)</a:t>
            </a:r>
          </a:p>
          <a:p>
            <a:pPr marL="0" indent="0">
              <a:buNone/>
            </a:pPr>
            <a:r>
              <a:rPr lang="en-US" b="1" dirty="0" smtClean="0"/>
              <a:t>	statement2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else if(expr3)</a:t>
            </a:r>
          </a:p>
          <a:p>
            <a:pPr marL="0" indent="0">
              <a:buNone/>
            </a:pPr>
            <a:r>
              <a:rPr lang="en-US" b="1" dirty="0" smtClean="0"/>
              <a:t>	statement3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else</a:t>
            </a:r>
          </a:p>
          <a:p>
            <a:pPr marL="0" indent="0">
              <a:buNone/>
            </a:pPr>
            <a:r>
              <a:rPr lang="en-US" b="1" dirty="0" smtClean="0"/>
              <a:t>	statement4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55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63028" y="166914"/>
            <a:ext cx="2895600" cy="6477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038"/>
            <a:ext cx="5181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Switch/Case Statement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93443" y="152400"/>
            <a:ext cx="3093357" cy="65532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switch </a:t>
            </a:r>
            <a:r>
              <a:rPr lang="en-US" b="1" dirty="0"/>
              <a:t>(expression)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case const1: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statement1</a:t>
            </a:r>
            <a:r>
              <a:rPr lang="en-US" b="1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statement2;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                break;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case const2: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statement3;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statement4;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break</a:t>
            </a:r>
            <a:r>
              <a:rPr lang="en-US" b="1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case </a:t>
            </a:r>
            <a:r>
              <a:rPr lang="en-US" b="1" dirty="0" err="1"/>
              <a:t>constx</a:t>
            </a:r>
            <a:r>
              <a:rPr lang="en-US" b="1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statement5</a:t>
            </a:r>
            <a:r>
              <a:rPr lang="en-US" b="1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statement6;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break</a:t>
            </a:r>
            <a:r>
              <a:rPr lang="en-US" b="1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default: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statement7</a:t>
            </a:r>
            <a:r>
              <a:rPr lang="en-US" b="1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statement8</a:t>
            </a:r>
            <a:r>
              <a:rPr lang="en-US" b="1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62000"/>
            <a:ext cx="31242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b="1" dirty="0" smtClean="0"/>
              <a:t>The switch/case statement is used to execute a statement, or a group of statements, selected by the value of an expression. </a:t>
            </a:r>
          </a:p>
          <a:p>
            <a:pPr marL="0" indent="0">
              <a:buFont typeface="Wingdings 2"/>
              <a:buNone/>
            </a:pPr>
            <a:endParaRPr lang="en-US" b="1" dirty="0" smtClean="0"/>
          </a:p>
          <a:p>
            <a:pPr marL="0" indent="0">
              <a:buFont typeface="Wingdings 2"/>
              <a:buNone/>
            </a:pPr>
            <a:r>
              <a:rPr lang="en-US" b="1" dirty="0" smtClean="0"/>
              <a:t>The form of this statement is as shown:</a:t>
            </a:r>
          </a:p>
        </p:txBody>
      </p:sp>
    </p:spTree>
    <p:extLst>
      <p:ext uri="{BB962C8B-B14F-4D97-AF65-F5344CB8AC3E}">
        <p14:creationId xmlns:p14="http://schemas.microsoft.com/office/powerpoint/2010/main" val="12377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140934"/>
            <a:ext cx="8534400" cy="4541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Training Schedule</a:t>
            </a:r>
            <a:endParaRPr lang="en-US" sz="32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66528"/>
              </p:ext>
            </p:extLst>
          </p:nvPr>
        </p:nvGraphicFramePr>
        <p:xfrm>
          <a:off x="76200" y="536276"/>
          <a:ext cx="8991600" cy="6245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7611"/>
                <a:gridCol w="2561389"/>
                <a:gridCol w="2975430"/>
                <a:gridCol w="2587170"/>
              </a:tblGrid>
              <a:tr h="271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Date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3:00-4:30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5:00-6:30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7:00-8:00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11/03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 smtClean="0">
                          <a:effectLst/>
                        </a:rPr>
                        <a:t>Registration </a:t>
                      </a:r>
                      <a:r>
                        <a:rPr lang="en-US" sz="2000" u="none" strike="noStrike" dirty="0">
                          <a:effectLst/>
                        </a:rPr>
                        <a:t>&amp;  M#1: Introduction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M#2: Installation and familiarization </a:t>
                      </a:r>
                      <a:r>
                        <a:rPr lang="en-US" sz="2000" u="none" strike="noStrike" dirty="0" smtClean="0">
                          <a:effectLst/>
                        </a:rPr>
                        <a:t>with </a:t>
                      </a:r>
                      <a:r>
                        <a:rPr lang="en-US" sz="2000" u="none" strike="noStrike" dirty="0">
                          <a:effectLst/>
                        </a:rPr>
                        <a:t>Software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M#3: Input and Output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12/03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M#4: Input and Output (continued)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M#5: Expt. On Input and Output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15888" algn="l" fontAlgn="ctr"/>
                      <a:r>
                        <a:rPr lang="en-US" sz="2000" u="none" strike="noStrike" dirty="0">
                          <a:effectLst/>
                        </a:rPr>
                        <a:t>M#6: Interrupts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13/03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M#7: Interrupts (continued)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15888" algn="l" fontAlgn="ctr"/>
                      <a:r>
                        <a:rPr lang="en-US" sz="2000" u="none" strike="noStrike" dirty="0">
                          <a:effectLst/>
                        </a:rPr>
                        <a:t>M#8: Expt. on Interrupts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M#9: Analogue to Digital Converters (ADC)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14/03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15888" algn="l" fontAlgn="ctr"/>
                      <a:r>
                        <a:rPr lang="en-US" sz="2000" u="none" strike="noStrike" dirty="0">
                          <a:effectLst/>
                        </a:rPr>
                        <a:t>M#10: Timers/Counters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15888" algn="l" fontAlgn="ctr"/>
                      <a:r>
                        <a:rPr lang="en-US" sz="2000" u="none" strike="noStrike" dirty="0">
                          <a:effectLst/>
                        </a:rPr>
                        <a:t>M#11: Expt. on ADC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15888" algn="l" fontAlgn="ctr"/>
                      <a:r>
                        <a:rPr lang="en-US" sz="2000" u="none" strike="noStrike" dirty="0">
                          <a:effectLst/>
                        </a:rPr>
                        <a:t>M#12: Timers (</a:t>
                      </a:r>
                      <a:r>
                        <a:rPr lang="en-US" sz="2000" u="none" strike="noStrike" dirty="0" smtClean="0">
                          <a:effectLst/>
                        </a:rPr>
                        <a:t>contd.)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15/03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M#13: Timers/Counters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M#14: Expt. on Timers &amp; Project Assignment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M#15: USART Communication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18/03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0" algn="l" fontAlgn="ctr"/>
                      <a:r>
                        <a:rPr lang="en-US" sz="2000" u="none" strike="noStrike" dirty="0">
                          <a:effectLst/>
                        </a:rPr>
                        <a:t>M#16: SPI Communication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fr-FR" sz="2000" u="none" strike="noStrike" dirty="0">
                          <a:effectLst/>
                        </a:rPr>
                        <a:t>M#17: </a:t>
                      </a:r>
                      <a:r>
                        <a:rPr lang="fr-FR" sz="2000" u="none" strike="noStrike" dirty="0" err="1">
                          <a:effectLst/>
                        </a:rPr>
                        <a:t>Expt</a:t>
                      </a:r>
                      <a:r>
                        <a:rPr lang="fr-FR" sz="2000" u="none" strike="noStrike" dirty="0">
                          <a:effectLst/>
                        </a:rPr>
                        <a:t>.  on SPI Communication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M#18: I2C </a:t>
                      </a:r>
                      <a:r>
                        <a:rPr lang="en-US" sz="2000" u="none" strike="noStrike" dirty="0" smtClean="0">
                          <a:effectLst/>
                        </a:rPr>
                        <a:t>Communication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19/03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M#19: Serial Communication (</a:t>
                      </a:r>
                      <a:r>
                        <a:rPr lang="en-US" sz="2000" u="none" strike="noStrike" dirty="0" smtClean="0">
                          <a:effectLst/>
                        </a:rPr>
                        <a:t>contd.)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M#20: Expt. on I2C Communication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M#21: </a:t>
                      </a:r>
                      <a:r>
                        <a:rPr lang="en-US" sz="2000" u="none" strike="noStrike" dirty="0" smtClean="0">
                          <a:effectLst/>
                        </a:rPr>
                        <a:t>Controlling </a:t>
                      </a:r>
                      <a:r>
                        <a:rPr lang="en-US" sz="2000" u="none" strike="noStrike" dirty="0">
                          <a:effectLst/>
                        </a:rPr>
                        <a:t>Motors and Drives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20/03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M#22: Automation in Power Sector-1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M#23: </a:t>
                      </a:r>
                      <a:r>
                        <a:rPr lang="en-US" sz="2000" u="none" strike="noStrike" dirty="0" smtClean="0">
                          <a:effectLst/>
                        </a:rPr>
                        <a:t>Expt. on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Automation </a:t>
                      </a:r>
                      <a:r>
                        <a:rPr lang="en-US" sz="2000" u="none" strike="noStrike" dirty="0">
                          <a:effectLst/>
                        </a:rPr>
                        <a:t>in Power </a:t>
                      </a:r>
                      <a:r>
                        <a:rPr lang="en-US" sz="2000" u="none" strike="noStrike" dirty="0" smtClean="0">
                          <a:effectLst/>
                        </a:rPr>
                        <a:t>Sector-1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58738" algn="l" fontAlgn="ctr"/>
                      <a:r>
                        <a:rPr lang="en-US" sz="2000" u="none" strike="noStrike" dirty="0">
                          <a:effectLst/>
                        </a:rPr>
                        <a:t>M#24: Automation in Power </a:t>
                      </a:r>
                      <a:r>
                        <a:rPr lang="en-US" sz="2000" u="none" strike="noStrike" dirty="0" smtClean="0">
                          <a:effectLst/>
                        </a:rPr>
                        <a:t>Sector-2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21/03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M#25: Final Examination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M#26: </a:t>
                      </a:r>
                      <a:r>
                        <a:rPr lang="en-US" sz="2000" u="none" strike="noStrike" dirty="0" smtClean="0">
                          <a:effectLst/>
                        </a:rPr>
                        <a:t>Expt.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on A</a:t>
                      </a:r>
                      <a:r>
                        <a:rPr lang="en-US" sz="2000" u="none" strike="noStrike" dirty="0" smtClean="0">
                          <a:effectLst/>
                        </a:rPr>
                        <a:t>utomation </a:t>
                      </a:r>
                      <a:r>
                        <a:rPr lang="en-US" sz="2000" u="none" strike="noStrike" dirty="0">
                          <a:effectLst/>
                        </a:rPr>
                        <a:t>in Power </a:t>
                      </a:r>
                      <a:r>
                        <a:rPr lang="en-US" sz="2000" u="none" strike="noStrike" dirty="0" smtClean="0">
                          <a:effectLst/>
                        </a:rPr>
                        <a:t>Sector-2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M#27: Automation in Power </a:t>
                      </a:r>
                      <a:r>
                        <a:rPr lang="en-US" sz="2000" u="none" strike="noStrike" dirty="0" smtClean="0">
                          <a:effectLst/>
                        </a:rPr>
                        <a:t>Sector-3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22/03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M#28: Project Presentation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M#29: </a:t>
                      </a:r>
                      <a:r>
                        <a:rPr lang="en-US" sz="2000" u="none" strike="noStrike" dirty="0" smtClean="0">
                          <a:effectLst/>
                        </a:rPr>
                        <a:t>Expt. on Automation </a:t>
                      </a:r>
                      <a:r>
                        <a:rPr lang="en-US" sz="2000" u="none" strike="noStrike" dirty="0">
                          <a:effectLst/>
                        </a:rPr>
                        <a:t>in Power </a:t>
                      </a:r>
                      <a:r>
                        <a:rPr lang="en-US" sz="2000" u="none" strike="noStrike" dirty="0" smtClean="0">
                          <a:effectLst/>
                        </a:rPr>
                        <a:t>Sector-3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u="none" strike="noStrike" dirty="0">
                          <a:effectLst/>
                        </a:rPr>
                        <a:t>M#30: Future Learning Path &amp; Certificate </a:t>
                      </a:r>
                      <a:r>
                        <a:rPr lang="en-US" sz="2000" u="none" strike="noStrike" dirty="0" smtClean="0">
                          <a:effectLst/>
                        </a:rPr>
                        <a:t>Award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9" marR="7999" marT="7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1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371600"/>
            <a:ext cx="8153400" cy="48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914400"/>
          </a:xfrm>
        </p:spPr>
        <p:txBody>
          <a:bodyPr vert="horz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Break Statement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495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while(1</a:t>
            </a:r>
            <a:r>
              <a:rPr lang="en-US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        {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while(1</a:t>
            </a:r>
            <a:r>
              <a:rPr lang="en-US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{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	if </a:t>
            </a:r>
            <a:r>
              <a:rPr lang="en-US" b="1" dirty="0"/>
              <a:t>(c &gt; 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		break</a:t>
            </a:r>
            <a:r>
              <a:rPr lang="en-US" b="1" dirty="0"/>
              <a:t>; // this will take us out of this while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	++</a:t>
            </a:r>
            <a:r>
              <a:rPr lang="en-US" b="1" dirty="0"/>
              <a:t>c; </a:t>
            </a:r>
            <a:r>
              <a:rPr lang="en-US" b="1" dirty="0" smtClean="0"/>
              <a:t>              // </a:t>
            </a:r>
            <a:r>
              <a:rPr lang="en-US" b="1" dirty="0"/>
              <a:t>block, clearing c..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printf</a:t>
            </a:r>
            <a:r>
              <a:rPr lang="en-US" b="1" dirty="0"/>
              <a:t>("c = %d\</a:t>
            </a:r>
            <a:r>
              <a:rPr lang="en-US" b="1" dirty="0" err="1"/>
              <a:t>n",c</a:t>
            </a:r>
            <a:r>
              <a:rPr lang="en-US" b="1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c </a:t>
            </a:r>
            <a:r>
              <a:rPr lang="en-US" b="1" dirty="0"/>
              <a:t>= 0; // clear c and then things will begin again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        } 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10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971800"/>
            <a:ext cx="7467600" cy="365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Continue Statement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6868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The continue statement will allow the program to start the next iteration of a </a:t>
            </a:r>
            <a:r>
              <a:rPr lang="en-US" b="1" dirty="0" smtClean="0"/>
              <a:t>while, do/while</a:t>
            </a:r>
            <a:r>
              <a:rPr lang="en-US" b="1" dirty="0"/>
              <a:t>, or for loop.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continue statement is like the break statement in that both </a:t>
            </a:r>
            <a:r>
              <a:rPr lang="en-US" b="1" dirty="0" smtClean="0"/>
              <a:t>stop the </a:t>
            </a:r>
            <a:r>
              <a:rPr lang="en-US" b="1" dirty="0"/>
              <a:t>execution of the loop statements at that point.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difference is that the continue </a:t>
            </a:r>
            <a:r>
              <a:rPr lang="en-US" b="1" dirty="0" smtClean="0"/>
              <a:t>statement starts </a:t>
            </a:r>
            <a:r>
              <a:rPr lang="en-US" b="1" dirty="0"/>
              <a:t>the loop again, from the top, where break exits the loop entirely</a:t>
            </a:r>
            <a:r>
              <a:rPr lang="en-US" b="1" dirty="0" smtClean="0"/>
              <a:t>.</a:t>
            </a:r>
          </a:p>
          <a:p>
            <a:pPr marL="548640" lvl="2" indent="0">
              <a:buNone/>
            </a:pPr>
            <a:r>
              <a:rPr lang="en-US" sz="2800" b="1" dirty="0"/>
              <a:t>c = 0;</a:t>
            </a:r>
          </a:p>
          <a:p>
            <a:pPr marL="548640" lvl="2" indent="0">
              <a:buNone/>
            </a:pPr>
            <a:r>
              <a:rPr lang="en-US" sz="2800" b="1" dirty="0"/>
              <a:t>while(1)</a:t>
            </a:r>
          </a:p>
          <a:p>
            <a:pPr marL="548640" lvl="2" indent="0">
              <a:buNone/>
            </a:pPr>
            <a:r>
              <a:rPr lang="en-US" sz="2800" b="1" dirty="0"/>
              <a:t>{</a:t>
            </a:r>
          </a:p>
          <a:p>
            <a:pPr marL="548640" lvl="2" indent="0">
              <a:buNone/>
            </a:pPr>
            <a:r>
              <a:rPr lang="en-US" sz="2800" b="1" dirty="0"/>
              <a:t>if (c &gt; 100)</a:t>
            </a:r>
          </a:p>
          <a:p>
            <a:pPr marL="548640" lvl="2" indent="0">
              <a:buNone/>
            </a:pPr>
            <a:r>
              <a:rPr lang="en-US" sz="2800" b="1" dirty="0"/>
              <a:t>continue; // This will cause the printing to</a:t>
            </a:r>
          </a:p>
          <a:p>
            <a:pPr marL="548640" lvl="2" indent="0">
              <a:buNone/>
            </a:pPr>
            <a:r>
              <a:rPr lang="en-US" sz="2800" b="1" dirty="0" smtClean="0"/>
              <a:t>                // </a:t>
            </a:r>
            <a:r>
              <a:rPr lang="en-US" sz="2800" b="1" dirty="0"/>
              <a:t>stop when c&gt;100, </a:t>
            </a:r>
          </a:p>
          <a:p>
            <a:pPr marL="548640" lvl="2" indent="0">
              <a:buNone/>
            </a:pPr>
            <a:r>
              <a:rPr lang="en-US" sz="2800" b="1" dirty="0"/>
              <a:t>++c;</a:t>
            </a:r>
          </a:p>
          <a:p>
            <a:pPr marL="548640" lvl="2" indent="0">
              <a:buNone/>
            </a:pPr>
            <a:r>
              <a:rPr lang="en-US" sz="2800" b="1" dirty="0" err="1"/>
              <a:t>printf</a:t>
            </a:r>
            <a:r>
              <a:rPr lang="en-US" sz="2800" b="1" dirty="0"/>
              <a:t>("c = %d\</a:t>
            </a:r>
            <a:r>
              <a:rPr lang="en-US" sz="2800" b="1" dirty="0" err="1"/>
              <a:t>n",c</a:t>
            </a:r>
            <a:r>
              <a:rPr lang="en-US" sz="2800" b="1" dirty="0"/>
              <a:t>); // no code after the </a:t>
            </a:r>
            <a:r>
              <a:rPr lang="en-US" sz="2800" b="1" dirty="0" smtClean="0"/>
              <a:t>continue  </a:t>
            </a:r>
          </a:p>
          <a:p>
            <a:pPr marL="548640" lvl="2" indent="0">
              <a:buNone/>
            </a:pPr>
            <a:r>
              <a:rPr lang="en-US" sz="2800" b="1" dirty="0" smtClean="0"/>
              <a:t>                                     //</a:t>
            </a:r>
            <a:r>
              <a:rPr lang="en-US" sz="2800" b="1" dirty="0"/>
              <a:t>will be executed</a:t>
            </a:r>
          </a:p>
          <a:p>
            <a:pPr marL="0" indent="0">
              <a:buNone/>
            </a:pPr>
            <a:r>
              <a:rPr lang="en-US" b="1" dirty="0" smtClean="0"/>
              <a:t>        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68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Functions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 function is an encapsulation of a block of statements that can be used more than once </a:t>
            </a:r>
            <a:r>
              <a:rPr lang="en-US" b="1" dirty="0" smtClean="0"/>
              <a:t>in a </a:t>
            </a:r>
            <a:r>
              <a:rPr lang="en-US" b="1" dirty="0"/>
              <a:t>program. </a:t>
            </a:r>
            <a:endParaRPr lang="en-US" b="1" dirty="0" smtClean="0"/>
          </a:p>
          <a:p>
            <a:r>
              <a:rPr lang="en-US" b="1" dirty="0" smtClean="0"/>
              <a:t>Some </a:t>
            </a:r>
            <a:r>
              <a:rPr lang="en-US" b="1" dirty="0"/>
              <a:t>languages refer to functions as subroutines or procedures</a:t>
            </a:r>
            <a:r>
              <a:rPr lang="en-US" b="1" dirty="0" smtClean="0"/>
              <a:t>.</a:t>
            </a:r>
          </a:p>
          <a:p>
            <a:r>
              <a:rPr lang="en-US" b="1" dirty="0"/>
              <a:t>A function may perform an isolated task requiring no parameters whatsoever. </a:t>
            </a:r>
            <a:endParaRPr lang="en-US" b="1" dirty="0" smtClean="0"/>
          </a:p>
          <a:p>
            <a:r>
              <a:rPr lang="en-US" b="1" dirty="0" smtClean="0"/>
              <a:t>A function may </a:t>
            </a:r>
            <a:r>
              <a:rPr lang="en-US" b="1" dirty="0"/>
              <a:t>accept parameters in order to have guidance in performing its designed task. </a:t>
            </a:r>
            <a:endParaRPr lang="en-US" b="1" dirty="0" smtClean="0"/>
          </a:p>
          <a:p>
            <a:r>
              <a:rPr lang="en-US" b="1" dirty="0" smtClean="0"/>
              <a:t>A function may </a:t>
            </a:r>
            <a:r>
              <a:rPr lang="en-US" b="1" dirty="0"/>
              <a:t>not only accept parameters but return a value as well. </a:t>
            </a:r>
            <a:endParaRPr lang="en-US" b="1" dirty="0" smtClean="0"/>
          </a:p>
          <a:p>
            <a:r>
              <a:rPr lang="en-US" b="1" dirty="0" smtClean="0"/>
              <a:t>Even </a:t>
            </a:r>
            <a:r>
              <a:rPr lang="en-US" b="1" dirty="0"/>
              <a:t>though a function </a:t>
            </a:r>
            <a:r>
              <a:rPr lang="en-US" b="1" dirty="0" smtClean="0"/>
              <a:t>may accept </a:t>
            </a:r>
            <a:r>
              <a:rPr lang="en-US" b="1" dirty="0"/>
              <a:t>multiple parameters, it can only return one.</a:t>
            </a:r>
          </a:p>
        </p:txBody>
      </p:sp>
    </p:spTree>
    <p:extLst>
      <p:ext uri="{BB962C8B-B14F-4D97-AF65-F5344CB8AC3E}">
        <p14:creationId xmlns:p14="http://schemas.microsoft.com/office/powerpoint/2010/main" val="23987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Standard form of a function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type </a:t>
            </a:r>
            <a:r>
              <a:rPr lang="en-US" b="1" dirty="0" err="1"/>
              <a:t>function_name</a:t>
            </a:r>
            <a:r>
              <a:rPr lang="en-US" b="1" dirty="0"/>
              <a:t> ( type param1, type param2, ... 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 smtClean="0"/>
              <a:t>	statement 1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statement 2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...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statement x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97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Use of function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572000" cy="45720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#include &lt;</a:t>
            </a:r>
            <a:r>
              <a:rPr lang="en-US" sz="2800" b="1" dirty="0" err="1"/>
              <a:t>alcd.h</a:t>
            </a:r>
            <a:r>
              <a:rPr lang="en-US" sz="2800" b="1" dirty="0"/>
              <a:t>&gt;</a:t>
            </a:r>
          </a:p>
          <a:p>
            <a:pPr marL="0" indent="0">
              <a:buNone/>
            </a:pPr>
            <a:r>
              <a:rPr lang="en-US" sz="2800" b="1" dirty="0"/>
              <a:t>#include &lt;</a:t>
            </a:r>
            <a:r>
              <a:rPr lang="en-US" sz="2800" b="1" dirty="0" err="1"/>
              <a:t>delay.h</a:t>
            </a:r>
            <a:r>
              <a:rPr lang="en-US" sz="2800" b="1" dirty="0"/>
              <a:t>&gt;</a:t>
            </a:r>
          </a:p>
          <a:p>
            <a:pPr marL="0" indent="0">
              <a:buNone/>
            </a:pPr>
            <a:r>
              <a:rPr lang="en-US" sz="2800" b="1" dirty="0"/>
              <a:t>#include &lt;</a:t>
            </a:r>
            <a:r>
              <a:rPr lang="en-US" sz="2800" b="1" dirty="0" err="1"/>
              <a:t>string.h</a:t>
            </a:r>
            <a:r>
              <a:rPr lang="en-US" sz="2800" b="1" dirty="0"/>
              <a:t>&gt;           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void </a:t>
            </a:r>
            <a:r>
              <a:rPr lang="en-US" sz="2800" b="1" dirty="0" err="1"/>
              <a:t>led_glow</a:t>
            </a:r>
            <a:r>
              <a:rPr lang="en-US" sz="2800" b="1" dirty="0"/>
              <a:t>(unsigned </a:t>
            </a:r>
            <a:r>
              <a:rPr lang="en-US" sz="2800" b="1" dirty="0" err="1"/>
              <a:t>int</a:t>
            </a:r>
            <a:r>
              <a:rPr lang="en-US" sz="2800" b="1" dirty="0"/>
              <a:t> value)</a:t>
            </a:r>
          </a:p>
          <a:p>
            <a:pPr marL="0" indent="0">
              <a:buNone/>
            </a:pPr>
            <a:r>
              <a:rPr lang="en-US" sz="2800" b="1" dirty="0"/>
              <a:t>{                              </a:t>
            </a:r>
          </a:p>
          <a:p>
            <a:pPr marL="0" indent="0">
              <a:buNone/>
            </a:pPr>
            <a:r>
              <a:rPr lang="en-US" sz="2800" b="1" dirty="0"/>
              <a:t>    PORTC=value;</a:t>
            </a:r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dirty="0" err="1"/>
              <a:t>delay_ms</a:t>
            </a:r>
            <a:r>
              <a:rPr lang="en-US" sz="2800" b="1" dirty="0"/>
              <a:t>(1000); </a:t>
            </a:r>
          </a:p>
          <a:p>
            <a:pPr marL="0" indent="0">
              <a:buNone/>
            </a:pPr>
            <a:r>
              <a:rPr lang="en-US" sz="2800" b="1" dirty="0"/>
              <a:t>    PORTC=0;</a:t>
            </a:r>
          </a:p>
          <a:p>
            <a:pPr marL="0" indent="0">
              <a:buNone/>
            </a:pPr>
            <a:r>
              <a:rPr lang="en-US" sz="2800" b="1" dirty="0" smtClean="0"/>
              <a:t>}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52144" y="1600200"/>
            <a:ext cx="3200400" cy="457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800" b="1" dirty="0" smtClean="0"/>
              <a:t>void main(void)</a:t>
            </a:r>
          </a:p>
          <a:p>
            <a:pPr marL="0" indent="0">
              <a:buFont typeface="Wingdings 2"/>
              <a:buNone/>
            </a:pPr>
            <a:r>
              <a:rPr lang="en-US" sz="2800" b="1" dirty="0" smtClean="0"/>
              <a:t>{</a:t>
            </a:r>
          </a:p>
          <a:p>
            <a:pPr marL="0" indent="0">
              <a:buFont typeface="Wingdings 2"/>
              <a:buNone/>
            </a:pPr>
            <a:r>
              <a:rPr lang="en-US" sz="2800" b="1" dirty="0" smtClean="0"/>
              <a:t>DDRC=0xFF;                      </a:t>
            </a:r>
          </a:p>
          <a:p>
            <a:pPr marL="0" indent="0">
              <a:buFont typeface="Wingdings 2"/>
              <a:buNone/>
            </a:pPr>
            <a:r>
              <a:rPr lang="en-US" sz="2800" b="1" dirty="0" smtClean="0"/>
              <a:t>while (1)</a:t>
            </a:r>
          </a:p>
          <a:p>
            <a:pPr marL="0" indent="0">
              <a:buFont typeface="Wingdings 2"/>
              <a:buNone/>
            </a:pPr>
            <a:r>
              <a:rPr lang="en-US" sz="2800" b="1" dirty="0" smtClean="0"/>
              <a:t>      {     </a:t>
            </a:r>
          </a:p>
          <a:p>
            <a:pPr marL="0" indent="0">
              <a:buFont typeface="Wingdings 2"/>
              <a:buNone/>
            </a:pPr>
            <a:r>
              <a:rPr lang="en-US" sz="2800" b="1" dirty="0" smtClean="0"/>
              <a:t>        if (PIND.2==0)</a:t>
            </a:r>
          </a:p>
          <a:p>
            <a:pPr marL="0" indent="0">
              <a:buFont typeface="Wingdings 2"/>
              <a:buNone/>
            </a:pPr>
            <a:r>
              <a:rPr lang="en-US" sz="2800" b="1" dirty="0" smtClean="0"/>
              <a:t>            </a:t>
            </a:r>
            <a:r>
              <a:rPr lang="en-US" sz="2800" b="1" dirty="0" err="1" smtClean="0"/>
              <a:t>led_glow</a:t>
            </a:r>
            <a:r>
              <a:rPr lang="en-US" sz="2800" b="1" dirty="0" smtClean="0"/>
              <a:t>(0x04);</a:t>
            </a:r>
          </a:p>
          <a:p>
            <a:pPr marL="0" indent="0">
              <a:buFont typeface="Wingdings 2"/>
              <a:buNone/>
            </a:pPr>
            <a:r>
              <a:rPr lang="en-US" sz="2800" b="1" dirty="0" smtClean="0"/>
              <a:t>        if (PIND.3==0)        </a:t>
            </a:r>
          </a:p>
          <a:p>
            <a:pPr marL="0" indent="0">
              <a:buFont typeface="Wingdings 2"/>
              <a:buNone/>
            </a:pPr>
            <a:r>
              <a:rPr lang="en-US" sz="2800" b="1" dirty="0" smtClean="0"/>
              <a:t>            </a:t>
            </a:r>
            <a:r>
              <a:rPr lang="en-US" sz="2800" b="1" dirty="0" err="1" smtClean="0"/>
              <a:t>led_glow</a:t>
            </a:r>
            <a:r>
              <a:rPr lang="en-US" sz="2800" b="1" dirty="0" smtClean="0"/>
              <a:t>(0x08);  </a:t>
            </a:r>
          </a:p>
          <a:p>
            <a:pPr marL="0" indent="0">
              <a:buFont typeface="Wingdings 2"/>
              <a:buNone/>
            </a:pPr>
            <a:r>
              <a:rPr lang="en-US" sz="2800" b="1" dirty="0" smtClean="0"/>
              <a:t>      }</a:t>
            </a:r>
          </a:p>
          <a:p>
            <a:pPr marL="0" indent="0">
              <a:buFont typeface="Wingdings 2"/>
              <a:buNone/>
            </a:pPr>
            <a:r>
              <a:rPr lang="en-US" sz="2800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36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Array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An array is a data set of a declared type, </a:t>
            </a:r>
            <a:r>
              <a:rPr lang="en-US" b="1" dirty="0" smtClean="0"/>
              <a:t>arranged in </a:t>
            </a:r>
            <a:r>
              <a:rPr lang="en-US" b="1" dirty="0"/>
              <a:t>order. </a:t>
            </a:r>
            <a:endParaRPr lang="en-US" b="1" dirty="0" smtClean="0"/>
          </a:p>
          <a:p>
            <a:r>
              <a:rPr lang="en-US" b="1" dirty="0" smtClean="0"/>
              <a:t>An </a:t>
            </a:r>
            <a:r>
              <a:rPr lang="en-US" b="1" dirty="0"/>
              <a:t>array is declared like any other variable or constant, except for the number </a:t>
            </a:r>
            <a:r>
              <a:rPr lang="en-US" b="1" dirty="0" smtClean="0"/>
              <a:t>of required </a:t>
            </a:r>
            <a:r>
              <a:rPr lang="en-US" b="1" dirty="0"/>
              <a:t>array elements:</a:t>
            </a:r>
          </a:p>
          <a:p>
            <a:pPr marL="548640" lvl="2" indent="0">
              <a:buNone/>
            </a:pPr>
            <a:r>
              <a:rPr lang="en-US" sz="2600" b="1" dirty="0" err="1"/>
              <a:t>int</a:t>
            </a:r>
            <a:r>
              <a:rPr lang="en-US" sz="2600" b="1" dirty="0"/>
              <a:t> digits[10]; // this declares an array of 10 integers</a:t>
            </a:r>
          </a:p>
          <a:p>
            <a:pPr marL="548640" lvl="2" indent="0">
              <a:buNone/>
            </a:pPr>
            <a:r>
              <a:rPr lang="en-US" sz="2600" b="1" dirty="0"/>
              <a:t>char </a:t>
            </a:r>
            <a:r>
              <a:rPr lang="en-US" sz="2600" b="1" dirty="0" err="1"/>
              <a:t>str</a:t>
            </a:r>
            <a:r>
              <a:rPr lang="en-US" sz="2600" b="1" dirty="0"/>
              <a:t>[20]; </a:t>
            </a:r>
            <a:r>
              <a:rPr lang="en-US" sz="2600" b="1" dirty="0" smtClean="0"/>
              <a:t> // </a:t>
            </a:r>
            <a:r>
              <a:rPr lang="en-US" sz="2600" b="1" dirty="0"/>
              <a:t>this declares an array of 20 characters</a:t>
            </a:r>
          </a:p>
          <a:p>
            <a:r>
              <a:rPr lang="en-US" b="1" dirty="0"/>
              <a:t>The referencing of an array element is handled by an index or subscript.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index </a:t>
            </a:r>
            <a:r>
              <a:rPr lang="en-US" b="1" dirty="0" smtClean="0"/>
              <a:t>can range </a:t>
            </a:r>
            <a:r>
              <a:rPr lang="en-US" b="1" dirty="0"/>
              <a:t>from 0 to the length of the declared array less 1.</a:t>
            </a:r>
          </a:p>
          <a:p>
            <a:r>
              <a:rPr lang="en-US" b="1" dirty="0" err="1"/>
              <a:t>str</a:t>
            </a:r>
            <a:r>
              <a:rPr lang="en-US" b="1" dirty="0"/>
              <a:t>[0], </a:t>
            </a:r>
            <a:r>
              <a:rPr lang="en-US" b="1" dirty="0" err="1"/>
              <a:t>str</a:t>
            </a:r>
            <a:r>
              <a:rPr lang="en-US" b="1" dirty="0"/>
              <a:t>[1], </a:t>
            </a:r>
            <a:r>
              <a:rPr lang="en-US" b="1" dirty="0" err="1"/>
              <a:t>str</a:t>
            </a:r>
            <a:r>
              <a:rPr lang="en-US" b="1" dirty="0"/>
              <a:t>[2], . . . . . </a:t>
            </a:r>
            <a:r>
              <a:rPr lang="en-US" b="1" dirty="0" err="1"/>
              <a:t>str</a:t>
            </a:r>
            <a:r>
              <a:rPr lang="en-US" b="1" dirty="0"/>
              <a:t>[19]</a:t>
            </a:r>
          </a:p>
        </p:txBody>
      </p:sp>
    </p:spTree>
    <p:extLst>
      <p:ext uri="{BB962C8B-B14F-4D97-AF65-F5344CB8AC3E}">
        <p14:creationId xmlns:p14="http://schemas.microsoft.com/office/powerpoint/2010/main" val="38775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Some </a:t>
            </a:r>
            <a:r>
              <a:rPr lang="en-US" b="1" dirty="0">
                <a:solidFill>
                  <a:schemeClr val="tx1"/>
                </a:solidFill>
              </a:rPr>
              <a:t>e</a:t>
            </a:r>
            <a:r>
              <a:rPr lang="en-US" b="1" dirty="0" smtClean="0">
                <a:solidFill>
                  <a:schemeClr val="tx1"/>
                </a:solidFill>
              </a:rPr>
              <a:t>xercises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Find the output of the following program and show the value of the variables as they change in each loop.</a:t>
            </a:r>
          </a:p>
          <a:p>
            <a:pPr marL="548640" lvl="2" indent="0">
              <a:buNone/>
            </a:pPr>
            <a:r>
              <a:rPr lang="en-US" sz="2600" b="1" dirty="0" err="1"/>
              <a:t>i</a:t>
            </a:r>
            <a:r>
              <a:rPr lang="en-US" sz="2600" b="1" dirty="0" err="1" smtClean="0"/>
              <a:t>nt</a:t>
            </a:r>
            <a:r>
              <a:rPr lang="en-US" sz="2600" b="1" dirty="0" smtClean="0"/>
              <a:t> i=0, j=1, k=2;</a:t>
            </a:r>
          </a:p>
          <a:p>
            <a:pPr marL="548640" lvl="2" indent="0">
              <a:buNone/>
            </a:pPr>
            <a:r>
              <a:rPr lang="en-US" sz="2600" b="1" dirty="0"/>
              <a:t>f</a:t>
            </a:r>
            <a:r>
              <a:rPr lang="en-US" sz="2600" b="1" dirty="0" smtClean="0"/>
              <a:t>or (i=0;i&lt;5;i++)</a:t>
            </a:r>
          </a:p>
          <a:p>
            <a:pPr marL="822960" lvl="3" indent="0">
              <a:buNone/>
            </a:pPr>
            <a:r>
              <a:rPr lang="en-US" sz="2600" b="1" dirty="0" smtClean="0"/>
              <a:t>{</a:t>
            </a:r>
          </a:p>
          <a:p>
            <a:pPr marL="1097280" lvl="4" indent="0">
              <a:buNone/>
            </a:pPr>
            <a:r>
              <a:rPr lang="en-US" sz="2600" b="1" dirty="0" smtClean="0"/>
              <a:t>j=</a:t>
            </a:r>
            <a:r>
              <a:rPr lang="en-US" sz="2600" b="1" dirty="0" err="1" smtClean="0"/>
              <a:t>j+k</a:t>
            </a:r>
            <a:r>
              <a:rPr lang="en-US" sz="2600" b="1" dirty="0" smtClean="0"/>
              <a:t>;</a:t>
            </a:r>
          </a:p>
          <a:p>
            <a:pPr marL="1097280" lvl="4" indent="0">
              <a:buNone/>
            </a:pPr>
            <a:r>
              <a:rPr lang="en-US" sz="2600" b="1" dirty="0" smtClean="0"/>
              <a:t>if (j&gt;4)</a:t>
            </a:r>
          </a:p>
          <a:p>
            <a:pPr marL="1097280" lvl="4" indent="0">
              <a:buNone/>
            </a:pPr>
            <a:r>
              <a:rPr lang="en-US" sz="2600" b="1" dirty="0"/>
              <a:t>k</a:t>
            </a:r>
            <a:r>
              <a:rPr lang="en-US" sz="2600" b="1" dirty="0" smtClean="0"/>
              <a:t>=3;</a:t>
            </a:r>
          </a:p>
          <a:p>
            <a:pPr marL="822960" lvl="3" indent="0">
              <a:buNone/>
            </a:pPr>
            <a:r>
              <a:rPr lang="en-US" sz="2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5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Some exercises (continued)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3886200" cy="5334000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#include &lt;mega32.h&gt;</a:t>
            </a:r>
          </a:p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alcd.h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delay.h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stdlib.h</a:t>
            </a:r>
            <a:r>
              <a:rPr lang="en-US" b="1" dirty="0" smtClean="0"/>
              <a:t>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void main(void)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char </a:t>
            </a:r>
            <a:r>
              <a:rPr lang="en-US" b="1" dirty="0" err="1"/>
              <a:t>disp</a:t>
            </a:r>
            <a:r>
              <a:rPr lang="en-US" b="1" dirty="0"/>
              <a:t>[8];</a:t>
            </a:r>
          </a:p>
          <a:p>
            <a:pPr marL="0" indent="0">
              <a:buNone/>
            </a:pPr>
            <a:r>
              <a:rPr lang="en-US" b="1" dirty="0"/>
              <a:t>unsigned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cnt</a:t>
            </a:r>
            <a:r>
              <a:rPr lang="en-US" b="1" dirty="0"/>
              <a:t>, </a:t>
            </a:r>
            <a:r>
              <a:rPr lang="en-US" b="1" dirty="0" err="1"/>
              <a:t>bit_mask</a:t>
            </a:r>
            <a:r>
              <a:rPr lang="en-US" b="1" dirty="0"/>
              <a:t>, </a:t>
            </a:r>
            <a:r>
              <a:rPr lang="en-US" b="1" dirty="0" err="1"/>
              <a:t>test_port</a:t>
            </a:r>
            <a:r>
              <a:rPr lang="en-US" b="1" dirty="0"/>
              <a:t>; </a:t>
            </a:r>
          </a:p>
          <a:p>
            <a:pPr marL="0" indent="0">
              <a:buNone/>
            </a:pPr>
            <a:r>
              <a:rPr lang="en-US" b="1" dirty="0" err="1"/>
              <a:t>bit_mask</a:t>
            </a:r>
            <a:r>
              <a:rPr lang="en-US" b="1" dirty="0"/>
              <a:t> = 1;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lcd_init</a:t>
            </a:r>
            <a:r>
              <a:rPr lang="en-US" b="1" dirty="0"/>
              <a:t>(16);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test_data</a:t>
            </a:r>
            <a:r>
              <a:rPr lang="en-US" b="1" dirty="0" smtClean="0"/>
              <a:t>=0b10101110;</a:t>
            </a:r>
          </a:p>
          <a:p>
            <a:pPr marL="0" indent="0">
              <a:buNone/>
            </a:pPr>
            <a:r>
              <a:rPr lang="en-US" sz="2800" b="1" dirty="0"/>
              <a:t>for (</a:t>
            </a:r>
            <a:r>
              <a:rPr lang="en-US" sz="2800" b="1" dirty="0" err="1"/>
              <a:t>cnt</a:t>
            </a:r>
            <a:r>
              <a:rPr lang="en-US" sz="2800" b="1" dirty="0"/>
              <a:t>=0;cnt&lt;8;cnt++)  {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00286" y="1295400"/>
            <a:ext cx="5029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/>
              <a:t>            </a:t>
            </a:r>
            <a:r>
              <a:rPr lang="en-US" sz="2200" b="1" dirty="0" err="1"/>
              <a:t>lcd_clear</a:t>
            </a:r>
            <a:r>
              <a:rPr lang="en-US" sz="2200" b="1" dirty="0"/>
              <a:t>();</a:t>
            </a:r>
          </a:p>
          <a:p>
            <a:pPr marL="0" indent="0">
              <a:buNone/>
            </a:pPr>
            <a:r>
              <a:rPr lang="en-US" sz="2200" b="1" dirty="0"/>
              <a:t>        </a:t>
            </a:r>
            <a:r>
              <a:rPr lang="en-US" sz="2200" b="1" dirty="0" err="1"/>
              <a:t>lcd_gotoxy</a:t>
            </a:r>
            <a:r>
              <a:rPr lang="en-US" sz="2200" b="1" dirty="0"/>
              <a:t>(0,0);</a:t>
            </a:r>
          </a:p>
          <a:p>
            <a:pPr marL="0" indent="0">
              <a:buNone/>
            </a:pPr>
            <a:r>
              <a:rPr lang="en-US" sz="2200" b="1" dirty="0"/>
              <a:t>        </a:t>
            </a:r>
            <a:r>
              <a:rPr lang="en-US" sz="2200" b="1" dirty="0" err="1"/>
              <a:t>itoa</a:t>
            </a:r>
            <a:r>
              <a:rPr lang="en-US" sz="2200" b="1" dirty="0"/>
              <a:t>(</a:t>
            </a:r>
            <a:r>
              <a:rPr lang="en-US" sz="2200" b="1" dirty="0" err="1"/>
              <a:t>cnt,disp</a:t>
            </a:r>
            <a:r>
              <a:rPr lang="en-US" sz="2200" b="1" dirty="0"/>
              <a:t>);</a:t>
            </a:r>
          </a:p>
          <a:p>
            <a:pPr marL="0" indent="0">
              <a:buNone/>
            </a:pPr>
            <a:r>
              <a:rPr lang="en-US" sz="2200" b="1" dirty="0"/>
              <a:t>        </a:t>
            </a:r>
            <a:r>
              <a:rPr lang="en-US" sz="2200" b="1" dirty="0" err="1"/>
              <a:t>lcd_puts</a:t>
            </a:r>
            <a:r>
              <a:rPr lang="en-US" sz="2200" b="1" dirty="0"/>
              <a:t>(</a:t>
            </a:r>
            <a:r>
              <a:rPr lang="en-US" sz="2200" b="1" dirty="0" err="1"/>
              <a:t>disp</a:t>
            </a:r>
            <a:r>
              <a:rPr lang="en-US" sz="2200" b="1" dirty="0"/>
              <a:t>);</a:t>
            </a:r>
          </a:p>
          <a:p>
            <a:pPr marL="0" indent="0">
              <a:buNone/>
            </a:pPr>
            <a:r>
              <a:rPr lang="en-US" sz="2200" b="1" dirty="0"/>
              <a:t>        </a:t>
            </a:r>
            <a:r>
              <a:rPr lang="en-US" sz="2200" b="1" dirty="0" err="1"/>
              <a:t>lcd_gotoxy</a:t>
            </a:r>
            <a:r>
              <a:rPr lang="en-US" sz="2200" b="1" dirty="0"/>
              <a:t>(0,1);</a:t>
            </a:r>
          </a:p>
          <a:p>
            <a:pPr marL="0" indent="0">
              <a:buNone/>
            </a:pPr>
            <a:r>
              <a:rPr lang="en-US" sz="2200" b="1" dirty="0"/>
              <a:t>        if (</a:t>
            </a:r>
            <a:r>
              <a:rPr lang="en-US" sz="2200" b="1" dirty="0" err="1" smtClean="0"/>
              <a:t>test_data</a:t>
            </a:r>
            <a:r>
              <a:rPr lang="en-US" sz="2200" b="1" dirty="0" smtClean="0"/>
              <a:t> </a:t>
            </a:r>
            <a:r>
              <a:rPr lang="en-US" sz="2200" b="1" dirty="0"/>
              <a:t>&amp; </a:t>
            </a:r>
            <a:r>
              <a:rPr lang="en-US" sz="2200" b="1" dirty="0" err="1"/>
              <a:t>bit_mask</a:t>
            </a:r>
            <a:r>
              <a:rPr lang="en-US" sz="2200" b="1" dirty="0"/>
              <a:t>) </a:t>
            </a:r>
          </a:p>
          <a:p>
            <a:pPr marL="0" indent="0">
              <a:buNone/>
            </a:pPr>
            <a:r>
              <a:rPr lang="en-US" sz="2200" b="1" dirty="0"/>
              <a:t>            </a:t>
            </a:r>
            <a:r>
              <a:rPr lang="en-US" sz="2200" b="1" dirty="0" err="1"/>
              <a:t>lcd_putsf</a:t>
            </a:r>
            <a:r>
              <a:rPr lang="en-US" sz="2200" b="1" dirty="0"/>
              <a:t>("high");</a:t>
            </a:r>
          </a:p>
          <a:p>
            <a:pPr marL="0" indent="0">
              <a:buNone/>
            </a:pPr>
            <a:r>
              <a:rPr lang="en-US" sz="2200" b="1" dirty="0"/>
              <a:t>        else</a:t>
            </a:r>
          </a:p>
          <a:p>
            <a:pPr marL="0" indent="0">
              <a:buNone/>
            </a:pPr>
            <a:r>
              <a:rPr lang="en-US" sz="2200" b="1" dirty="0"/>
              <a:t>            </a:t>
            </a:r>
            <a:r>
              <a:rPr lang="en-US" sz="2200" b="1" dirty="0" err="1"/>
              <a:t>lcd_putsf</a:t>
            </a:r>
            <a:r>
              <a:rPr lang="en-US" sz="2200" b="1" dirty="0"/>
              <a:t>("low");</a:t>
            </a:r>
          </a:p>
          <a:p>
            <a:pPr marL="0" indent="0">
              <a:buNone/>
            </a:pPr>
            <a:r>
              <a:rPr lang="en-US" sz="2200" b="1" dirty="0"/>
              <a:t>        </a:t>
            </a:r>
            <a:r>
              <a:rPr lang="en-US" sz="2200" b="1" dirty="0" err="1"/>
              <a:t>delay_ms</a:t>
            </a:r>
            <a:r>
              <a:rPr lang="en-US" sz="2200" b="1" dirty="0"/>
              <a:t>(1000);</a:t>
            </a:r>
          </a:p>
          <a:p>
            <a:pPr marL="0" indent="0">
              <a:buNone/>
            </a:pPr>
            <a:r>
              <a:rPr lang="en-US" sz="2200" b="1" dirty="0"/>
              <a:t>        </a:t>
            </a:r>
            <a:r>
              <a:rPr lang="en-US" sz="2200" b="1" dirty="0" err="1"/>
              <a:t>bit_mask</a:t>
            </a:r>
            <a:r>
              <a:rPr lang="en-US" sz="2200" b="1" dirty="0"/>
              <a:t> &lt;&lt;= 1; </a:t>
            </a:r>
          </a:p>
          <a:p>
            <a:pPr marL="0" indent="0">
              <a:buNone/>
            </a:pPr>
            <a:r>
              <a:rPr lang="en-US" sz="2200" b="1" dirty="0"/>
              <a:t>    }</a:t>
            </a:r>
          </a:p>
          <a:p>
            <a:pPr marL="0" indent="0">
              <a:buNone/>
            </a:pPr>
            <a:r>
              <a:rPr lang="en-US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33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Contact Information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Mobile No. : 01819 27 69 51</a:t>
            </a:r>
          </a:p>
          <a:p>
            <a:r>
              <a:rPr lang="en-US" sz="3200" b="1" dirty="0" smtClean="0"/>
              <a:t>Email address : lutfulkabir82@gmail.com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7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C00000"/>
                </a:solidFill>
              </a:rPr>
              <a:t>Thanks</a:t>
            </a:r>
            <a:endParaRPr lang="en-US" sz="8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bn-BD" sz="4400" b="1" dirty="0" smtClean="0">
                <a:solidFill>
                  <a:schemeClr val="tx1"/>
                </a:solidFill>
                <a:latin typeface="+mn-lt"/>
              </a:rPr>
              <a:t>Distribution of Marks for Assessment of this </a:t>
            </a:r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training</a:t>
            </a:r>
            <a:r>
              <a:rPr lang="bn-BD" b="1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750153"/>
          </a:xfrm>
        </p:spPr>
        <p:txBody>
          <a:bodyPr>
            <a:noAutofit/>
          </a:bodyPr>
          <a:lstStyle/>
          <a:p>
            <a:pPr lvl="1"/>
            <a:r>
              <a:rPr lang="en-US" sz="3200" b="1" i="1" dirty="0" smtClean="0"/>
              <a:t>Daily Evaluation – 10%</a:t>
            </a:r>
          </a:p>
          <a:p>
            <a:pPr lvl="1"/>
            <a:r>
              <a:rPr lang="en-US" sz="3200" b="1" i="1" dirty="0" smtClean="0"/>
              <a:t>Lab performance – 20%</a:t>
            </a:r>
          </a:p>
          <a:p>
            <a:pPr lvl="1"/>
            <a:r>
              <a:rPr lang="en-US" sz="3200" b="1" i="1" dirty="0" smtClean="0"/>
              <a:t>Mini Project – 30%</a:t>
            </a:r>
            <a:endParaRPr lang="bn-BD" sz="3200" b="1" i="1" dirty="0" smtClean="0"/>
          </a:p>
          <a:p>
            <a:pPr lvl="1"/>
            <a:r>
              <a:rPr lang="bn-BD" sz="3200" b="1" i="1" dirty="0" smtClean="0"/>
              <a:t>Final </a:t>
            </a:r>
            <a:r>
              <a:rPr lang="en-US" sz="3200" b="1" i="1" dirty="0"/>
              <a:t>E</a:t>
            </a:r>
            <a:r>
              <a:rPr lang="en-US" sz="3200" b="1" i="1" dirty="0" smtClean="0"/>
              <a:t>xam.</a:t>
            </a:r>
            <a:r>
              <a:rPr lang="bn-BD" sz="3200" b="1" i="1" dirty="0" smtClean="0"/>
              <a:t>–  </a:t>
            </a:r>
            <a:r>
              <a:rPr lang="en-US" sz="3200" b="1" i="1" dirty="0" smtClean="0"/>
              <a:t>40%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07751" y="6405584"/>
            <a:ext cx="4007521" cy="381002"/>
          </a:xfrm>
        </p:spPr>
        <p:txBody>
          <a:bodyPr/>
          <a:lstStyle/>
          <a:p>
            <a:r>
              <a:rPr lang="en-US" dirty="0" smtClean="0"/>
              <a:t>Prof. 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020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Special NOTES</a:t>
            </a:r>
            <a:endParaRPr lang="en-US" sz="4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51054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Book Reference</a:t>
            </a:r>
          </a:p>
          <a:p>
            <a:pPr lvl="1"/>
            <a:r>
              <a:rPr lang="en-US" sz="2800" b="1" dirty="0"/>
              <a:t>Richard H. Barnett, Sarah Cox, Larry </a:t>
            </a:r>
            <a:r>
              <a:rPr lang="en-US" sz="2800" b="1" dirty="0" err="1" smtClean="0"/>
              <a:t>O'Cull</a:t>
            </a:r>
            <a:r>
              <a:rPr lang="en-US" sz="2800" b="1" dirty="0" smtClean="0"/>
              <a:t>-”Embedded </a:t>
            </a:r>
            <a:r>
              <a:rPr lang="en-US" sz="2800" b="1" dirty="0"/>
              <a:t>C Programming and the Atmel </a:t>
            </a:r>
            <a:r>
              <a:rPr lang="en-US" sz="2800" b="1" dirty="0" smtClean="0"/>
              <a:t>AVR” – 2</a:t>
            </a:r>
            <a:r>
              <a:rPr lang="en-US" sz="2800" b="1" baseline="30000" dirty="0" smtClean="0"/>
              <a:t>nd</a:t>
            </a:r>
            <a:r>
              <a:rPr lang="en-US" sz="2800" b="1" dirty="0" smtClean="0"/>
              <a:t> Edition, Delmar </a:t>
            </a:r>
            <a:r>
              <a:rPr lang="en-US" sz="2800" b="1" dirty="0" err="1" smtClean="0"/>
              <a:t>Cengage</a:t>
            </a:r>
            <a:r>
              <a:rPr lang="en-US" sz="2800" b="1" dirty="0" smtClean="0"/>
              <a:t> Learning, 2007</a:t>
            </a:r>
          </a:p>
          <a:p>
            <a:pPr lvl="1"/>
            <a:r>
              <a:rPr lang="en-US" sz="2800" b="1" dirty="0" smtClean="0"/>
              <a:t>M. A. </a:t>
            </a:r>
            <a:r>
              <a:rPr lang="en-US" sz="2800" b="1" dirty="0" err="1" smtClean="0"/>
              <a:t>Mazidi</a:t>
            </a:r>
            <a:r>
              <a:rPr lang="en-US" sz="2800" b="1" dirty="0" smtClean="0"/>
              <a:t>, S. </a:t>
            </a:r>
            <a:r>
              <a:rPr lang="en-US" sz="2800" b="1" dirty="0" err="1" smtClean="0"/>
              <a:t>Naimi</a:t>
            </a:r>
            <a:r>
              <a:rPr lang="en-US" sz="2800" b="1" dirty="0" smtClean="0"/>
              <a:t> and S. </a:t>
            </a:r>
            <a:r>
              <a:rPr lang="en-US" sz="2800" b="1" dirty="0" err="1" smtClean="0"/>
              <a:t>Naimi</a:t>
            </a:r>
            <a:r>
              <a:rPr lang="en-US" sz="2800" b="1" dirty="0" smtClean="0"/>
              <a:t> : “</a:t>
            </a:r>
            <a:r>
              <a:rPr lang="en-US" sz="2800" b="1" i="1" dirty="0" smtClean="0"/>
              <a:t>The AVR microcontroller and embedded System – Using Assembly and C</a:t>
            </a:r>
            <a:r>
              <a:rPr lang="en-US" sz="2800" b="1" dirty="0" smtClean="0"/>
              <a:t>”, Prentice Hall (PEARSON), 2011.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Prof. 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How to download the software and books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After logging on to the </a:t>
            </a:r>
            <a:r>
              <a:rPr lang="en-US" b="1" dirty="0" err="1" smtClean="0"/>
              <a:t>google</a:t>
            </a:r>
            <a:r>
              <a:rPr lang="en-US" b="1" dirty="0" smtClean="0"/>
              <a:t> group (BUET_IICT_AVR_TRAINING_0318)  in </a:t>
            </a:r>
            <a:r>
              <a:rPr lang="en-US" b="1" dirty="0"/>
              <a:t>a different tab open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drive.google.com/drive</a:t>
            </a:r>
            <a:endParaRPr lang="en-US" b="1" dirty="0" smtClean="0"/>
          </a:p>
          <a:p>
            <a:r>
              <a:rPr lang="en-US" b="1" dirty="0" smtClean="0"/>
              <a:t>In the </a:t>
            </a:r>
            <a:r>
              <a:rPr lang="en-US" b="1" dirty="0"/>
              <a:t>M</a:t>
            </a:r>
            <a:r>
              <a:rPr lang="en-US" b="1" dirty="0" smtClean="0"/>
              <a:t>anu there is a option called “</a:t>
            </a:r>
            <a:r>
              <a:rPr lang="en-US" b="1" dirty="0"/>
              <a:t>S</a:t>
            </a:r>
            <a:r>
              <a:rPr lang="en-US" b="1" dirty="0" smtClean="0"/>
              <a:t>hared with me” </a:t>
            </a:r>
          </a:p>
          <a:p>
            <a:r>
              <a:rPr lang="en-US" b="1" dirty="0" smtClean="0"/>
              <a:t>The folder called “Books_EEE423” and “Software_EEE423” are shared folder for that group members.</a:t>
            </a:r>
          </a:p>
          <a:p>
            <a:r>
              <a:rPr lang="en-US" b="1" dirty="0" smtClean="0"/>
              <a:t>So you should be able to download the books and the software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88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8229600" cy="911352"/>
          </a:xfrm>
        </p:spPr>
        <p:txBody>
          <a:bodyPr/>
          <a:lstStyle/>
          <a:p>
            <a:r>
              <a:rPr lang="bn-BD" b="1" dirty="0" smtClean="0">
                <a:solidFill>
                  <a:schemeClr val="tx1"/>
                </a:solidFill>
                <a:latin typeface="+mn-lt"/>
                <a:ea typeface="Verdana" pitchFamily="34" charset="0"/>
              </a:rPr>
              <a:t>Introduction</a:t>
            </a:r>
            <a:endParaRPr lang="en-US" b="1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562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bn-BD" sz="3000" b="1" dirty="0" smtClean="0"/>
              <a:t>Microprocessor </a:t>
            </a:r>
            <a:r>
              <a:rPr lang="en-US" sz="3000" b="1" dirty="0" smtClean="0"/>
              <a:t>and microcontroller </a:t>
            </a:r>
            <a:r>
              <a:rPr lang="bn-BD" sz="3000" b="1" dirty="0" smtClean="0"/>
              <a:t>ha</a:t>
            </a:r>
            <a:r>
              <a:rPr lang="en-US" sz="3000" b="1" dirty="0" err="1" smtClean="0"/>
              <a:t>ve</a:t>
            </a:r>
            <a:r>
              <a:rPr lang="bn-BD" sz="3000" b="1" dirty="0" smtClean="0"/>
              <a:t> </a:t>
            </a:r>
            <a:r>
              <a:rPr lang="en-US" sz="3000" b="1" dirty="0" smtClean="0"/>
              <a:t>revolutionized </a:t>
            </a:r>
            <a:r>
              <a:rPr lang="bn-BD" sz="3000" b="1" dirty="0" smtClean="0"/>
              <a:t>various industries and our day-to-day life</a:t>
            </a:r>
          </a:p>
          <a:p>
            <a:pPr>
              <a:spcBef>
                <a:spcPts val="0"/>
              </a:spcBef>
            </a:pPr>
            <a:r>
              <a:rPr lang="en-US" sz="3000" b="1" dirty="0" smtClean="0"/>
              <a:t>Their</a:t>
            </a:r>
            <a:r>
              <a:rPr lang="bn-BD" sz="3000" b="1" dirty="0" smtClean="0"/>
              <a:t> use in control, monitoring,</a:t>
            </a:r>
            <a:r>
              <a:rPr lang="en-US" sz="3000" b="1" dirty="0" smtClean="0"/>
              <a:t> </a:t>
            </a:r>
            <a:r>
              <a:rPr lang="bn-BD" sz="3000" b="1" dirty="0" smtClean="0"/>
              <a:t>measurem</a:t>
            </a:r>
            <a:r>
              <a:rPr lang="en-US" sz="3000" b="1" dirty="0" smtClean="0"/>
              <a:t>e</a:t>
            </a:r>
            <a:r>
              <a:rPr lang="bn-BD" sz="3000" b="1" dirty="0" smtClean="0"/>
              <a:t>nt and signal processing has made a breakthrough in electronic industry</a:t>
            </a:r>
          </a:p>
          <a:p>
            <a:pPr>
              <a:spcBef>
                <a:spcPts val="0"/>
              </a:spcBef>
            </a:pPr>
            <a:r>
              <a:rPr lang="bn-BD" sz="3000" b="1" dirty="0" smtClean="0"/>
              <a:t>Now-a-days you won’t be able to name one electronic device in which microprocessor</a:t>
            </a:r>
            <a:r>
              <a:rPr lang="en-US" sz="3000" b="1" dirty="0" smtClean="0"/>
              <a:t>/ microcontroller</a:t>
            </a:r>
            <a:r>
              <a:rPr lang="bn-BD" sz="3000" b="1" dirty="0" smtClean="0"/>
              <a:t> or </a:t>
            </a:r>
            <a:r>
              <a:rPr lang="en-US" sz="3000" b="1" dirty="0" smtClean="0"/>
              <a:t>their</a:t>
            </a:r>
            <a:r>
              <a:rPr lang="bn-BD" sz="3000" b="1" dirty="0" smtClean="0"/>
              <a:t> derivative</a:t>
            </a:r>
            <a:r>
              <a:rPr lang="en-US" sz="3000" b="1" dirty="0" smtClean="0"/>
              <a:t>s</a:t>
            </a:r>
            <a:r>
              <a:rPr lang="bn-BD" sz="3000" b="1" dirty="0" smtClean="0"/>
              <a:t> </a:t>
            </a:r>
            <a:r>
              <a:rPr lang="en-US" sz="3000" b="1" dirty="0" smtClean="0"/>
              <a:t>have</a:t>
            </a:r>
            <a:r>
              <a:rPr lang="bn-BD" sz="3000" b="1" dirty="0" smtClean="0"/>
              <a:t> not been used</a:t>
            </a:r>
          </a:p>
          <a:p>
            <a:pPr>
              <a:spcBef>
                <a:spcPts val="0"/>
              </a:spcBef>
            </a:pPr>
            <a:r>
              <a:rPr lang="bn-BD" sz="3000" b="1" dirty="0" smtClean="0"/>
              <a:t>This course is designed to make you familiar with th</a:t>
            </a:r>
            <a:r>
              <a:rPr lang="en-US" sz="3000" b="1" dirty="0" err="1" smtClean="0"/>
              <a:t>ese</a:t>
            </a:r>
            <a:r>
              <a:rPr lang="bn-BD" sz="3000" b="1" dirty="0" smtClean="0"/>
              <a:t> remarkable piece</a:t>
            </a:r>
            <a:r>
              <a:rPr lang="en-US" sz="3000" b="1" dirty="0" smtClean="0"/>
              <a:t>s</a:t>
            </a:r>
            <a:r>
              <a:rPr lang="bn-BD" sz="3000" b="1" dirty="0" smtClean="0"/>
              <a:t> of wonder</a:t>
            </a:r>
          </a:p>
          <a:p>
            <a:pPr>
              <a:spcBef>
                <a:spcPts val="0"/>
              </a:spcBef>
              <a:buNone/>
            </a:pPr>
            <a:r>
              <a:rPr lang="bn-BD" sz="3000" b="1" dirty="0" smtClean="0"/>
              <a:t> 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1011</TotalTime>
  <Words>3222</Words>
  <Application>Microsoft Office PowerPoint</Application>
  <PresentationFormat>On-screen Show (4:3)</PresentationFormat>
  <Paragraphs>561</Paragraphs>
  <Slides>59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Equity</vt:lpstr>
      <vt:lpstr>Clip</vt:lpstr>
      <vt:lpstr>Document</vt:lpstr>
      <vt:lpstr>Visio</vt:lpstr>
      <vt:lpstr>Training on  AVR Microcontroller  for Automation in Power Sector</vt:lpstr>
      <vt:lpstr>Focus of the Training</vt:lpstr>
      <vt:lpstr>Hardware Implementation : AVR Trainer Board</vt:lpstr>
      <vt:lpstr>Software Simulation</vt:lpstr>
      <vt:lpstr>Training Schedule</vt:lpstr>
      <vt:lpstr>Distribution of Marks for Assessment of this training </vt:lpstr>
      <vt:lpstr>Special NOTES</vt:lpstr>
      <vt:lpstr>How to download the software and books</vt:lpstr>
      <vt:lpstr>Introduction</vt:lpstr>
      <vt:lpstr>Microprocessor</vt:lpstr>
      <vt:lpstr>Why uP and uC are so popular?</vt:lpstr>
      <vt:lpstr>Smaller Size</vt:lpstr>
      <vt:lpstr>Lower Cost</vt:lpstr>
      <vt:lpstr>Higher Reliability</vt:lpstr>
      <vt:lpstr>Power consumption</vt:lpstr>
      <vt:lpstr>Versatility</vt:lpstr>
      <vt:lpstr>More powerful</vt:lpstr>
      <vt:lpstr>Microprocessor/Microcontroller and some of their applications</vt:lpstr>
      <vt:lpstr>Typical Applications of uP</vt:lpstr>
      <vt:lpstr>Typical Application of uC</vt:lpstr>
      <vt:lpstr>Why microcontroller?</vt:lpstr>
      <vt:lpstr>Introduction to Atmel AVR</vt:lpstr>
      <vt:lpstr>AVR features</vt:lpstr>
      <vt:lpstr>Simplified View of an AVR Microcontroller</vt:lpstr>
      <vt:lpstr>Other Microcontrollers</vt:lpstr>
      <vt:lpstr>ATMega32 Pin out &amp; Descriptions</vt:lpstr>
      <vt:lpstr>ATMega32 Programmer Model: Data Memory</vt:lpstr>
      <vt:lpstr>ATMega32 Programmer Model: I/O Registers (SFRs)</vt:lpstr>
      <vt:lpstr>ATMega32 Programmer Model: I/O Registers (SFRs)</vt:lpstr>
      <vt:lpstr>Screenshot of CodeVisionAVR</vt:lpstr>
      <vt:lpstr>Use of Proteus for Simulating uC based Projects</vt:lpstr>
      <vt:lpstr>List of Reserved Word</vt:lpstr>
      <vt:lpstr>Variables</vt:lpstr>
      <vt:lpstr>Variable Scope</vt:lpstr>
      <vt:lpstr>Constants</vt:lpstr>
      <vt:lpstr>“Define”</vt:lpstr>
      <vt:lpstr>Arithmetic Operators</vt:lpstr>
      <vt:lpstr>Bitwise Operators</vt:lpstr>
      <vt:lpstr>Logical Operators</vt:lpstr>
      <vt:lpstr>Relational Operators</vt:lpstr>
      <vt:lpstr>Increment, Decrement and Compound Assignment</vt:lpstr>
      <vt:lpstr>while loop</vt:lpstr>
      <vt:lpstr>do/while loop</vt:lpstr>
      <vt:lpstr>for loop</vt:lpstr>
      <vt:lpstr>A while loop equivalent to for loop</vt:lpstr>
      <vt:lpstr>if statement</vt:lpstr>
      <vt:lpstr>if/else statement</vt:lpstr>
      <vt:lpstr>If/else if/else statement</vt:lpstr>
      <vt:lpstr>Switch/Case Statement</vt:lpstr>
      <vt:lpstr>Break Statement</vt:lpstr>
      <vt:lpstr>Continue Statement</vt:lpstr>
      <vt:lpstr>Functions</vt:lpstr>
      <vt:lpstr>Standard form of a function</vt:lpstr>
      <vt:lpstr>Use of function</vt:lpstr>
      <vt:lpstr>Array</vt:lpstr>
      <vt:lpstr>Some exercises </vt:lpstr>
      <vt:lpstr>Some exercises (continued)</vt:lpstr>
      <vt:lpstr>Contact Information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Dr. S.M Lutful Kabir</cp:lastModifiedBy>
  <cp:revision>113</cp:revision>
  <dcterms:created xsi:type="dcterms:W3CDTF">2014-05-09T08:36:58Z</dcterms:created>
  <dcterms:modified xsi:type="dcterms:W3CDTF">2018-03-11T08:14:15Z</dcterms:modified>
</cp:coreProperties>
</file>