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8" r:id="rId3"/>
    <p:sldId id="350" r:id="rId4"/>
    <p:sldId id="351" r:id="rId5"/>
    <p:sldId id="354" r:id="rId6"/>
    <p:sldId id="355" r:id="rId7"/>
    <p:sldId id="333" r:id="rId8"/>
    <p:sldId id="335" r:id="rId9"/>
    <p:sldId id="365" r:id="rId10"/>
    <p:sldId id="311" r:id="rId11"/>
    <p:sldId id="313" r:id="rId12"/>
    <p:sldId id="312" r:id="rId13"/>
    <p:sldId id="294" r:id="rId14"/>
    <p:sldId id="330" r:id="rId15"/>
    <p:sldId id="381" r:id="rId16"/>
    <p:sldId id="314" r:id="rId17"/>
    <p:sldId id="315" r:id="rId18"/>
    <p:sldId id="317" r:id="rId19"/>
    <p:sldId id="318" r:id="rId20"/>
    <p:sldId id="319" r:id="rId21"/>
    <p:sldId id="282" r:id="rId2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18834-FD34-492C-A49F-A72FF7DD650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1BB5-80D7-47CD-A939-8D712CA38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1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FF74-E707-4865-A5FC-946763785BC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C9830-D8AC-4DE4-B607-48686BABC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C9830-D8AC-4DE4-B607-48686BABC0C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162800" cy="19050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Module: M# 3 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Fundamentals of Embedded C and </a:t>
            </a:r>
            <a:r>
              <a:rPr lang="en-US" sz="4000" b="1" dirty="0" err="1" smtClean="0">
                <a:solidFill>
                  <a:srgbClr val="0070C0"/>
                </a:solidFill>
              </a:rPr>
              <a:t>Input/Output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" y="1556658"/>
            <a:ext cx="8839200" cy="1470025"/>
          </a:xfrm>
        </p:spPr>
        <p:txBody>
          <a:bodyPr>
            <a:noAutofit/>
          </a:bodyPr>
          <a:lstStyle/>
          <a:p>
            <a:pPr>
              <a:lnSpc>
                <a:spcPts val="4500"/>
              </a:lnSpc>
            </a:pPr>
            <a:r>
              <a:rPr lang="en-US" sz="3600" b="1" dirty="0" smtClean="0">
                <a:latin typeface="+mn-lt"/>
              </a:rPr>
              <a:t>Training on </a:t>
            </a:r>
            <a:br>
              <a:rPr lang="en-US" sz="3600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AVR Microcontroller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for Automation in Power Sector</a:t>
            </a:r>
            <a:endParaRPr lang="en-US" sz="3200" b="1" dirty="0">
              <a:latin typeface="+mn-lt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90600" y="51054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0088" y="630562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March, 2018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514"/>
            <a:ext cx="8686800" cy="75837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7-segment display: Introduction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38628"/>
            <a:ext cx="8915400" cy="6248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Seven segment displays are very common for electronic product to display numerical output. </a:t>
            </a:r>
          </a:p>
          <a:p>
            <a:r>
              <a:rPr lang="en-US" sz="3200" b="1" dirty="0" smtClean="0"/>
              <a:t>Many common devices like calculators, lift, watches, ovens etc. use them. </a:t>
            </a:r>
          </a:p>
          <a:p>
            <a:r>
              <a:rPr lang="en-US" sz="3200" b="1" dirty="0" smtClean="0"/>
              <a:t>A seven-segment display is so named because it is divided into seven different segments that can be switched on or off.</a:t>
            </a:r>
          </a:p>
          <a:p>
            <a:r>
              <a:rPr lang="en-US" sz="3200" b="1" dirty="0" smtClean="0"/>
              <a:t>It can display digits from 0 to 9 and quite a few characters like A, b, C, ., H, E, e, F, n, o, t, u, y, etc. </a:t>
            </a:r>
          </a:p>
          <a:p>
            <a:r>
              <a:rPr lang="en-US" sz="3200" b="1" dirty="0" smtClean="0"/>
              <a:t>Knowledge about how to interface a seven segment display to a micro controller is very essential in designing embedded systems.</a:t>
            </a:r>
            <a:endParaRPr lang="en-US" sz="32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b="1" smtClean="0">
                <a:latin typeface="+mn-lt"/>
              </a:rPr>
              <a:pPr>
                <a:defRPr/>
              </a:pPr>
              <a:t>10</a:t>
            </a:fld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7620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The Pin Out and Picture of a 7-segment Display</a:t>
            </a:r>
            <a:endParaRPr lang="en-US" sz="35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14400" y="3810000"/>
            <a:ext cx="5119914" cy="2745905"/>
            <a:chOff x="1814286" y="3962400"/>
            <a:chExt cx="5119914" cy="2745905"/>
          </a:xfrm>
        </p:grpSpPr>
        <p:sp>
          <p:nvSpPr>
            <p:cNvPr id="22" name="Rectangle 21"/>
            <p:cNvSpPr/>
            <p:nvPr/>
          </p:nvSpPr>
          <p:spPr>
            <a:xfrm>
              <a:off x="2185458" y="4921951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658" y="5074351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85458" y="5607751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85458" y="6293551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42658" y="5774899"/>
              <a:ext cx="76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79762" y="5091559"/>
              <a:ext cx="76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79762" y="5774899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Oval 28"/>
            <p:cNvSpPr/>
            <p:nvPr/>
          </p:nvSpPr>
          <p:spPr>
            <a:xfrm>
              <a:off x="2900754" y="6185395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1658" y="49219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a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74614" y="51505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b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4450" y="63697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d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14286" y="582160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e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1658" y="562316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g</a:t>
              </a:r>
              <a:endParaRPr lang="en-US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41294" y="4921951"/>
              <a:ext cx="457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8494" y="5074351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41294" y="5607751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41294" y="6293551"/>
              <a:ext cx="457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98494" y="5774899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35598" y="5091559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5598" y="5774899"/>
              <a:ext cx="76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Oval 41"/>
            <p:cNvSpPr/>
            <p:nvPr/>
          </p:nvSpPr>
          <p:spPr>
            <a:xfrm>
              <a:off x="4756590" y="6185395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7486" y="51505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b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57486" y="575589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c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94698" y="512105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f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17494" y="565691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g</a:t>
              </a:r>
              <a:endParaRPr lang="en-US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894" y="4879505"/>
              <a:ext cx="457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51094" y="5031905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93894" y="5565305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894" y="6251105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51094" y="5732453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88198" y="5049113"/>
              <a:ext cx="76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88198" y="5732453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4" name="Oval 53"/>
            <p:cNvSpPr/>
            <p:nvPr/>
          </p:nvSpPr>
          <p:spPr>
            <a:xfrm>
              <a:off x="6509190" y="6142949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0086" y="510810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b</a:t>
              </a:r>
              <a:endParaRPr 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0086" y="5713447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c</a:t>
              </a:r>
              <a:endParaRPr 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70094" y="5614469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g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434" y="579390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e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65174" y="62935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/>
                <a:t>d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33600" y="3962400"/>
              <a:ext cx="4800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/>
                <a:t> </a:t>
              </a:r>
              <a:r>
                <a:rPr lang="bn-BD" sz="5400" b="1" dirty="0" smtClean="0"/>
                <a:t>2   </a:t>
              </a:r>
              <a:r>
                <a:rPr lang="en-US" sz="3200" b="1" dirty="0"/>
                <a:t> </a:t>
              </a:r>
              <a:r>
                <a:rPr lang="en-US" sz="3200" b="1" dirty="0" smtClean="0"/>
                <a:t>      </a:t>
              </a:r>
              <a:r>
                <a:rPr lang="bn-BD" sz="5400" b="1" dirty="0" smtClean="0"/>
                <a:t>4 </a:t>
              </a:r>
              <a:r>
                <a:rPr lang="en-US" sz="5400" b="1" dirty="0" smtClean="0"/>
                <a:t>   </a:t>
              </a:r>
              <a:r>
                <a:rPr lang="en-US" sz="2000" b="1" dirty="0" smtClean="0"/>
                <a:t>            </a:t>
              </a:r>
              <a:r>
                <a:rPr lang="bn-BD" sz="6600" b="1" dirty="0" smtClean="0"/>
                <a:t>d</a:t>
              </a:r>
              <a:endParaRPr lang="en-US" sz="5400" b="1" dirty="0"/>
            </a:p>
          </p:txBody>
        </p:sp>
      </p:grpSp>
      <p:pic>
        <p:nvPicPr>
          <p:cNvPr id="1026" name="Picture 2" descr="seven segment LED displ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114" y="990600"/>
            <a:ext cx="4171950" cy="2647951"/>
          </a:xfrm>
          <a:prstGeom prst="rect">
            <a:avLst/>
          </a:prstGeom>
          <a:noFill/>
        </p:spPr>
      </p:pic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04510" y="62483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b="1" smtClean="0"/>
              <a:pPr>
                <a:defRPr/>
              </a:pPr>
              <a:t>11</a:t>
            </a:fld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228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Two types of 7-segment display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839200" cy="5410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Seven segment displays are of two types, </a:t>
            </a:r>
            <a:r>
              <a:rPr lang="en-US" sz="3200" b="1" i="1" dirty="0" smtClean="0"/>
              <a:t>common cathode and common anode.</a:t>
            </a:r>
            <a:r>
              <a:rPr lang="en-US" sz="3200" b="1" dirty="0" smtClean="0"/>
              <a:t> </a:t>
            </a:r>
          </a:p>
          <a:p>
            <a:r>
              <a:rPr lang="en-US" sz="3200" b="1" dirty="0" smtClean="0"/>
              <a:t>In common cathode type , the cathode (N side) of all LEDs are tied together to a single terminal which is usually labeled as ‘com’   and the anode (P side) of all LEDs are left alone as individual pins labeled as a, b, c, d, e, f, g &amp;  h (or dot/</a:t>
            </a:r>
            <a:r>
              <a:rPr lang="en-US" sz="3200" b="1" dirty="0" err="1" smtClean="0"/>
              <a:t>dp</a:t>
            </a:r>
            <a:r>
              <a:rPr lang="en-US" sz="3200" b="1" dirty="0" smtClean="0"/>
              <a:t>) . </a:t>
            </a:r>
          </a:p>
          <a:p>
            <a:r>
              <a:rPr lang="en-US" sz="3200" b="1" dirty="0" smtClean="0"/>
              <a:t>In common anode type, the anode of all LEDs are tied together as a single terminal and cathodes are left alone as individual pins.</a:t>
            </a:r>
            <a:endParaRPr lang="en-US" sz="3200" b="1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b="1" smtClean="0">
                <a:latin typeface="+mn-lt"/>
              </a:rPr>
              <a:pPr>
                <a:defRPr/>
              </a:pPr>
              <a:t>12</a:t>
            </a:fld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  <a:latin typeface="+mn-lt"/>
              </a:rPr>
              <a:t>Interfacing 7 segment display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507480"/>
            <a:ext cx="5507719" cy="27432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Prof. S. M. Lutful Kabir, BUET</a:t>
            </a:r>
            <a:endParaRPr lang="en-US" b="1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b="1" smtClean="0"/>
              <a:pPr>
                <a:defRPr/>
              </a:pPr>
              <a:t>13</a:t>
            </a:fld>
            <a:endParaRPr lang="en-US" b="1" dirty="0"/>
          </a:p>
        </p:txBody>
      </p:sp>
      <p:pic>
        <p:nvPicPr>
          <p:cNvPr id="18436" name="Picture 4" descr="http://www.techshopbd.com/uploads/tutorial/6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963" y="762000"/>
            <a:ext cx="6187437" cy="2133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204686" y="298588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85686" y="2985880"/>
            <a:ext cx="0" cy="2438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04686" y="5439028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434" y="511948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66686" y="5040820"/>
            <a:ext cx="685800" cy="1524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67000" y="5119914"/>
            <a:ext cx="6858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23772" y="5791200"/>
            <a:ext cx="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124200" y="5334000"/>
            <a:ext cx="457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95172" y="5548086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23772" y="5548086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5172" y="5548086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95172" y="5779146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2886" y="473848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330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52286" y="495053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P</a:t>
            </a:r>
            <a:r>
              <a:rPr lang="en-US" sz="1600" b="1" dirty="0"/>
              <a:t>C</a:t>
            </a:r>
            <a:r>
              <a:rPr lang="en-US" sz="1600" b="1" dirty="0" smtClean="0"/>
              <a:t>.</a:t>
            </a:r>
            <a:r>
              <a:rPr lang="bn-BD" sz="1600" b="1" dirty="0" smtClean="0"/>
              <a:t>7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47686" y="551433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LED ‘dp’</a:t>
            </a:r>
            <a:endParaRPr lang="en-US" sz="1600" b="1" dirty="0"/>
          </a:p>
        </p:txBody>
      </p:sp>
      <p:sp>
        <p:nvSpPr>
          <p:cNvPr id="54" name="Rectangle 53"/>
          <p:cNvSpPr/>
          <p:nvPr/>
        </p:nvSpPr>
        <p:spPr>
          <a:xfrm>
            <a:off x="4722174" y="5019412"/>
            <a:ext cx="597312" cy="16289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864940" y="5803488"/>
            <a:ext cx="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405086" y="628105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38800" y="554539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867400" y="5545392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38800" y="5545392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38800" y="577645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09886" y="4727562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330</a:t>
            </a:r>
            <a:endParaRPr lang="en-US" sz="16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083712" y="5499818"/>
            <a:ext cx="85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LED ‘a’</a:t>
            </a:r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566886" y="328748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+5V</a:t>
            </a:r>
            <a:endParaRPr lang="en-US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815114" y="614317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GND</a:t>
            </a:r>
            <a:endParaRPr lang="en-US" sz="1600" b="1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4613316" y="5081098"/>
            <a:ext cx="142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3971472" y="4414586"/>
            <a:ext cx="1295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602894" y="3961732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15182" y="4173124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600434" y="4340272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600434" y="4522168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600434" y="4733560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617642" y="4915456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801998" y="473848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792170" y="454183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801998" y="434027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792170" y="416083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814286" y="399122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789710" y="37503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2347686" y="46355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5" name="Oval 94"/>
          <p:cNvSpPr/>
          <p:nvPr/>
        </p:nvSpPr>
        <p:spPr>
          <a:xfrm>
            <a:off x="2347686" y="38735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6" name="Oval 95"/>
          <p:cNvSpPr/>
          <p:nvPr/>
        </p:nvSpPr>
        <p:spPr>
          <a:xfrm>
            <a:off x="2347686" y="40259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7" name="Oval 96"/>
          <p:cNvSpPr/>
          <p:nvPr/>
        </p:nvSpPr>
        <p:spPr>
          <a:xfrm>
            <a:off x="2347686" y="41783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8" name="Oval 97"/>
          <p:cNvSpPr/>
          <p:nvPr/>
        </p:nvSpPr>
        <p:spPr>
          <a:xfrm>
            <a:off x="2347686" y="43307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9" name="Oval 98"/>
          <p:cNvSpPr/>
          <p:nvPr/>
        </p:nvSpPr>
        <p:spPr>
          <a:xfrm>
            <a:off x="2347686" y="44831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0" name="TextBox 99"/>
          <p:cNvSpPr txBox="1"/>
          <p:nvPr/>
        </p:nvSpPr>
        <p:spPr>
          <a:xfrm>
            <a:off x="1052286" y="356844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P</a:t>
            </a:r>
            <a:r>
              <a:rPr lang="en-US" sz="1600" b="1" dirty="0"/>
              <a:t>C</a:t>
            </a:r>
            <a:r>
              <a:rPr lang="en-US" sz="1600" b="1" dirty="0" smtClean="0"/>
              <a:t>.</a:t>
            </a:r>
            <a:r>
              <a:rPr lang="bn-BD" sz="1600" b="1" dirty="0" smtClean="0"/>
              <a:t>0</a:t>
            </a:r>
            <a:endParaRPr lang="en-US" sz="16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386286" y="446230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Common Cathode</a:t>
            </a:r>
            <a:endParaRPr lang="en-US" sz="2400" b="1" u="sng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585686" y="3737858"/>
            <a:ext cx="3048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323772" y="6018212"/>
            <a:ext cx="255814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4648200" y="6037944"/>
            <a:ext cx="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 flipH="1" flipV="1">
            <a:off x="5652520" y="5300548"/>
            <a:ext cx="457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4" idx="3"/>
          </p:cNvCxnSpPr>
          <p:nvPr/>
        </p:nvCxnSpPr>
        <p:spPr>
          <a:xfrm>
            <a:off x="5319486" y="5100857"/>
            <a:ext cx="551544" cy="6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657600" y="5669281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3" name="Oval 112"/>
          <p:cNvSpPr/>
          <p:nvPr/>
        </p:nvSpPr>
        <p:spPr>
          <a:xfrm>
            <a:off x="3962400" y="5669281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4" name="Oval 113"/>
          <p:cNvSpPr/>
          <p:nvPr/>
        </p:nvSpPr>
        <p:spPr>
          <a:xfrm>
            <a:off x="4343400" y="5669281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5" name="Oval 114"/>
          <p:cNvSpPr/>
          <p:nvPr/>
        </p:nvSpPr>
        <p:spPr>
          <a:xfrm>
            <a:off x="4724400" y="5682342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6" name="Oval 115"/>
          <p:cNvSpPr/>
          <p:nvPr/>
        </p:nvSpPr>
        <p:spPr>
          <a:xfrm>
            <a:off x="5105400" y="5685972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8" name="Oval 117"/>
          <p:cNvSpPr/>
          <p:nvPr/>
        </p:nvSpPr>
        <p:spPr>
          <a:xfrm>
            <a:off x="5410200" y="5687425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1371600" cy="2438400"/>
          </a:xfrm>
        </p:spPr>
        <p:txBody>
          <a:bodyPr vert="vert270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7-Segment Display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07525"/>
              </p:ext>
            </p:extLst>
          </p:nvPr>
        </p:nvGraphicFramePr>
        <p:xfrm>
          <a:off x="1752601" y="1752600"/>
          <a:ext cx="65531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26827"/>
                <a:gridCol w="569843"/>
                <a:gridCol w="783535"/>
                <a:gridCol w="641074"/>
                <a:gridCol w="655320"/>
                <a:gridCol w="655320"/>
                <a:gridCol w="571662"/>
                <a:gridCol w="738978"/>
                <a:gridCol w="655320"/>
              </a:tblGrid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Hex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dig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3F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4F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7F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</a:t>
                      </a:r>
                      <a:endParaRPr lang="en-US" sz="2400" b="1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6F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97450" y="33366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 9"/>
          <p:cNvSpPr/>
          <p:nvPr/>
        </p:nvSpPr>
        <p:spPr>
          <a:xfrm>
            <a:off x="1107832" y="74191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1122757" y="343696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1510380" y="74191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304800" y="0"/>
            <a:ext cx="27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a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5086" y="335181"/>
            <a:ext cx="27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1050009"/>
            <a:ext cx="27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730695"/>
            <a:ext cx="27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859568" y="258981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Rectangle 19"/>
          <p:cNvSpPr/>
          <p:nvPr/>
        </p:nvSpPr>
        <p:spPr>
          <a:xfrm>
            <a:off x="4187482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ectangle 20"/>
          <p:cNvSpPr/>
          <p:nvPr/>
        </p:nvSpPr>
        <p:spPr>
          <a:xfrm>
            <a:off x="3859568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Rectangle 21"/>
          <p:cNvSpPr/>
          <p:nvPr/>
        </p:nvSpPr>
        <p:spPr>
          <a:xfrm>
            <a:off x="3859568" y="1072807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ectangle 22"/>
          <p:cNvSpPr/>
          <p:nvPr/>
        </p:nvSpPr>
        <p:spPr>
          <a:xfrm>
            <a:off x="4187482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 23"/>
          <p:cNvSpPr/>
          <p:nvPr/>
        </p:nvSpPr>
        <p:spPr>
          <a:xfrm>
            <a:off x="3788226" y="357822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Rectangle 24"/>
          <p:cNvSpPr/>
          <p:nvPr/>
        </p:nvSpPr>
        <p:spPr>
          <a:xfrm>
            <a:off x="3788226" y="756044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Rectangle 31"/>
          <p:cNvSpPr/>
          <p:nvPr/>
        </p:nvSpPr>
        <p:spPr>
          <a:xfrm>
            <a:off x="5693000" y="360593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Rectangle 32"/>
          <p:cNvSpPr/>
          <p:nvPr/>
        </p:nvSpPr>
        <p:spPr>
          <a:xfrm>
            <a:off x="5760938" y="671436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Rectangle 33"/>
          <p:cNvSpPr/>
          <p:nvPr/>
        </p:nvSpPr>
        <p:spPr>
          <a:xfrm>
            <a:off x="5760938" y="1071092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Rectangle 34"/>
          <p:cNvSpPr/>
          <p:nvPr/>
        </p:nvSpPr>
        <p:spPr>
          <a:xfrm>
            <a:off x="6088851" y="768843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7" name="Rectangle 36"/>
          <p:cNvSpPr/>
          <p:nvPr/>
        </p:nvSpPr>
        <p:spPr>
          <a:xfrm>
            <a:off x="5685130" y="768843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/>
          <p:cNvSpPr/>
          <p:nvPr/>
        </p:nvSpPr>
        <p:spPr>
          <a:xfrm>
            <a:off x="262583" y="25898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Rectangle 45"/>
          <p:cNvSpPr/>
          <p:nvPr/>
        </p:nvSpPr>
        <p:spPr>
          <a:xfrm>
            <a:off x="590496" y="347794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Rectangle 47"/>
          <p:cNvSpPr/>
          <p:nvPr/>
        </p:nvSpPr>
        <p:spPr>
          <a:xfrm>
            <a:off x="262583" y="1058293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Rectangle 50"/>
          <p:cNvSpPr/>
          <p:nvPr/>
        </p:nvSpPr>
        <p:spPr>
          <a:xfrm>
            <a:off x="186775" y="756044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TextBox 52"/>
          <p:cNvSpPr txBox="1"/>
          <p:nvPr/>
        </p:nvSpPr>
        <p:spPr>
          <a:xfrm>
            <a:off x="0" y="319314"/>
            <a:ext cx="27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37123" y="1064523"/>
            <a:ext cx="453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d</a:t>
            </a:r>
            <a:r>
              <a:rPr lang="en-US" sz="1600" b="1" dirty="0" smtClean="0"/>
              <a:t>p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-14514" y="730695"/>
            <a:ext cx="27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e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73693" y="349695"/>
            <a:ext cx="27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b="1" dirty="0" smtClean="0"/>
              <a:t>g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2167583" y="273884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Rectangle 58"/>
          <p:cNvSpPr/>
          <p:nvPr/>
        </p:nvSpPr>
        <p:spPr>
          <a:xfrm>
            <a:off x="2495496" y="362697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Rectangle 59"/>
          <p:cNvSpPr/>
          <p:nvPr/>
        </p:nvSpPr>
        <p:spPr>
          <a:xfrm>
            <a:off x="2167583" y="673540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Rectangle 60"/>
          <p:cNvSpPr/>
          <p:nvPr/>
        </p:nvSpPr>
        <p:spPr>
          <a:xfrm>
            <a:off x="2167583" y="1073196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Rectangle 62"/>
          <p:cNvSpPr/>
          <p:nvPr/>
        </p:nvSpPr>
        <p:spPr>
          <a:xfrm>
            <a:off x="2091775" y="372725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4" name="Rectangle 63"/>
          <p:cNvSpPr/>
          <p:nvPr/>
        </p:nvSpPr>
        <p:spPr>
          <a:xfrm>
            <a:off x="2053770" y="770947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3" name="Rectangle 72"/>
          <p:cNvSpPr/>
          <p:nvPr/>
        </p:nvSpPr>
        <p:spPr>
          <a:xfrm>
            <a:off x="4807462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5" name="Rectangle 74"/>
          <p:cNvSpPr/>
          <p:nvPr/>
        </p:nvSpPr>
        <p:spPr>
          <a:xfrm>
            <a:off x="5135376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6" name="Rectangle 75"/>
          <p:cNvSpPr/>
          <p:nvPr/>
        </p:nvSpPr>
        <p:spPr>
          <a:xfrm>
            <a:off x="4731654" y="372336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7" name="Rectangle 76"/>
          <p:cNvSpPr/>
          <p:nvPr/>
        </p:nvSpPr>
        <p:spPr>
          <a:xfrm>
            <a:off x="4731654" y="7705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4" name="Rectangle 83"/>
          <p:cNvSpPr/>
          <p:nvPr/>
        </p:nvSpPr>
        <p:spPr>
          <a:xfrm>
            <a:off x="6999068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6" name="Rectangle 85"/>
          <p:cNvSpPr/>
          <p:nvPr/>
        </p:nvSpPr>
        <p:spPr>
          <a:xfrm>
            <a:off x="6671154" y="1072807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7" name="Rectangle 86"/>
          <p:cNvSpPr/>
          <p:nvPr/>
        </p:nvSpPr>
        <p:spPr>
          <a:xfrm>
            <a:off x="6999068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9" name="Rectangle 88"/>
          <p:cNvSpPr/>
          <p:nvPr/>
        </p:nvSpPr>
        <p:spPr>
          <a:xfrm>
            <a:off x="6595346" y="7705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6" name="Rectangle 95"/>
          <p:cNvSpPr/>
          <p:nvPr/>
        </p:nvSpPr>
        <p:spPr>
          <a:xfrm>
            <a:off x="7935796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7" name="Rectangle 96"/>
          <p:cNvSpPr/>
          <p:nvPr/>
        </p:nvSpPr>
        <p:spPr>
          <a:xfrm>
            <a:off x="7607882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9" name="Rectangle 98"/>
          <p:cNvSpPr/>
          <p:nvPr/>
        </p:nvSpPr>
        <p:spPr>
          <a:xfrm>
            <a:off x="7935796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0" name="Rectangle 99"/>
          <p:cNvSpPr/>
          <p:nvPr/>
        </p:nvSpPr>
        <p:spPr>
          <a:xfrm>
            <a:off x="7532074" y="372336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8" name="Rectangle 107"/>
          <p:cNvSpPr/>
          <p:nvPr/>
        </p:nvSpPr>
        <p:spPr>
          <a:xfrm>
            <a:off x="8824798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9" name="Rectangle 108"/>
          <p:cNvSpPr/>
          <p:nvPr/>
        </p:nvSpPr>
        <p:spPr>
          <a:xfrm>
            <a:off x="8496884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8824798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2" name="Rectangle 111"/>
          <p:cNvSpPr/>
          <p:nvPr/>
        </p:nvSpPr>
        <p:spPr>
          <a:xfrm>
            <a:off x="8421076" y="372336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3" name="Rectangle 112"/>
          <p:cNvSpPr/>
          <p:nvPr/>
        </p:nvSpPr>
        <p:spPr>
          <a:xfrm>
            <a:off x="8421076" y="7705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4" name="Oval 113"/>
          <p:cNvSpPr/>
          <p:nvPr/>
        </p:nvSpPr>
        <p:spPr>
          <a:xfrm>
            <a:off x="8911770" y="1035495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9" name="Rectangle 118"/>
          <p:cNvSpPr/>
          <p:nvPr/>
        </p:nvSpPr>
        <p:spPr>
          <a:xfrm>
            <a:off x="268512" y="657261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0" name="Rectangle 119"/>
          <p:cNvSpPr/>
          <p:nvPr/>
        </p:nvSpPr>
        <p:spPr>
          <a:xfrm>
            <a:off x="583242" y="754544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1" name="Rectangle 120"/>
          <p:cNvSpPr/>
          <p:nvPr/>
        </p:nvSpPr>
        <p:spPr>
          <a:xfrm>
            <a:off x="195942" y="335181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2" name="Rectangle 121"/>
          <p:cNvSpPr/>
          <p:nvPr/>
        </p:nvSpPr>
        <p:spPr>
          <a:xfrm>
            <a:off x="1184032" y="676269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Rectangle 122"/>
          <p:cNvSpPr/>
          <p:nvPr/>
        </p:nvSpPr>
        <p:spPr>
          <a:xfrm>
            <a:off x="1184032" y="1057269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4" name="Rectangle 123"/>
          <p:cNvSpPr/>
          <p:nvPr/>
        </p:nvSpPr>
        <p:spPr>
          <a:xfrm>
            <a:off x="1184032" y="248097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5" name="Rectangle 124"/>
          <p:cNvSpPr/>
          <p:nvPr/>
        </p:nvSpPr>
        <p:spPr>
          <a:xfrm>
            <a:off x="3003323" y="27349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6" name="Rectangle 125"/>
          <p:cNvSpPr/>
          <p:nvPr/>
        </p:nvSpPr>
        <p:spPr>
          <a:xfrm>
            <a:off x="3331236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7" name="Rectangle 126"/>
          <p:cNvSpPr/>
          <p:nvPr/>
        </p:nvSpPr>
        <p:spPr>
          <a:xfrm>
            <a:off x="3003323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Rectangle 127"/>
          <p:cNvSpPr/>
          <p:nvPr/>
        </p:nvSpPr>
        <p:spPr>
          <a:xfrm>
            <a:off x="3003323" y="1072807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Rectangle 128"/>
          <p:cNvSpPr/>
          <p:nvPr/>
        </p:nvSpPr>
        <p:spPr>
          <a:xfrm>
            <a:off x="2941618" y="7705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0" name="Rectangle 129"/>
          <p:cNvSpPr/>
          <p:nvPr/>
        </p:nvSpPr>
        <p:spPr>
          <a:xfrm>
            <a:off x="2903423" y="372336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1" name="Rectangle 130"/>
          <p:cNvSpPr/>
          <p:nvPr/>
        </p:nvSpPr>
        <p:spPr>
          <a:xfrm>
            <a:off x="3322618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0" name="Rectangle 139"/>
          <p:cNvSpPr/>
          <p:nvPr/>
        </p:nvSpPr>
        <p:spPr>
          <a:xfrm>
            <a:off x="8493142" y="27349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1" name="Rectangle 140"/>
          <p:cNvSpPr/>
          <p:nvPr/>
        </p:nvSpPr>
        <p:spPr>
          <a:xfrm>
            <a:off x="8507656" y="1067289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2" name="Rectangle 141"/>
          <p:cNvSpPr/>
          <p:nvPr/>
        </p:nvSpPr>
        <p:spPr>
          <a:xfrm>
            <a:off x="7612740" y="27349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3" name="Rectangle 142"/>
          <p:cNvSpPr/>
          <p:nvPr/>
        </p:nvSpPr>
        <p:spPr>
          <a:xfrm>
            <a:off x="7598226" y="1067289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4" name="Rectangle 143"/>
          <p:cNvSpPr/>
          <p:nvPr/>
        </p:nvSpPr>
        <p:spPr>
          <a:xfrm>
            <a:off x="7522026" y="759723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5" name="Rectangle 144"/>
          <p:cNvSpPr/>
          <p:nvPr/>
        </p:nvSpPr>
        <p:spPr>
          <a:xfrm>
            <a:off x="6651168" y="669009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7" name="Rectangle 146"/>
          <p:cNvSpPr/>
          <p:nvPr/>
        </p:nvSpPr>
        <p:spPr>
          <a:xfrm>
            <a:off x="6603996" y="340886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8" name="Rectangle 147"/>
          <p:cNvSpPr/>
          <p:nvPr/>
        </p:nvSpPr>
        <p:spPr>
          <a:xfrm>
            <a:off x="6680196" y="25898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9" name="Rectangle 148"/>
          <p:cNvSpPr/>
          <p:nvPr/>
        </p:nvSpPr>
        <p:spPr>
          <a:xfrm>
            <a:off x="5780310" y="29077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0" name="Rectangle 149"/>
          <p:cNvSpPr/>
          <p:nvPr/>
        </p:nvSpPr>
        <p:spPr>
          <a:xfrm>
            <a:off x="6099624" y="378723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1" name="Rectangle 150"/>
          <p:cNvSpPr/>
          <p:nvPr/>
        </p:nvSpPr>
        <p:spPr>
          <a:xfrm>
            <a:off x="4807854" y="27349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2" name="Rectangle 151"/>
          <p:cNvSpPr/>
          <p:nvPr/>
        </p:nvSpPr>
        <p:spPr>
          <a:xfrm>
            <a:off x="4807854" y="1067289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3" name="Rectangle 152"/>
          <p:cNvSpPr/>
          <p:nvPr/>
        </p:nvSpPr>
        <p:spPr>
          <a:xfrm>
            <a:off x="5156196" y="349695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4" name="Rectangle 153"/>
          <p:cNvSpPr/>
          <p:nvPr/>
        </p:nvSpPr>
        <p:spPr>
          <a:xfrm>
            <a:off x="2499860" y="7690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5" name="Oval 154"/>
          <p:cNvSpPr/>
          <p:nvPr/>
        </p:nvSpPr>
        <p:spPr>
          <a:xfrm>
            <a:off x="8011884" y="1035495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6" name="Oval 155"/>
          <p:cNvSpPr/>
          <p:nvPr/>
        </p:nvSpPr>
        <p:spPr>
          <a:xfrm>
            <a:off x="7079340" y="1050009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7" name="Oval 156"/>
          <p:cNvSpPr/>
          <p:nvPr/>
        </p:nvSpPr>
        <p:spPr>
          <a:xfrm>
            <a:off x="624114" y="1035495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8" name="Oval 157"/>
          <p:cNvSpPr/>
          <p:nvPr/>
        </p:nvSpPr>
        <p:spPr>
          <a:xfrm>
            <a:off x="6157686" y="1050009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9" name="Oval 158"/>
          <p:cNvSpPr/>
          <p:nvPr/>
        </p:nvSpPr>
        <p:spPr>
          <a:xfrm>
            <a:off x="5210628" y="1079037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0" name="Oval 159"/>
          <p:cNvSpPr/>
          <p:nvPr/>
        </p:nvSpPr>
        <p:spPr>
          <a:xfrm>
            <a:off x="4249056" y="1093551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1" name="Oval 160"/>
          <p:cNvSpPr/>
          <p:nvPr/>
        </p:nvSpPr>
        <p:spPr>
          <a:xfrm>
            <a:off x="3381828" y="1082667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2" name="Oval 161"/>
          <p:cNvSpPr/>
          <p:nvPr/>
        </p:nvSpPr>
        <p:spPr>
          <a:xfrm>
            <a:off x="2561772" y="1050009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3" name="Oval 162"/>
          <p:cNvSpPr/>
          <p:nvPr/>
        </p:nvSpPr>
        <p:spPr>
          <a:xfrm>
            <a:off x="1567095" y="1050009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4" name="Title 1"/>
          <p:cNvSpPr txBox="1">
            <a:spLocks/>
          </p:cNvSpPr>
          <p:nvPr/>
        </p:nvSpPr>
        <p:spPr>
          <a:xfrm>
            <a:off x="152400" y="1219200"/>
            <a:ext cx="8991600" cy="533400"/>
          </a:xfrm>
          <a:prstGeom prst="rect">
            <a:avLst/>
          </a:prstGeom>
        </p:spPr>
        <p:txBody>
          <a:bodyPr bIns="9144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0        1         2       3         4     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5        6         7     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8  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     9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52400"/>
            <a:ext cx="2743200" cy="1905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Code for     7-segment Display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077200" cy="6477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#include &lt;mega32.h&gt;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#include &lt;</a:t>
            </a:r>
            <a:r>
              <a:rPr lang="en-US" sz="2200" b="1" dirty="0" err="1"/>
              <a:t>delay.h</a:t>
            </a:r>
            <a:r>
              <a:rPr lang="en-US" sz="2200" b="1" dirty="0" smtClean="0"/>
              <a:t>&gt;</a:t>
            </a:r>
            <a:endParaRPr lang="en-U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#define </a:t>
            </a:r>
            <a:r>
              <a:rPr lang="en-US" sz="2200" b="1" dirty="0" err="1"/>
              <a:t>data_ddr</a:t>
            </a:r>
            <a:r>
              <a:rPr lang="en-US" sz="2200" b="1" dirty="0"/>
              <a:t> </a:t>
            </a:r>
            <a:r>
              <a:rPr lang="en-US" sz="2200" b="1" dirty="0" smtClean="0"/>
              <a:t>DDRB</a:t>
            </a:r>
            <a:endParaRPr lang="en-U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#define </a:t>
            </a:r>
            <a:r>
              <a:rPr lang="en-US" sz="2200" b="1" dirty="0" err="1"/>
              <a:t>data_port</a:t>
            </a:r>
            <a:r>
              <a:rPr lang="en-US" sz="2200" b="1" dirty="0"/>
              <a:t> </a:t>
            </a:r>
            <a:r>
              <a:rPr lang="en-US" sz="2200" b="1" dirty="0" smtClean="0"/>
              <a:t>PORTB</a:t>
            </a:r>
            <a:endParaRPr lang="en-U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char </a:t>
            </a:r>
            <a:r>
              <a:rPr lang="en-US" sz="2200" b="1" dirty="0" err="1"/>
              <a:t>digit_cathode</a:t>
            </a:r>
            <a:r>
              <a:rPr lang="en-US" sz="2200" b="1" dirty="0"/>
              <a:t>[10</a:t>
            </a:r>
            <a:r>
              <a:rPr lang="en-US" sz="2200" b="1" dirty="0" smtClean="0"/>
              <a:t>]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       ={</a:t>
            </a:r>
            <a:r>
              <a:rPr lang="en-US" sz="2200" b="1" dirty="0"/>
              <a:t>0x3F,0x06,0x5B,0x4F,0x66,0x6D,0x7D,0x07,0x7F,0x6F};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char i</a:t>
            </a:r>
            <a:r>
              <a:rPr lang="en-US" sz="2200" b="1" dirty="0" smtClean="0"/>
              <a:t>;</a:t>
            </a:r>
            <a:endParaRPr lang="en-U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void main(void</a:t>
            </a:r>
            <a:r>
              <a:rPr lang="en-US" sz="2200" b="1" dirty="0" smtClean="0"/>
              <a:t>)</a:t>
            </a:r>
            <a:endParaRPr lang="en-U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</a:t>
            </a:r>
            <a:r>
              <a:rPr lang="en-US" sz="2200" b="1" dirty="0" err="1"/>
              <a:t>data_ddr</a:t>
            </a:r>
            <a:r>
              <a:rPr lang="en-US" sz="2200" b="1" dirty="0"/>
              <a:t>=0xFF</a:t>
            </a:r>
            <a:r>
              <a:rPr lang="en-US" sz="2200" b="1" dirty="0" smtClean="0"/>
              <a:t>;</a:t>
            </a:r>
            <a:endParaRPr lang="en-U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while 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 for(i=0;i&lt;10;i++)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       </a:t>
            </a:r>
            <a:r>
              <a:rPr lang="en-US" sz="2200" b="1" dirty="0" err="1"/>
              <a:t>data_port</a:t>
            </a:r>
            <a:r>
              <a:rPr lang="en-US" sz="2200" b="1" dirty="0"/>
              <a:t>=</a:t>
            </a:r>
            <a:r>
              <a:rPr lang="en-US" sz="2200" b="1" dirty="0" err="1"/>
              <a:t>digit_cathode</a:t>
            </a:r>
            <a:r>
              <a:rPr lang="en-US" sz="2200" b="1" dirty="0"/>
              <a:t>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       </a:t>
            </a:r>
            <a:r>
              <a:rPr lang="en-US" sz="2200" b="1" dirty="0" err="1"/>
              <a:t>delay_ms</a:t>
            </a:r>
            <a:r>
              <a:rPr lang="en-US" sz="2200" b="1" dirty="0"/>
              <a:t>(1000);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2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Multiple 7-Segment Display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Suppose you need a four digit display connected to the AVR ATmega32. </a:t>
            </a:r>
          </a:p>
          <a:p>
            <a:r>
              <a:rPr lang="en-US" sz="3200" b="1" dirty="0" smtClean="0"/>
              <a:t>Each 7 segment display have 8 pins and so a all 32 pins are to the connected to the microcontroller and there will be no pin left with the microcontroller for other input/ output applications. </a:t>
            </a:r>
          </a:p>
          <a:p>
            <a:r>
              <a:rPr lang="en-US" sz="3200" b="1" dirty="0" smtClean="0"/>
              <a:t>More over four displays will </a:t>
            </a:r>
            <a:r>
              <a:rPr lang="en-US" sz="3200" b="1" dirty="0"/>
              <a:t>always be </a:t>
            </a:r>
            <a:r>
              <a:rPr lang="en-US" sz="3200" b="1" dirty="0" smtClean="0"/>
              <a:t>ON and this consumes a considerable amount of power. </a:t>
            </a:r>
          </a:p>
          <a:p>
            <a:r>
              <a:rPr lang="en-US" sz="3200" b="1" dirty="0" smtClean="0"/>
              <a:t>All these problems associated with the straight forward method can be solved by multiplexing .</a:t>
            </a:r>
          </a:p>
          <a:p>
            <a:endParaRPr lang="en-US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b="1" smtClean="0">
                <a:latin typeface="+mn-lt"/>
              </a:rPr>
              <a:pPr>
                <a:defRPr/>
              </a:pPr>
              <a:t>16</a:t>
            </a:fld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35746"/>
            <a:ext cx="8915400" cy="5334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 multiplexing all displays are connected in parallel to one port and only one display is allowed to turn ON at a time, for a short period. </a:t>
            </a:r>
          </a:p>
          <a:p>
            <a:r>
              <a:rPr lang="en-US" sz="2800" b="1" dirty="0" smtClean="0"/>
              <a:t>This cycle is repeated for at a fast rate and due to the persistence of vision of human eye, all digits seems to glow. </a:t>
            </a:r>
          </a:p>
          <a:p>
            <a:r>
              <a:rPr lang="en-US" sz="2800" b="1" dirty="0" smtClean="0"/>
              <a:t>The main advantages of this method are</a:t>
            </a:r>
          </a:p>
          <a:p>
            <a:pPr lvl="1"/>
            <a:r>
              <a:rPr lang="en-US" b="1" dirty="0" smtClean="0"/>
              <a:t>Fewer number of port pins are required .</a:t>
            </a:r>
          </a:p>
          <a:p>
            <a:pPr lvl="1"/>
            <a:r>
              <a:rPr lang="en-US" b="1" dirty="0" smtClean="0"/>
              <a:t>Consumes less power.</a:t>
            </a:r>
          </a:p>
          <a:p>
            <a:pPr lvl="1"/>
            <a:r>
              <a:rPr lang="en-US" b="1" dirty="0" smtClean="0"/>
              <a:t>More number of display units can be interfaced.</a:t>
            </a:r>
          </a:p>
          <a:p>
            <a:r>
              <a:rPr lang="en-US" sz="2800" b="1" dirty="0" smtClean="0"/>
              <a:t>The circuit diagram for multiplexing 2 seven segment displays to the AVR ATmega32 is shown in the next slide.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85058"/>
            <a:ext cx="8342852" cy="80554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Multiplexing 7-Segment Display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7465" y="6499412"/>
            <a:ext cx="787726" cy="282388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b="1" smtClean="0"/>
              <a:pPr>
                <a:defRPr/>
              </a:pPr>
              <a:t>17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486" y="105228"/>
            <a:ext cx="8610600" cy="1341438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</a:rPr>
              <a:t>Connection Diagram of Multiple          7-segment Display with AVR ATmega32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2514600"/>
            <a:ext cx="1295400" cy="220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/>
          <p:cNvCxnSpPr/>
          <p:nvPr/>
        </p:nvCxnSpPr>
        <p:spPr>
          <a:xfrm>
            <a:off x="5442857" y="2894012"/>
            <a:ext cx="53340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66657" y="3594326"/>
            <a:ext cx="53340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90457" y="4312784"/>
            <a:ext cx="53340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676899" y="3205842"/>
            <a:ext cx="609600" cy="76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052785" y="3209472"/>
            <a:ext cx="609600" cy="76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586185" y="3924300"/>
            <a:ext cx="609600" cy="76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976585" y="3924300"/>
            <a:ext cx="609600" cy="76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929085" y="43434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4938486" y="25117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27838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30443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953000" y="33354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0" y="35640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53000" y="3821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40357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91314" y="4278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dp</a:t>
            </a:r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990600" y="1600200"/>
            <a:ext cx="1600200" cy="472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2576286" y="2713388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590800" y="5410200"/>
            <a:ext cx="4343401" cy="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934200" y="4724400"/>
            <a:ext cx="1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992084" y="25581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PC.0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981200" y="2831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PC.1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81200" y="31068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PC.2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966686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PC.3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981200" y="35785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PC.4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981200" y="3821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PC.5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981200" y="40792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PC.6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19812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PC.7</a:t>
            </a:r>
            <a:endParaRPr lang="en-US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013858" y="52295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PD.1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066800" y="1752600"/>
            <a:ext cx="1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</a:rPr>
              <a:t>ATmega</a:t>
            </a:r>
            <a:r>
              <a:rPr lang="en-US" sz="2000" b="1" dirty="0" smtClean="0">
                <a:solidFill>
                  <a:srgbClr val="002060"/>
                </a:solidFill>
              </a:rPr>
              <a:t> 32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05400" y="21488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Digit </a:t>
            </a:r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48400" y="2119870"/>
            <a:ext cx="1313544" cy="2604530"/>
            <a:chOff x="7068456" y="2119870"/>
            <a:chExt cx="1313544" cy="2604530"/>
          </a:xfrm>
        </p:grpSpPr>
        <p:sp>
          <p:nvSpPr>
            <p:cNvPr id="32" name="Rectangle 31"/>
            <p:cNvSpPr/>
            <p:nvPr/>
          </p:nvSpPr>
          <p:spPr>
            <a:xfrm>
              <a:off x="7086600" y="2514600"/>
              <a:ext cx="1295400" cy="2209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620000" y="2894012"/>
              <a:ext cx="533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43800" y="3594326"/>
              <a:ext cx="533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67600" y="4312784"/>
              <a:ext cx="533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7854042" y="3205842"/>
              <a:ext cx="609600" cy="762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7229928" y="3209472"/>
              <a:ext cx="609600" cy="762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763328" y="3924300"/>
              <a:ext cx="609600" cy="762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7153728" y="3924300"/>
              <a:ext cx="609600" cy="762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8106228" y="4343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01114" y="258717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15628" y="27722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15628" y="300367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15628" y="32294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15628" y="347538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15628" y="36866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15628" y="39152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</a:t>
              </a:r>
              <a:endParaRPr lang="en-US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68456" y="41764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dp</a:t>
              </a:r>
              <a:endParaRPr lang="en-US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300686" y="211987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Digit </a:t>
              </a:r>
              <a:r>
                <a:rPr lang="en-US" b="1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sp>
        <p:nvSpPr>
          <p:cNvPr id="1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b="1" smtClean="0">
                <a:latin typeface="+mn-lt"/>
              </a:rPr>
              <a:pPr>
                <a:defRPr/>
              </a:pPr>
              <a:t>18</a:t>
            </a:fld>
            <a:endParaRPr lang="en-US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6320135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7-segment displays are Common Cathode type</a:t>
            </a:r>
            <a:endParaRPr lang="en-US" sz="2400" b="1" dirty="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5600700" y="4724400"/>
            <a:ext cx="5442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590800" y="5181600"/>
            <a:ext cx="30153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95714" y="4964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PD.0</a:t>
            </a:r>
            <a:endParaRPr lang="en-US" b="1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2590800" y="2971800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2590800" y="3232274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590800" y="3490686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605314" y="3733016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2590800" y="3976130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2598060" y="4222874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590800" y="4480502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" y="297540"/>
            <a:ext cx="7772400" cy="762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How does it work?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066800"/>
            <a:ext cx="8915400" cy="563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 smtClean="0"/>
              <a:t>Let us see how ‘57’ is to be displayed in a 2-digit display.</a:t>
            </a:r>
          </a:p>
          <a:p>
            <a:pPr>
              <a:spcBef>
                <a:spcPts val="0"/>
              </a:spcBef>
            </a:pPr>
            <a:r>
              <a:rPr lang="en-US" sz="2800" b="1" dirty="0" smtClean="0"/>
              <a:t>Initially the first display </a:t>
            </a:r>
            <a:r>
              <a:rPr lang="en-US" sz="2800" b="1" dirty="0"/>
              <a:t>(</a:t>
            </a:r>
            <a:r>
              <a:rPr lang="en-US" sz="2800" b="1" dirty="0" smtClean="0"/>
              <a:t>digit 1) is only activated by making  PD.0 low and PD.1 high. </a:t>
            </a:r>
          </a:p>
          <a:p>
            <a:pPr>
              <a:spcBef>
                <a:spcPts val="0"/>
              </a:spcBef>
            </a:pPr>
            <a:r>
              <a:rPr lang="en-US" sz="2800" b="1" dirty="0" smtClean="0"/>
              <a:t>Then hex value for displaying “5″ is loaded to Port C. 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‘5’ will appear in digit 1 only. Digit 2 will be blank. </a:t>
            </a:r>
          </a:p>
          <a:p>
            <a:pPr>
              <a:spcBef>
                <a:spcPts val="0"/>
              </a:spcBef>
            </a:pPr>
            <a:r>
              <a:rPr lang="en-US" sz="2800" b="1" dirty="0" smtClean="0"/>
              <a:t>This condition is maintained for around 20ms,.</a:t>
            </a:r>
          </a:p>
          <a:p>
            <a:pPr>
              <a:spcBef>
                <a:spcPts val="0"/>
              </a:spcBef>
            </a:pPr>
            <a:r>
              <a:rPr lang="en-US" sz="2800" b="1" dirty="0" smtClean="0"/>
              <a:t>Then second display (digit 2) </a:t>
            </a:r>
            <a:r>
              <a:rPr lang="en-US" sz="2800" b="1" dirty="0"/>
              <a:t>is </a:t>
            </a:r>
            <a:r>
              <a:rPr lang="en-US" sz="2800" b="1" dirty="0" smtClean="0"/>
              <a:t>activated by making </a:t>
            </a:r>
            <a:r>
              <a:rPr lang="en-US" sz="2800" b="1" dirty="0"/>
              <a:t>PD.0 </a:t>
            </a:r>
            <a:r>
              <a:rPr lang="en-US" sz="2800" b="1" dirty="0" smtClean="0"/>
              <a:t>high and PD.1 low. 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Then hex value for displaying </a:t>
            </a:r>
            <a:r>
              <a:rPr lang="en-US" sz="2800" b="1" dirty="0" smtClean="0"/>
              <a:t>“7″ </a:t>
            </a:r>
            <a:r>
              <a:rPr lang="en-US" sz="2800" b="1" dirty="0"/>
              <a:t>is loaded to Port C</a:t>
            </a:r>
            <a:r>
              <a:rPr lang="en-US" sz="2800" b="1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sz="2800" b="1" dirty="0" smtClean="0"/>
              <a:t>‘7’ </a:t>
            </a:r>
            <a:r>
              <a:rPr lang="en-US" sz="2800" b="1" dirty="0"/>
              <a:t>will appear in digit </a:t>
            </a:r>
            <a:r>
              <a:rPr lang="en-US" sz="2800" b="1" dirty="0" smtClean="0"/>
              <a:t>2 </a:t>
            </a:r>
            <a:r>
              <a:rPr lang="en-US" sz="2800" b="1" dirty="0"/>
              <a:t>only. Digit </a:t>
            </a:r>
            <a:r>
              <a:rPr lang="en-US" sz="2800" b="1" dirty="0" smtClean="0"/>
              <a:t>1 </a:t>
            </a:r>
            <a:r>
              <a:rPr lang="en-US" sz="2800" b="1" dirty="0"/>
              <a:t>will be blank.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>
              <a:spcBef>
                <a:spcPts val="0"/>
              </a:spcBef>
            </a:pPr>
            <a:r>
              <a:rPr lang="en-US" sz="2800" b="1" dirty="0" smtClean="0"/>
              <a:t>This condition is maintained for another 20ms. </a:t>
            </a:r>
          </a:p>
          <a:p>
            <a:pPr>
              <a:spcBef>
                <a:spcPts val="0"/>
              </a:spcBef>
            </a:pPr>
            <a:r>
              <a:rPr lang="en-US" sz="2800" b="1" dirty="0" smtClean="0"/>
              <a:t>This cycle is repeated and due to the persistence of vision you will feel it as “57″.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b="1" smtClean="0">
                <a:latin typeface="+mn-lt"/>
              </a:rPr>
              <a:pPr>
                <a:defRPr/>
              </a:pPr>
              <a:t>19</a:t>
            </a:fld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8179"/>
            <a:ext cx="8534400" cy="76002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Ports of AVR ATmega32</a:t>
            </a:r>
            <a:endParaRPr lang="ms-MY" b="1" dirty="0">
              <a:solidFill>
                <a:schemeClr val="tx1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27350" y="6356371"/>
            <a:ext cx="3136900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20112012-I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00" y="1640557"/>
            <a:ext cx="4788000" cy="476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0"/>
            <a:ext cx="2286000" cy="194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ight Brace 13"/>
          <p:cNvSpPr/>
          <p:nvPr/>
        </p:nvSpPr>
        <p:spPr>
          <a:xfrm>
            <a:off x="6702552" y="2277757"/>
            <a:ext cx="384048" cy="1577340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TextBox 14"/>
          <p:cNvSpPr txBox="1"/>
          <p:nvPr/>
        </p:nvSpPr>
        <p:spPr>
          <a:xfrm>
            <a:off x="7053221" y="2826407"/>
            <a:ext cx="9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A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1981200" y="2277757"/>
            <a:ext cx="384048" cy="149447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7" name="TextBox 16"/>
          <p:cNvSpPr txBox="1"/>
          <p:nvPr/>
        </p:nvSpPr>
        <p:spPr>
          <a:xfrm>
            <a:off x="911989" y="2795927"/>
            <a:ext cx="9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B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5155" y="5249567"/>
            <a:ext cx="98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D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2206753" y="4799025"/>
            <a:ext cx="384048" cy="136493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0" name="Right Brace 19"/>
          <p:cNvSpPr/>
          <p:nvPr/>
        </p:nvSpPr>
        <p:spPr>
          <a:xfrm>
            <a:off x="6702552" y="4426597"/>
            <a:ext cx="384048" cy="1577340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1" name="TextBox 20"/>
          <p:cNvSpPr txBox="1"/>
          <p:nvPr/>
        </p:nvSpPr>
        <p:spPr>
          <a:xfrm>
            <a:off x="7189018" y="4975247"/>
            <a:ext cx="95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C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13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457200"/>
            <a:ext cx="3657600" cy="1676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Code for 2 digit  7-segment Display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8600"/>
            <a:ext cx="9245598" cy="6553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100" b="1" dirty="0"/>
              <a:t>#include &lt;mega32.h&gt;</a:t>
            </a:r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#include &lt;</a:t>
            </a:r>
            <a:r>
              <a:rPr lang="en-US" sz="2100" b="1" dirty="0" err="1"/>
              <a:t>delay.h</a:t>
            </a:r>
            <a:r>
              <a:rPr lang="en-US" sz="2100" b="1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100" b="1" dirty="0" smtClean="0"/>
              <a:t>#define </a:t>
            </a:r>
            <a:r>
              <a:rPr lang="en-US" sz="2100" b="1" dirty="0" err="1" smtClean="0"/>
              <a:t>data_ddr</a:t>
            </a:r>
            <a:r>
              <a:rPr lang="en-US" sz="2100" b="1" dirty="0" smtClean="0"/>
              <a:t> DDRC</a:t>
            </a:r>
            <a:endParaRPr lang="en-US" sz="2100" b="1" dirty="0"/>
          </a:p>
          <a:p>
            <a:pPr>
              <a:spcBef>
                <a:spcPts val="0"/>
              </a:spcBef>
              <a:buNone/>
            </a:pPr>
            <a:r>
              <a:rPr lang="en-US" sz="2100" b="1" dirty="0" smtClean="0"/>
              <a:t>#define </a:t>
            </a:r>
            <a:r>
              <a:rPr lang="en-US" sz="2100" b="1" dirty="0" err="1" smtClean="0"/>
              <a:t>control_ddr</a:t>
            </a:r>
            <a:r>
              <a:rPr lang="en-US" sz="2100" b="1" dirty="0" smtClean="0"/>
              <a:t> DDRD</a:t>
            </a:r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#define </a:t>
            </a:r>
            <a:r>
              <a:rPr lang="en-US" sz="2100" b="1" dirty="0" err="1" smtClean="0"/>
              <a:t>data_port</a:t>
            </a:r>
            <a:r>
              <a:rPr lang="en-US" sz="2100" b="1" dirty="0" smtClean="0"/>
              <a:t> PORTC</a:t>
            </a:r>
            <a:endParaRPr lang="en-US" sz="2100" b="1" dirty="0"/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#define </a:t>
            </a:r>
            <a:r>
              <a:rPr lang="en-US" sz="2100" b="1" dirty="0" err="1" smtClean="0"/>
              <a:t>control_port</a:t>
            </a:r>
            <a:r>
              <a:rPr lang="en-US" sz="2100" b="1" dirty="0" smtClean="0"/>
              <a:t> PORTD</a:t>
            </a:r>
            <a:endParaRPr lang="en-US" sz="2100" b="1" dirty="0"/>
          </a:p>
          <a:p>
            <a:pPr>
              <a:spcBef>
                <a:spcPts val="0"/>
              </a:spcBef>
              <a:buNone/>
            </a:pPr>
            <a:r>
              <a:rPr lang="en-US" sz="2100" b="1" dirty="0" err="1"/>
              <a:t>int</a:t>
            </a:r>
            <a:r>
              <a:rPr lang="en-US" sz="2100" b="1" dirty="0"/>
              <a:t> </a:t>
            </a:r>
            <a:r>
              <a:rPr lang="en-US" sz="2100" b="1" dirty="0" err="1"/>
              <a:t>digit_cathode</a:t>
            </a:r>
            <a:r>
              <a:rPr lang="en-US" sz="2100" b="1" dirty="0"/>
              <a:t>[10]={0x3F,0x06,0x5B,0x4F,0x66,0x6D,0x7D,0x07,0x7F,0x6F};</a:t>
            </a:r>
          </a:p>
          <a:p>
            <a:pPr>
              <a:spcBef>
                <a:spcPts val="0"/>
              </a:spcBef>
              <a:buNone/>
            </a:pPr>
            <a:r>
              <a:rPr lang="en-US" sz="2100" b="1" dirty="0" err="1"/>
              <a:t>int</a:t>
            </a:r>
            <a:r>
              <a:rPr lang="en-US" sz="2100" b="1" dirty="0"/>
              <a:t> x=0, y=0, i=0, j=0</a:t>
            </a:r>
            <a:r>
              <a:rPr lang="en-US" sz="2100" b="1" dirty="0" smtClean="0"/>
              <a:t>;</a:t>
            </a:r>
            <a:endParaRPr lang="en-US" sz="2100" b="1" dirty="0"/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void main(void) </a:t>
            </a:r>
            <a:endParaRPr lang="en-US" sz="2100" b="1" dirty="0" smtClean="0"/>
          </a:p>
          <a:p>
            <a:pPr>
              <a:spcBef>
                <a:spcPts val="0"/>
              </a:spcBef>
              <a:buNone/>
            </a:pPr>
            <a:r>
              <a:rPr lang="en-US" sz="2100" b="1" dirty="0" smtClean="0"/>
              <a:t>{</a:t>
            </a:r>
            <a:endParaRPr lang="en-US" sz="2100" b="1" dirty="0"/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    </a:t>
            </a:r>
            <a:r>
              <a:rPr lang="en-US" sz="2100" b="1" dirty="0" err="1" smtClean="0"/>
              <a:t>data_ddr</a:t>
            </a:r>
            <a:r>
              <a:rPr lang="en-US" sz="2100" b="1" dirty="0" smtClean="0"/>
              <a:t>=0xFF</a:t>
            </a:r>
            <a:r>
              <a:rPr lang="en-US" sz="2100" b="1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    </a:t>
            </a:r>
            <a:r>
              <a:rPr lang="en-US" sz="2100" b="1" dirty="0" err="1" smtClean="0"/>
              <a:t>control_ddr</a:t>
            </a:r>
            <a:r>
              <a:rPr lang="en-US" sz="2100" b="1" dirty="0" smtClean="0"/>
              <a:t>=0x03;</a:t>
            </a:r>
            <a:endParaRPr lang="en-US" sz="2100" b="1" dirty="0"/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	while (1) </a:t>
            </a:r>
            <a:endParaRPr lang="en-US" sz="2100" b="1" dirty="0" smtClean="0"/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  {   </a:t>
            </a:r>
            <a:endParaRPr lang="en-US" sz="2100" b="1" dirty="0"/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        for (i=1</a:t>
            </a:r>
            <a:r>
              <a:rPr lang="en-US" sz="2100" b="1" dirty="0" smtClean="0"/>
              <a:t>; i&lt;100; i</a:t>
            </a:r>
            <a:r>
              <a:rPr lang="en-US" sz="2100" b="1" dirty="0"/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  	</a:t>
            </a:r>
            <a:endParaRPr lang="en-US" sz="2100" b="1" dirty="0" smtClean="0"/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       }</a:t>
            </a:r>
            <a:endParaRPr lang="en-US" sz="2100" b="1" dirty="0"/>
          </a:p>
          <a:p>
            <a:pPr>
              <a:spcBef>
                <a:spcPts val="0"/>
              </a:spcBef>
              <a:buNone/>
            </a:pPr>
            <a:r>
              <a:rPr lang="en-US" sz="2100" b="1" dirty="0" smtClean="0"/>
              <a:t>     }</a:t>
            </a:r>
          </a:p>
          <a:p>
            <a:pPr>
              <a:spcBef>
                <a:spcPts val="0"/>
              </a:spcBef>
              <a:buNone/>
            </a:pPr>
            <a:r>
              <a:rPr lang="en-US" sz="21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1114" y="2550616"/>
            <a:ext cx="5562600" cy="41549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/>
              <a:t>	x=i/10; </a:t>
            </a:r>
            <a:endParaRPr lang="en-US" sz="2400" b="1" dirty="0" smtClean="0"/>
          </a:p>
          <a:p>
            <a:pPr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y=i%10;  </a:t>
            </a:r>
            <a:endParaRPr lang="en-US" sz="2400" b="1" dirty="0"/>
          </a:p>
          <a:p>
            <a:pPr>
              <a:spcBef>
                <a:spcPts val="0"/>
              </a:spcBef>
              <a:buNone/>
            </a:pPr>
            <a:r>
              <a:rPr lang="en-US" sz="2400" b="1" dirty="0"/>
              <a:t>            </a:t>
            </a:r>
            <a:r>
              <a:rPr lang="en-US" sz="2400" b="1" dirty="0" smtClean="0"/>
              <a:t> for </a:t>
            </a:r>
            <a:r>
              <a:rPr lang="en-US" sz="2400" b="1" dirty="0"/>
              <a:t>(j=1</a:t>
            </a:r>
            <a:r>
              <a:rPr lang="en-US" sz="2400" b="1" dirty="0" smtClean="0"/>
              <a:t>; j&lt;20; j</a:t>
            </a:r>
            <a:r>
              <a:rPr lang="en-US" sz="2400" b="1" dirty="0"/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/>
              <a:t>            {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/>
              <a:t>  	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control_port</a:t>
            </a:r>
            <a:r>
              <a:rPr lang="en-US" sz="2400" b="1" dirty="0" smtClean="0"/>
              <a:t>=0x02</a:t>
            </a:r>
            <a:r>
              <a:rPr lang="en-US" sz="2400" b="1" dirty="0"/>
              <a:t>;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/>
              <a:t>                  </a:t>
            </a:r>
            <a:r>
              <a:rPr lang="en-US" sz="2400" b="1" dirty="0" err="1" smtClean="0"/>
              <a:t>data_port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digit_cathode</a:t>
            </a:r>
            <a:r>
              <a:rPr lang="en-US" sz="2400" b="1" dirty="0" smtClean="0"/>
              <a:t>[x];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             </a:t>
            </a:r>
            <a:r>
              <a:rPr lang="en-US" sz="2400" b="1" dirty="0" err="1" smtClean="0"/>
              <a:t>delay_ms</a:t>
            </a:r>
            <a:r>
              <a:rPr lang="en-US" sz="2400" b="1" dirty="0" smtClean="0"/>
              <a:t>(20</a:t>
            </a:r>
            <a:r>
              <a:rPr lang="en-US" sz="2400" b="1" dirty="0"/>
              <a:t>);</a:t>
            </a:r>
            <a:endParaRPr lang="en-US" sz="2400" b="1" dirty="0" smtClean="0"/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	     </a:t>
            </a:r>
            <a:r>
              <a:rPr lang="en-US" sz="2400" b="1" dirty="0" err="1" smtClean="0"/>
              <a:t>control_port</a:t>
            </a:r>
            <a:r>
              <a:rPr lang="en-US" sz="2400" b="1" dirty="0" smtClean="0"/>
              <a:t>=0x01</a:t>
            </a:r>
            <a:r>
              <a:rPr lang="en-US" sz="2400" b="1" dirty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/>
              <a:t> 	    </a:t>
            </a:r>
            <a:r>
              <a:rPr lang="en-US" sz="2400" b="1" dirty="0" err="1" smtClean="0"/>
              <a:t>data_port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digit_cathode</a:t>
            </a:r>
            <a:r>
              <a:rPr lang="en-US" sz="2400" b="1" dirty="0" smtClean="0"/>
              <a:t>[y];     </a:t>
            </a:r>
            <a:endParaRPr lang="en-US" sz="2400" b="1" dirty="0"/>
          </a:p>
          <a:p>
            <a:pPr>
              <a:spcBef>
                <a:spcPts val="0"/>
              </a:spcBef>
              <a:buNone/>
            </a:pPr>
            <a:r>
              <a:rPr lang="en-US" sz="2400" b="1" dirty="0"/>
              <a:t>            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delay_ms</a:t>
            </a:r>
            <a:r>
              <a:rPr lang="en-US" sz="2400" b="1" dirty="0" smtClean="0"/>
              <a:t>(20</a:t>
            </a:r>
            <a:r>
              <a:rPr lang="en-US" sz="2400" b="1" dirty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/>
              <a:t>            </a:t>
            </a:r>
            <a:r>
              <a:rPr lang="en-US" sz="2400" b="1" dirty="0" smtClean="0"/>
              <a:t>}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4400" y="5486400"/>
            <a:ext cx="2362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133600"/>
            <a:ext cx="7772400" cy="2057400"/>
          </a:xfrm>
        </p:spPr>
        <p:txBody>
          <a:bodyPr>
            <a:noAutofit/>
          </a:bodyPr>
          <a:lstStyle/>
          <a:p>
            <a:pPr algn="ctr"/>
            <a:r>
              <a:rPr lang="en-US" sz="13800" b="1" dirty="0" smtClean="0">
                <a:solidFill>
                  <a:srgbClr val="C00000"/>
                </a:solidFill>
              </a:rPr>
              <a:t>Thanks</a:t>
            </a:r>
            <a:endParaRPr lang="en-US" sz="13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8179"/>
            <a:ext cx="8229600" cy="7600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ATMega32 Pin out &amp; Descriptions</a:t>
            </a:r>
            <a:endParaRPr lang="ms-MY" b="1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84" y="1066801"/>
            <a:ext cx="6908288" cy="569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6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295400" y="850844"/>
          <a:ext cx="6019800" cy="589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Visio" r:id="rId3" imgW="5502250" imgH="4922825" progId="">
                  <p:embed/>
                </p:oleObj>
              </mc:Choice>
              <mc:Fallback>
                <p:oleObj name="Visio" r:id="rId3" imgW="5502250" imgH="49228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50844"/>
                        <a:ext cx="6019800" cy="5894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30579"/>
            <a:ext cx="8229600" cy="7600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ATMega32 Pin out &amp; Descriptions</a:t>
            </a:r>
            <a:endParaRPr lang="ms-MY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DDRx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Register Role in Outputting Data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Each of the Ports A-D in ATmega32 can be used for Input or Output.</a:t>
            </a:r>
          </a:p>
          <a:p>
            <a:r>
              <a:rPr lang="en-US" sz="3200" b="1" dirty="0" err="1" smtClean="0"/>
              <a:t>DDRx</a:t>
            </a:r>
            <a:r>
              <a:rPr lang="en-US" sz="3200" b="1" dirty="0" smtClean="0"/>
              <a:t>  I/O register is used solely for the purpose of making a given port input or output port.</a:t>
            </a:r>
          </a:p>
          <a:p>
            <a:r>
              <a:rPr lang="en-US" sz="3200" b="1" dirty="0" smtClean="0"/>
              <a:t>For example, to make a port an output, we write 1s to the </a:t>
            </a:r>
            <a:r>
              <a:rPr lang="en-US" sz="3200" b="1" dirty="0" err="1" smtClean="0"/>
              <a:t>DDRx</a:t>
            </a:r>
            <a:r>
              <a:rPr lang="en-US" sz="3200" b="1" dirty="0" smtClean="0"/>
              <a:t> register. </a:t>
            </a:r>
          </a:p>
          <a:p>
            <a:r>
              <a:rPr lang="en-US" sz="3200" b="1" dirty="0" smtClean="0"/>
              <a:t>In other words, to output data to all of the pins of Port B, we must first put 0b11111111 (0xFF) into DDRB register to make all the pins output.</a:t>
            </a:r>
          </a:p>
        </p:txBody>
      </p:sp>
    </p:spTree>
    <p:extLst>
      <p:ext uri="{BB962C8B-B14F-4D97-AF65-F5344CB8AC3E}">
        <p14:creationId xmlns:p14="http://schemas.microsoft.com/office/powerpoint/2010/main" val="28613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How data is sent to the output port?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77724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Once you set the direction of a port as output, the data that you want to send to the output, you have to write that data into </a:t>
            </a:r>
            <a:r>
              <a:rPr lang="en-US" sz="3200" b="1" dirty="0" err="1" smtClean="0"/>
              <a:t>PORTx</a:t>
            </a:r>
            <a:r>
              <a:rPr lang="en-US" sz="3200" b="1" dirty="0" smtClean="0"/>
              <a:t>  register.</a:t>
            </a:r>
          </a:p>
          <a:p>
            <a:r>
              <a:rPr lang="en-US" sz="3200" b="1" dirty="0" smtClean="0"/>
              <a:t>If DDRC=0xFF and then PORTC=0x3B, the data at the output will also be 0x3B.</a:t>
            </a:r>
          </a:p>
          <a:p>
            <a:r>
              <a:rPr lang="en-US" sz="3200" b="1" dirty="0" smtClean="0"/>
              <a:t>That is -</a:t>
            </a:r>
            <a:r>
              <a:rPr lang="en-US" b="1" dirty="0" smtClean="0"/>
              <a:t> 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24000" y="4644570"/>
            <a:ext cx="6096000" cy="941212"/>
            <a:chOff x="1524000" y="4644570"/>
            <a:chExt cx="6096000" cy="941212"/>
          </a:xfrm>
        </p:grpSpPr>
        <p:sp>
          <p:nvSpPr>
            <p:cNvPr id="4" name="Rectangle 3"/>
            <p:cNvSpPr/>
            <p:nvPr/>
          </p:nvSpPr>
          <p:spPr>
            <a:xfrm>
              <a:off x="1524000" y="4724400"/>
              <a:ext cx="6019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 rot="16200000" flipH="1">
              <a:off x="4343400" y="49149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5824876" y="4928621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6586876" y="4914107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5071724" y="4928621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2901836" y="49141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3669508" y="4914107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2094706" y="49141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83660" y="4648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0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5572" y="466271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0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0230" y="464457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1428" y="4648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06256" y="466271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9228" y="466271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0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6714" y="466271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16056" y="4648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8514" y="5101197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PC7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0" y="5119914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PC6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38714" y="510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PC5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86200" y="510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PC4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33686" y="5124117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PC3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86400" y="5109603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PC2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0514" y="510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PC1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0" y="5124117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PC0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A Practical example of Outputting Data through a Port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Let us assume that 8 LEDs are connected to 8-pins of </a:t>
            </a:r>
            <a:r>
              <a:rPr lang="en-US" sz="3200" b="1" dirty="0" err="1" smtClean="0"/>
              <a:t>PortC</a:t>
            </a:r>
            <a:r>
              <a:rPr lang="en-US" sz="3200" b="1" dirty="0" smtClean="0"/>
              <a:t> of an Atmega32 chip</a:t>
            </a:r>
          </a:p>
          <a:p>
            <a:r>
              <a:rPr lang="en-US" sz="3200" b="1" dirty="0" smtClean="0"/>
              <a:t>We want to glow all of the eight LEDs.</a:t>
            </a:r>
          </a:p>
          <a:p>
            <a:r>
              <a:rPr lang="en-US" sz="3200" b="1" dirty="0" smtClean="0"/>
              <a:t>And they will be switched off after1 sec and this ON and OFF with an interval of 1 sec will be repeated continuously.</a:t>
            </a:r>
          </a:p>
          <a:p>
            <a:r>
              <a:rPr lang="en-US" sz="3200" b="1" dirty="0" smtClean="0"/>
              <a:t>Write a C code for the above mentioned output operations.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23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Connection of LEDs with a Port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6768" y="1219200"/>
            <a:ext cx="1676400" cy="5181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/>
          <p:cNvCxnSpPr/>
          <p:nvPr/>
        </p:nvCxnSpPr>
        <p:spPr>
          <a:xfrm>
            <a:off x="3603168" y="429985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92598" y="4191000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4082" y="432888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965368" y="4161972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6140336" y="4328092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02826" y="432888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833390" y="434623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03168" y="466475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2598" y="4555898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94082" y="469378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5965368" y="4526870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140336" y="4692990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02826" y="469378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833390" y="471113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03168" y="50639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2598" y="4923972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94082" y="506185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5965368" y="4894944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140336" y="5061064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02826" y="506185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833390" y="507920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03168" y="539205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92598" y="5283198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3" name="Straight Connector 32"/>
          <p:cNvCxnSpPr/>
          <p:nvPr/>
        </p:nvCxnSpPr>
        <p:spPr>
          <a:xfrm>
            <a:off x="5294082" y="542108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5965368" y="5254170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6140336" y="5420290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02826" y="542108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833390" y="543843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03168" y="575695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92598" y="5648096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0" name="Straight Connector 39"/>
          <p:cNvCxnSpPr/>
          <p:nvPr/>
        </p:nvCxnSpPr>
        <p:spPr>
          <a:xfrm>
            <a:off x="5294082" y="578598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 rot="5400000">
            <a:off x="5965368" y="5619068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6140336" y="5785188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02826" y="578598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833390" y="58033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03168" y="618512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92598" y="6016170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7" name="Straight Connector 46"/>
          <p:cNvCxnSpPr/>
          <p:nvPr/>
        </p:nvCxnSpPr>
        <p:spPr>
          <a:xfrm>
            <a:off x="5294082" y="615405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 rot="5400000">
            <a:off x="5965368" y="5987142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6140336" y="6153262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02826" y="615405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833390" y="6171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03168" y="352334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92598" y="3414486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4" name="Straight Connector 53"/>
          <p:cNvCxnSpPr/>
          <p:nvPr/>
        </p:nvCxnSpPr>
        <p:spPr>
          <a:xfrm>
            <a:off x="5294082" y="355237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rot="5400000">
            <a:off x="5965368" y="3385458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6140336" y="3551578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02826" y="355237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833390" y="356972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03168" y="388824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292598" y="3779384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1" name="Straight Connector 60"/>
          <p:cNvCxnSpPr/>
          <p:nvPr/>
        </p:nvCxnSpPr>
        <p:spPr>
          <a:xfrm>
            <a:off x="5294082" y="391727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 rot="5400000">
            <a:off x="5965368" y="3750356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6140336" y="3916476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02826" y="391727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6833390" y="393462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48000" y="33354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PC7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062514" y="36866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077028" y="41119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PC5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91542" y="44748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PC4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091542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PC3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095172" y="5193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066144" y="55561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95172" y="59842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669968" y="3048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629400" y="3048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GND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140854" y="15711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ATmega32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05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401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All LEDs will be ON and off at an interval of 1 sec. And the process is repeated.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3352800"/>
            <a:ext cx="4419600" cy="324704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err="1"/>
              <a:t>data_ddr</a:t>
            </a:r>
            <a:r>
              <a:rPr lang="en-US" sz="2800" b="1" dirty="0"/>
              <a:t>=0xFF;</a:t>
            </a:r>
          </a:p>
          <a:p>
            <a:pPr>
              <a:buNone/>
            </a:pPr>
            <a:r>
              <a:rPr lang="en-US" sz="2800" b="1" dirty="0" err="1"/>
              <a:t>data_port</a:t>
            </a:r>
            <a:r>
              <a:rPr lang="en-US" sz="2800" b="1" dirty="0"/>
              <a:t>=0xFF;</a:t>
            </a:r>
          </a:p>
          <a:p>
            <a:pPr>
              <a:buNone/>
            </a:pPr>
            <a:r>
              <a:rPr lang="en-US" sz="2800" b="1" dirty="0"/>
              <a:t>while (1)</a:t>
            </a:r>
          </a:p>
          <a:p>
            <a:pPr>
              <a:buNone/>
            </a:pPr>
            <a:r>
              <a:rPr lang="en-US" sz="2800" b="1" dirty="0"/>
              <a:t>      </a:t>
            </a:r>
            <a:r>
              <a:rPr lang="en-US" sz="2800" b="1" dirty="0" smtClean="0"/>
              <a:t>{</a:t>
            </a:r>
          </a:p>
          <a:p>
            <a:pPr>
              <a:buNone/>
            </a:pPr>
            <a:endParaRPr lang="en-US" sz="800" b="1" dirty="0"/>
          </a:p>
          <a:p>
            <a:pPr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data_port</a:t>
            </a:r>
            <a:r>
              <a:rPr lang="en-US" sz="2800" b="1" dirty="0"/>
              <a:t>=~</a:t>
            </a:r>
            <a:r>
              <a:rPr lang="en-US" sz="2800" b="1" dirty="0" err="1"/>
              <a:t>data_port</a:t>
            </a:r>
            <a:r>
              <a:rPr lang="en-US" sz="2800" b="1" dirty="0"/>
              <a:t>;</a:t>
            </a:r>
          </a:p>
          <a:p>
            <a:pPr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delay_ms</a:t>
            </a:r>
            <a:r>
              <a:rPr lang="en-US" sz="2800" b="1" dirty="0"/>
              <a:t>(1000);</a:t>
            </a:r>
          </a:p>
          <a:p>
            <a:pPr>
              <a:buNone/>
            </a:pPr>
            <a:r>
              <a:rPr lang="en-US" sz="2800" b="1" dirty="0"/>
              <a:t>     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78340"/>
              </p:ext>
            </p:extLst>
          </p:nvPr>
        </p:nvGraphicFramePr>
        <p:xfrm>
          <a:off x="1524000" y="176276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19063"/>
              </p:ext>
            </p:extLst>
          </p:nvPr>
        </p:nvGraphicFramePr>
        <p:xfrm>
          <a:off x="1524000" y="268224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1690914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0xFF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6771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0x00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3352800"/>
            <a:ext cx="4038600" cy="329320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#include &lt;mega32.h&gt;</a:t>
            </a:r>
          </a:p>
          <a:p>
            <a:r>
              <a:rPr lang="en-US" sz="2600" b="1" dirty="0"/>
              <a:t>#include &lt;</a:t>
            </a:r>
            <a:r>
              <a:rPr lang="en-US" sz="2600" b="1" dirty="0" err="1"/>
              <a:t>delay.h</a:t>
            </a:r>
            <a:r>
              <a:rPr lang="en-US" sz="2600" b="1" dirty="0" smtClean="0"/>
              <a:t>&gt;</a:t>
            </a:r>
            <a:endParaRPr lang="en-US" sz="2600" b="1" dirty="0"/>
          </a:p>
          <a:p>
            <a:r>
              <a:rPr lang="en-US" sz="2600" b="1" dirty="0"/>
              <a:t>#define </a:t>
            </a:r>
            <a:r>
              <a:rPr lang="en-US" sz="2600" b="1" dirty="0" err="1"/>
              <a:t>data_ddr</a:t>
            </a:r>
            <a:r>
              <a:rPr lang="en-US" sz="2600" b="1" dirty="0"/>
              <a:t> DDRC #define </a:t>
            </a:r>
            <a:r>
              <a:rPr lang="en-US" sz="2600" b="1" dirty="0" err="1"/>
              <a:t>data_port</a:t>
            </a:r>
            <a:r>
              <a:rPr lang="en-US" sz="2600" b="1" dirty="0"/>
              <a:t> </a:t>
            </a:r>
            <a:r>
              <a:rPr lang="en-US" sz="2600" b="1" dirty="0" smtClean="0"/>
              <a:t>PORTC</a:t>
            </a:r>
            <a:endParaRPr lang="en-US" sz="2600" b="1" dirty="0"/>
          </a:p>
          <a:p>
            <a:r>
              <a:rPr lang="en-US" sz="2600" b="1" dirty="0"/>
              <a:t>void main(void)</a:t>
            </a:r>
          </a:p>
          <a:p>
            <a:r>
              <a:rPr lang="en-US" sz="2600" b="1" dirty="0" smtClean="0"/>
              <a:t>{</a:t>
            </a:r>
          </a:p>
          <a:p>
            <a:endParaRPr lang="en-US" sz="2600" b="1" dirty="0" smtClean="0"/>
          </a:p>
          <a:p>
            <a:r>
              <a:rPr lang="en-US" sz="2600" b="1" dirty="0"/>
              <a:t>}</a:t>
            </a:r>
          </a:p>
        </p:txBody>
      </p:sp>
      <p:sp>
        <p:nvSpPr>
          <p:cNvPr id="3" name="Left Arrow 2"/>
          <p:cNvSpPr/>
          <p:nvPr/>
        </p:nvSpPr>
        <p:spPr>
          <a:xfrm>
            <a:off x="685800" y="5802860"/>
            <a:ext cx="3886200" cy="3693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566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5357</TotalTime>
  <Words>1150</Words>
  <Application>Microsoft Office PowerPoint</Application>
  <PresentationFormat>On-screen Show (4:3)</PresentationFormat>
  <Paragraphs>371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Equity</vt:lpstr>
      <vt:lpstr>Visio</vt:lpstr>
      <vt:lpstr>Training on  AVR Microcontroller  for Automation in Power Sector</vt:lpstr>
      <vt:lpstr>Ports of AVR ATmega32</vt:lpstr>
      <vt:lpstr>ATMega32 Pin out &amp; Descriptions</vt:lpstr>
      <vt:lpstr>ATMega32 Pin out &amp; Descriptions</vt:lpstr>
      <vt:lpstr>DDRx Register Role in Outputting Data</vt:lpstr>
      <vt:lpstr>How data is sent to the output port?</vt:lpstr>
      <vt:lpstr>A Practical example of Outputting Data through a Port</vt:lpstr>
      <vt:lpstr>Connection of LEDs with a Port</vt:lpstr>
      <vt:lpstr>All LEDs will be ON and off at an interval of 1 sec. And the process is repeated.</vt:lpstr>
      <vt:lpstr>7-segment display: Introduction</vt:lpstr>
      <vt:lpstr>The Pin Out and Picture of a 7-segment Display</vt:lpstr>
      <vt:lpstr>Two types of 7-segment display</vt:lpstr>
      <vt:lpstr>Interfacing 7 segment display</vt:lpstr>
      <vt:lpstr>7-Segment Display</vt:lpstr>
      <vt:lpstr>Code for     7-segment Display</vt:lpstr>
      <vt:lpstr>Multiple 7-Segment Display</vt:lpstr>
      <vt:lpstr>Multiplexing 7-Segment Display</vt:lpstr>
      <vt:lpstr>Connection Diagram of Multiple          7-segment Display with AVR ATmega32</vt:lpstr>
      <vt:lpstr>How does it work?</vt:lpstr>
      <vt:lpstr>Code for 2 digit  7-segment Display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Dr. S.M Lutful Kabir</cp:lastModifiedBy>
  <cp:revision>158</cp:revision>
  <dcterms:created xsi:type="dcterms:W3CDTF">2014-05-09T08:36:58Z</dcterms:created>
  <dcterms:modified xsi:type="dcterms:W3CDTF">2018-03-11T08:14:53Z</dcterms:modified>
</cp:coreProperties>
</file>