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0" r:id="rId3"/>
    <p:sldId id="377" r:id="rId4"/>
    <p:sldId id="361" r:id="rId5"/>
    <p:sldId id="378" r:id="rId6"/>
    <p:sldId id="362" r:id="rId7"/>
    <p:sldId id="363" r:id="rId8"/>
    <p:sldId id="364" r:id="rId9"/>
    <p:sldId id="365" r:id="rId10"/>
    <p:sldId id="366" r:id="rId11"/>
    <p:sldId id="379" r:id="rId12"/>
    <p:sldId id="367" r:id="rId13"/>
    <p:sldId id="369" r:id="rId14"/>
    <p:sldId id="370" r:id="rId15"/>
    <p:sldId id="371" r:id="rId16"/>
    <p:sldId id="372" r:id="rId17"/>
    <p:sldId id="349" r:id="rId18"/>
    <p:sldId id="358" r:id="rId19"/>
    <p:sldId id="359" r:id="rId20"/>
    <p:sldId id="352" r:id="rId21"/>
    <p:sldId id="353" r:id="rId22"/>
    <p:sldId id="376" r:id="rId23"/>
    <p:sldId id="375" r:id="rId24"/>
    <p:sldId id="354" r:id="rId25"/>
    <p:sldId id="373" r:id="rId26"/>
    <p:sldId id="374" r:id="rId27"/>
    <p:sldId id="282" r:id="rId2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18834-FD34-492C-A49F-A72FF7DD6504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1BB5-80D7-47CD-A939-8D712CA38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19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F74-E707-4865-A5FC-946763785BC8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C9830-D8AC-4DE4-B607-48686BABC0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3BBCFA-0C53-48DE-B3D5-445B9148A532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8AE0400-5D2F-4E31-9F19-A66B4B0C89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/>
        </p:nvSpPr>
        <p:spPr>
          <a:xfrm>
            <a:off x="838200" y="3443514"/>
            <a:ext cx="7162800" cy="1905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Module: M#4 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r>
              <a:rPr lang="en-US" sz="4000" b="1" dirty="0" smtClean="0">
                <a:solidFill>
                  <a:srgbClr val="0070C0"/>
                </a:solidFill>
              </a:rPr>
              <a:t>Input / Output (continued)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52400" y="1571172"/>
            <a:ext cx="8839200" cy="1470025"/>
          </a:xfrm>
          <a:prstGeom prst="rect">
            <a:avLst/>
          </a:prstGeom>
        </p:spPr>
        <p:txBody>
          <a:bodyPr bIns="91440" anchor="ctr" anchorCtr="0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500"/>
              </a:lnSpc>
            </a:pPr>
            <a:r>
              <a:rPr lang="en-US" sz="3600" b="1" dirty="0" smtClean="0">
                <a:latin typeface="+mn-lt"/>
              </a:rPr>
              <a:t>Training on </a:t>
            </a:r>
            <a:br>
              <a:rPr lang="en-US" sz="3600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AVR Microcontroller </a:t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for Automation in Power Sector</a:t>
            </a:r>
            <a:endParaRPr lang="en-US" sz="3200" b="1" dirty="0">
              <a:latin typeface="+mn-lt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90600" y="5119914"/>
            <a:ext cx="7162800" cy="9144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 S.M.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Lutful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Kabir</a:t>
            </a:r>
            <a:endParaRPr kumimoji="0" lang="en-US" sz="3200" b="1" i="0" u="none" strike="noStrike" kern="1200" cap="none" spc="0" normalizeH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800" baseline="0" dirty="0" smtClean="0"/>
              <a:t>IICT, BUET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770088" y="63201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March, 2018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Some of the functions used for LCD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5257800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unsigned char </a:t>
            </a:r>
            <a:r>
              <a:rPr lang="en-US" b="1" dirty="0" err="1" smtClean="0"/>
              <a:t>lcd_init</a:t>
            </a:r>
            <a:r>
              <a:rPr lang="en-US" b="1" dirty="0" smtClean="0"/>
              <a:t>(unsigned char </a:t>
            </a:r>
            <a:r>
              <a:rPr lang="en-US" b="1" dirty="0" err="1" smtClean="0"/>
              <a:t>lcd_columns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initializes the LCD module, clears the display and sets the printing character position at row 0 and column 0. The numbers of columns of the LCD must be specified (e.g. 16). No cursor is displayed.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lcd_clear</a:t>
            </a:r>
            <a:r>
              <a:rPr lang="en-US" b="1" dirty="0" smtClean="0"/>
              <a:t>(void)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clears the LCD and sets the printing character position at row 0 and column 0.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lcd_gotoxy</a:t>
            </a:r>
            <a:r>
              <a:rPr lang="en-US" b="1" dirty="0" smtClean="0"/>
              <a:t>(unsigned char x, unsigned char y)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sets the current display position at column x and row y. The row and column numbering starts from 0.</a:t>
            </a:r>
          </a:p>
          <a:p>
            <a:r>
              <a:rPr lang="en-US" b="1" dirty="0" smtClean="0"/>
              <a:t>void </a:t>
            </a:r>
            <a:r>
              <a:rPr lang="en-US" b="1" dirty="0" err="1" smtClean="0"/>
              <a:t>lcd_putsf</a:t>
            </a:r>
            <a:r>
              <a:rPr lang="en-US" b="1" dirty="0" smtClean="0"/>
              <a:t>(char flash *</a:t>
            </a:r>
            <a:r>
              <a:rPr lang="en-US" b="1" dirty="0" err="1" smtClean="0"/>
              <a:t>str</a:t>
            </a:r>
            <a:r>
              <a:rPr lang="en-US" b="1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displays at the current display position the string </a:t>
            </a:r>
            <a:r>
              <a:rPr lang="en-US" dirty="0" err="1" smtClean="0"/>
              <a:t>str</a:t>
            </a:r>
            <a:r>
              <a:rPr lang="en-US" dirty="0" smtClean="0"/>
              <a:t>, located in FLASH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7000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unsigned char </a:t>
            </a:r>
            <a:r>
              <a:rPr lang="en-US" b="1" dirty="0" err="1"/>
              <a:t>lcd_init</a:t>
            </a:r>
            <a:r>
              <a:rPr lang="en-US" b="1" dirty="0"/>
              <a:t>(unsigned char </a:t>
            </a:r>
            <a:r>
              <a:rPr lang="en-US" b="1" dirty="0" err="1"/>
              <a:t>lcd_columns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Initialized the </a:t>
            </a:r>
            <a:r>
              <a:rPr lang="en-US" dirty="0" err="1" smtClean="0"/>
              <a:t>lcd</a:t>
            </a:r>
            <a:endParaRPr lang="en-US" dirty="0" smtClean="0"/>
          </a:p>
          <a:p>
            <a:r>
              <a:rPr lang="en-US" b="1" dirty="0"/>
              <a:t>void </a:t>
            </a:r>
            <a:r>
              <a:rPr lang="en-US" b="1" dirty="0" err="1"/>
              <a:t>lcd_clear</a:t>
            </a:r>
            <a:r>
              <a:rPr lang="en-US" b="1" dirty="0"/>
              <a:t>(void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Clears the </a:t>
            </a:r>
            <a:r>
              <a:rPr lang="en-US" dirty="0" err="1" smtClean="0"/>
              <a:t>lcd</a:t>
            </a:r>
            <a:r>
              <a:rPr lang="en-US" dirty="0" smtClean="0"/>
              <a:t> and sets the display position to 0,0</a:t>
            </a:r>
          </a:p>
          <a:p>
            <a:r>
              <a:rPr lang="en-US" b="1" dirty="0"/>
              <a:t>void </a:t>
            </a:r>
            <a:r>
              <a:rPr lang="en-US" b="1" dirty="0" err="1"/>
              <a:t>lcd_gotoxy</a:t>
            </a:r>
            <a:r>
              <a:rPr lang="en-US" b="1" dirty="0"/>
              <a:t>(unsigned char x, unsigned char y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Sets the display position to </a:t>
            </a:r>
            <a:r>
              <a:rPr lang="en-US" dirty="0" err="1" smtClean="0"/>
              <a:t>x,y</a:t>
            </a:r>
            <a:endParaRPr lang="en-US" dirty="0" smtClean="0"/>
          </a:p>
          <a:p>
            <a:r>
              <a:rPr lang="en-US" b="1" dirty="0"/>
              <a:t>void </a:t>
            </a:r>
            <a:r>
              <a:rPr lang="en-US" b="1" dirty="0" err="1"/>
              <a:t>lcd_putsf</a:t>
            </a:r>
            <a:r>
              <a:rPr lang="en-US" b="1" dirty="0"/>
              <a:t>(char flash *</a:t>
            </a:r>
            <a:r>
              <a:rPr lang="en-US" b="1" dirty="0" err="1"/>
              <a:t>str</a:t>
            </a:r>
            <a:r>
              <a:rPr lang="en-US" b="1" dirty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Displays </a:t>
            </a:r>
            <a:r>
              <a:rPr lang="en-US" dirty="0"/>
              <a:t>at the current display position the string </a:t>
            </a:r>
            <a:r>
              <a:rPr lang="en-US" dirty="0" err="1"/>
              <a:t>str</a:t>
            </a:r>
            <a:r>
              <a:rPr lang="en-US" dirty="0"/>
              <a:t>, located in FLASH</a:t>
            </a:r>
          </a:p>
        </p:txBody>
      </p:sp>
    </p:spTree>
    <p:extLst>
      <p:ext uri="{BB962C8B-B14F-4D97-AF65-F5344CB8AC3E}">
        <p14:creationId xmlns:p14="http://schemas.microsoft.com/office/powerpoint/2010/main" val="399091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2362200" cy="1524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Main function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67000" y="304800"/>
            <a:ext cx="5791200" cy="6477000"/>
          </a:xfrm>
        </p:spPr>
        <p:txBody>
          <a:bodyPr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void main(void) {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err="1" smtClean="0"/>
              <a:t>lcd_init</a:t>
            </a:r>
            <a:r>
              <a:rPr lang="en-US" sz="2800" dirty="0" smtClean="0"/>
              <a:t>(16);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while (1) {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lcd_clear</a:t>
            </a:r>
            <a:r>
              <a:rPr lang="en-US" sz="2800" dirty="0" smtClean="0"/>
              <a:t>();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("AVR </a:t>
            </a:r>
            <a:r>
              <a:rPr lang="en-US" sz="2800" dirty="0" err="1" smtClean="0"/>
              <a:t>Devp</a:t>
            </a:r>
            <a:r>
              <a:rPr lang="en-US" sz="2800" dirty="0" smtClean="0"/>
              <a:t>. Board");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(0,1);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(“LCD Test Program");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(2000);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lcd_clear</a:t>
            </a:r>
            <a:r>
              <a:rPr lang="en-US" sz="2800" dirty="0" smtClean="0"/>
              <a:t>();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</a:t>
            </a:r>
            <a:r>
              <a:rPr lang="en-US" sz="2800" dirty="0" err="1" smtClean="0"/>
              <a:t>ATmega</a:t>
            </a:r>
            <a:r>
              <a:rPr lang="en-US" sz="2800" dirty="0" smtClean="0"/>
              <a:t> 32");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(1000);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lcd_gotoxy</a:t>
            </a:r>
            <a:r>
              <a:rPr lang="en-US" sz="2800" dirty="0" smtClean="0"/>
              <a:t>(0,1);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lcd_putsf</a:t>
            </a:r>
            <a:r>
              <a:rPr lang="en-US" sz="2800" dirty="0" smtClean="0"/>
              <a:t>("Microcontroller");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</a:t>
            </a:r>
            <a:r>
              <a:rPr lang="en-US" sz="2800" dirty="0" err="1" smtClean="0"/>
              <a:t>delay_ms</a:t>
            </a:r>
            <a:r>
              <a:rPr lang="en-US" sz="2800" dirty="0" smtClean="0"/>
              <a:t>(2000);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      }</a:t>
            </a:r>
          </a:p>
          <a:p>
            <a:pPr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DDRx</a:t>
            </a:r>
            <a:r>
              <a:rPr lang="en-US" b="1" dirty="0" smtClean="0">
                <a:solidFill>
                  <a:schemeClr val="tx1"/>
                </a:solidFill>
              </a:rPr>
              <a:t> Register Role in Inputting Data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458200" cy="495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To make a port an input port, we must first put 0s into the </a:t>
            </a:r>
            <a:r>
              <a:rPr lang="en-US" sz="3200" dirty="0" err="1" smtClean="0"/>
              <a:t>DDRx</a:t>
            </a:r>
            <a:r>
              <a:rPr lang="en-US" sz="3200" dirty="0" smtClean="0"/>
              <a:t> register for that port.</a:t>
            </a:r>
          </a:p>
          <a:p>
            <a:r>
              <a:rPr lang="en-US" sz="3200" dirty="0" smtClean="0"/>
              <a:t>Then we can read the data which is residing at the pins of Port x.</a:t>
            </a:r>
          </a:p>
          <a:p>
            <a:r>
              <a:rPr lang="en-US" sz="3200" dirty="0" smtClean="0"/>
              <a:t>Notice that upon reset, all ports have the value 0x00 in their </a:t>
            </a:r>
            <a:r>
              <a:rPr lang="en-US" sz="3200" dirty="0" err="1" smtClean="0"/>
              <a:t>DDRx</a:t>
            </a:r>
            <a:r>
              <a:rPr lang="en-US" sz="3200" dirty="0" smtClean="0"/>
              <a:t> registers.</a:t>
            </a:r>
          </a:p>
          <a:p>
            <a:r>
              <a:rPr lang="en-US" sz="3200" dirty="0" smtClean="0"/>
              <a:t>That is all ports upon reset remains as input ports.  </a:t>
            </a:r>
          </a:p>
          <a:p>
            <a:pPr marL="0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266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How data is read from the Input Port?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Once you set the direction of a port as input, the data that you want to read from the input, you have to place that data to port pins.</a:t>
            </a:r>
          </a:p>
          <a:p>
            <a:r>
              <a:rPr lang="en-US" sz="3200" dirty="0" smtClean="0"/>
              <a:t>If DDRB=0x00 and the data presented at the port pins of Port B port is 0x75, the data will go to PINB register of I/O memory. You have to read that reg.</a:t>
            </a:r>
          </a:p>
          <a:p>
            <a:r>
              <a:rPr lang="en-US" sz="3200" dirty="0" smtClean="0"/>
              <a:t>The content of PINB will be -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041402" y="5692260"/>
            <a:ext cx="7431312" cy="937140"/>
            <a:chOff x="1179288" y="4800600"/>
            <a:chExt cx="7431312" cy="937140"/>
          </a:xfrm>
        </p:grpSpPr>
        <p:sp>
          <p:nvSpPr>
            <p:cNvPr id="6" name="Rectangle 5"/>
            <p:cNvSpPr/>
            <p:nvPr/>
          </p:nvSpPr>
          <p:spPr>
            <a:xfrm>
              <a:off x="2474688" y="4956630"/>
              <a:ext cx="6019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0"/>
              <a:endCxn id="6" idx="2"/>
            </p:cNvCxnSpPr>
            <p:nvPr/>
          </p:nvCxnSpPr>
          <p:spPr>
            <a:xfrm rot="16200000" flipH="1">
              <a:off x="5294088" y="514713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6200000" flipH="1">
              <a:off x="6775564" y="516085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537564" y="514633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6022412" y="5160851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3852524" y="514633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4620196" y="5146337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3045394" y="5146336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634348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6260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30918" y="48768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42116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56944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89916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37402" y="4894944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66744" y="48804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3886" y="5333427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PINB7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185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PINB6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567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PINB5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254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PINB4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0030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PINB3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858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48714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PINB1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54256" y="5337630"/>
              <a:ext cx="856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PINB0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79288" y="48006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PINB  Register</a:t>
              </a:r>
              <a:endParaRPr lang="en-US" sz="2000" b="1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336802" y="4439494"/>
            <a:ext cx="0" cy="73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44062" y="5178754"/>
            <a:ext cx="5976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87656" y="4449412"/>
            <a:ext cx="0" cy="73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37972" y="5178754"/>
            <a:ext cx="0" cy="9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57714" y="5188672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43514" y="517875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81714" y="517875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43714" y="517875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29514" y="5193268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415314" y="5178754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77314" y="5193268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939314" y="5193268"/>
            <a:ext cx="0" cy="14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52400" y="4551010"/>
            <a:ext cx="2623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Microcontroller pins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2500086" y="472155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PB.7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182256" y="472155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PB.6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958770" y="472518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PB.5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749798" y="472155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450112" y="4721554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50426" y="473969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916056" y="473969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678056" y="4751366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PB.0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53228" y="5357336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973284" y="5360182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82456" y="534929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139542" y="5374696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630884" y="5421868"/>
            <a:ext cx="7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+5V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10400" y="5403724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591628" y="5360182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561772" y="5345668"/>
            <a:ext cx="46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205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Role of Pull up resistors at the port pins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4876800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 Let us say you have configured a port pin as input pin.</a:t>
            </a:r>
          </a:p>
          <a:p>
            <a:r>
              <a:rPr lang="en-US" sz="2800" dirty="0" smtClean="0"/>
              <a:t>If there is nothing connected with the pin and your program reads the state of the pin, will it be high of low? It will be difficult to tell.</a:t>
            </a:r>
          </a:p>
          <a:p>
            <a:r>
              <a:rPr lang="en-US" sz="2800" dirty="0" smtClean="0"/>
              <a:t>This state of the pin is referred to as floating state.</a:t>
            </a:r>
          </a:p>
          <a:p>
            <a:r>
              <a:rPr lang="en-US" sz="2800" dirty="0" smtClean="0"/>
              <a:t>In order to prevent this unknown state, pull up resistor is used. </a:t>
            </a:r>
          </a:p>
          <a:p>
            <a:r>
              <a:rPr lang="en-US" sz="2800" dirty="0" smtClean="0"/>
              <a:t>Pull ups are often used with button and switches. </a:t>
            </a:r>
            <a:endParaRPr lang="en-US" sz="2800" dirty="0"/>
          </a:p>
        </p:txBody>
      </p:sp>
      <p:sp>
        <p:nvSpPr>
          <p:cNvPr id="33794" name="AutoShape 2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schematic pull-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511568b6ce395f1b400000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038600"/>
            <a:ext cx="3476246" cy="22098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181600" y="1066800"/>
            <a:ext cx="3476246" cy="2286000"/>
            <a:chOff x="5181600" y="1416050"/>
            <a:chExt cx="3476246" cy="2546350"/>
          </a:xfrm>
        </p:grpSpPr>
        <p:pic>
          <p:nvPicPr>
            <p:cNvPr id="8" name="Picture 7" descr="511568b6ce395f1b40000000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0" y="1416050"/>
              <a:ext cx="3476246" cy="25463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291942" y="1476828"/>
              <a:ext cx="609600" cy="144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4000" y="33528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without pull up resistor</a:t>
            </a:r>
            <a:endParaRPr lang="en-US" sz="20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5997714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/>
              <a:t>A switch connected at the input pin with pull up resistor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91579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Internal pull up resistor in AVR and its 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5181600" cy="5562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In AVR ATmega32 microcontroller, each of the port pins have a pull up resistor having the facility of connecting or disconnecting it with the pin.</a:t>
            </a:r>
          </a:p>
          <a:p>
            <a:r>
              <a:rPr lang="en-US" sz="3200" dirty="0" smtClean="0"/>
              <a:t>The provision of connection or disconnection is controlled by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register.  [see the figure]</a:t>
            </a:r>
          </a:p>
          <a:p>
            <a:r>
              <a:rPr lang="en-US" sz="3200" dirty="0" smtClean="0"/>
              <a:t>If we put 1s into bits of </a:t>
            </a:r>
            <a:r>
              <a:rPr lang="en-US" sz="3200" dirty="0" err="1" smtClean="0"/>
              <a:t>PORTx</a:t>
            </a:r>
            <a:r>
              <a:rPr lang="en-US" sz="3200" dirty="0" smtClean="0"/>
              <a:t> register, the pull up resistors are activated. </a:t>
            </a: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5459865" y="1143000"/>
          <a:ext cx="3560763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3" imgW="2351837" imgH="1970227" progId="">
                  <p:embed/>
                </p:oleObj>
              </mc:Choice>
              <mc:Fallback>
                <p:oleObj name="Visio" r:id="rId3" imgW="2351837" imgH="19702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865" y="1143000"/>
                        <a:ext cx="3560763" cy="396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62600" y="5105401"/>
            <a:ext cx="3352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Remember that during output of data </a:t>
            </a:r>
            <a:r>
              <a:rPr lang="en-US" sz="2400" dirty="0" err="1" smtClean="0"/>
              <a:t>PORTx</a:t>
            </a:r>
            <a:r>
              <a:rPr lang="en-US" sz="2400" dirty="0" smtClean="0"/>
              <a:t> is the register in which data has to be written to make it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An Example of Input and Output Ports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2133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/>
              <a:t>Two push button switches (Switch 1 and Switch 2) are connected to Pin 0 and 1 of Port C of the ATmega32 chip respectively [A ‘0’ appears at the corresponding pin when a Switch is pressed].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81350"/>
            <a:ext cx="42386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0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838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 program on INPUT &amp; OUTPUT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7630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Eight (8) </a:t>
            </a:r>
            <a:r>
              <a:rPr lang="en-US" sz="2800" dirty="0"/>
              <a:t>LEDs are connected at Port D and arranged in a circle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4800600"/>
            <a:ext cx="8763000" cy="18288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When switch 1 is pressed glowing of one of the LEDs will move in clockwise direction with 0.2 sec interval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nd if switch 2 is pressed glowing of LED will move in anti-clockwise direction with 0.2 sec interval.</a:t>
            </a:r>
          </a:p>
          <a:p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2103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4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4267200" cy="7620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The Code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56344"/>
            <a:ext cx="3581400" cy="5620656"/>
          </a:xfrm>
          <a:ln w="28575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 &lt;mega32.h&gt;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delay.h</a:t>
            </a:r>
            <a:r>
              <a:rPr lang="en-US" dirty="0"/>
              <a:t>&gt;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#define push1 PINC.0</a:t>
            </a:r>
          </a:p>
          <a:p>
            <a:pPr>
              <a:buNone/>
            </a:pPr>
            <a:r>
              <a:rPr lang="en-US" dirty="0"/>
              <a:t>#define push2 PINC.1</a:t>
            </a:r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input_ddr</a:t>
            </a:r>
            <a:r>
              <a:rPr lang="en-US" dirty="0"/>
              <a:t> DDRC</a:t>
            </a:r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output_ddr</a:t>
            </a:r>
            <a:r>
              <a:rPr lang="en-US" dirty="0"/>
              <a:t> DDRD</a:t>
            </a:r>
          </a:p>
          <a:p>
            <a:pPr>
              <a:buNone/>
            </a:pPr>
            <a:r>
              <a:rPr lang="en-US" dirty="0"/>
              <a:t>#define </a:t>
            </a:r>
            <a:r>
              <a:rPr lang="en-US" dirty="0" err="1"/>
              <a:t>output_port</a:t>
            </a:r>
            <a:r>
              <a:rPr lang="en-US" dirty="0"/>
              <a:t> PORTD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</a:p>
          <a:p>
            <a:pPr>
              <a:buNone/>
            </a:pPr>
            <a:r>
              <a:rPr lang="en-US" dirty="0"/>
              <a:t>void main(void)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char move=0;</a:t>
            </a:r>
          </a:p>
          <a:p>
            <a:pPr>
              <a:buNone/>
            </a:pPr>
            <a:r>
              <a:rPr lang="en-US" dirty="0" err="1"/>
              <a:t>input_ddr</a:t>
            </a:r>
            <a:r>
              <a:rPr lang="en-US" dirty="0"/>
              <a:t>=0x00;</a:t>
            </a:r>
          </a:p>
          <a:p>
            <a:pPr>
              <a:buNone/>
            </a:pPr>
            <a:r>
              <a:rPr lang="en-US" dirty="0" err="1"/>
              <a:t>output_ddr</a:t>
            </a:r>
            <a:r>
              <a:rPr lang="en-US" dirty="0"/>
              <a:t>=0xFF;</a:t>
            </a:r>
          </a:p>
          <a:p>
            <a:pPr>
              <a:buNone/>
            </a:pPr>
            <a:r>
              <a:rPr lang="en-US" dirty="0" err="1"/>
              <a:t>output_port</a:t>
            </a:r>
            <a:r>
              <a:rPr lang="en-US" dirty="0"/>
              <a:t>=0x80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"/>
            <a:ext cx="4572000" cy="674030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while (1)</a:t>
            </a:r>
          </a:p>
          <a:p>
            <a:r>
              <a:rPr lang="en-US" sz="2400" dirty="0"/>
              <a:t>      {         </a:t>
            </a:r>
          </a:p>
          <a:p>
            <a:r>
              <a:rPr lang="en-US" sz="2400" dirty="0"/>
              <a:t>      if (push1==0</a:t>
            </a:r>
            <a:r>
              <a:rPr lang="en-US" sz="2400" dirty="0" smtClean="0"/>
              <a:t>)  </a:t>
            </a:r>
            <a:r>
              <a:rPr lang="en-US" sz="2400" dirty="0"/>
              <a:t>move=1;</a:t>
            </a:r>
          </a:p>
          <a:p>
            <a:r>
              <a:rPr lang="en-US" sz="2400" dirty="0"/>
              <a:t>      if (push2==0</a:t>
            </a:r>
            <a:r>
              <a:rPr lang="en-US" sz="2400" dirty="0" smtClean="0"/>
              <a:t>)  move=2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  </a:t>
            </a:r>
          </a:p>
          <a:p>
            <a:r>
              <a:rPr lang="en-US" sz="2400" dirty="0"/>
              <a:t>      if (move==1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output_port</a:t>
            </a:r>
            <a:r>
              <a:rPr lang="en-US" sz="2400" dirty="0"/>
              <a:t>=</a:t>
            </a:r>
            <a:r>
              <a:rPr lang="en-US" sz="2400" dirty="0" err="1"/>
              <a:t>output_port</a:t>
            </a:r>
            <a:r>
              <a:rPr lang="en-US" sz="2400" dirty="0"/>
              <a:t>&gt;&gt;1;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output_port</a:t>
            </a:r>
            <a:r>
              <a:rPr lang="en-US" sz="2400" dirty="0"/>
              <a:t>==0</a:t>
            </a:r>
            <a:r>
              <a:rPr lang="en-US" sz="2400" dirty="0" smtClean="0"/>
              <a:t>)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</a:t>
            </a:r>
            <a:r>
              <a:rPr lang="en-US" sz="2400" dirty="0" err="1" smtClean="0"/>
              <a:t>output_port</a:t>
            </a:r>
            <a:r>
              <a:rPr lang="en-US" sz="2400" dirty="0" smtClean="0"/>
              <a:t>=0x80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</a:t>
            </a:r>
          </a:p>
          <a:p>
            <a:r>
              <a:rPr lang="en-US" sz="2400" dirty="0"/>
              <a:t>      if (move==2</a:t>
            </a:r>
            <a:r>
              <a:rPr lang="en-US" sz="2400" dirty="0" smtClean="0"/>
              <a:t>) {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output_port</a:t>
            </a:r>
            <a:r>
              <a:rPr lang="en-US" sz="2400" dirty="0"/>
              <a:t>=</a:t>
            </a:r>
            <a:r>
              <a:rPr lang="en-US" sz="2400" dirty="0" err="1"/>
              <a:t>output_port</a:t>
            </a:r>
            <a:r>
              <a:rPr lang="en-US" sz="2400" dirty="0"/>
              <a:t>&lt;&lt;1;</a:t>
            </a:r>
          </a:p>
          <a:p>
            <a:r>
              <a:rPr lang="en-US" sz="2400" dirty="0"/>
              <a:t>        if (</a:t>
            </a:r>
            <a:r>
              <a:rPr lang="en-US" sz="2400" dirty="0" err="1"/>
              <a:t>output_port</a:t>
            </a:r>
            <a:r>
              <a:rPr lang="en-US" sz="2400" dirty="0"/>
              <a:t>==0</a:t>
            </a:r>
            <a:r>
              <a:rPr lang="en-US" sz="2400" dirty="0" smtClean="0"/>
              <a:t>)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</a:t>
            </a:r>
            <a:r>
              <a:rPr lang="en-US" sz="2400" dirty="0" err="1" smtClean="0"/>
              <a:t>output_port</a:t>
            </a:r>
            <a:r>
              <a:rPr lang="en-US" sz="2400" dirty="0" smtClean="0"/>
              <a:t>=0x01</a:t>
            </a:r>
            <a:r>
              <a:rPr lang="en-US" sz="2400" dirty="0"/>
              <a:t>;</a:t>
            </a:r>
          </a:p>
          <a:p>
            <a:r>
              <a:rPr lang="en-US" sz="2400" dirty="0"/>
              <a:t>        }         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delay_ms</a:t>
            </a:r>
            <a:r>
              <a:rPr lang="en-US" sz="2400" dirty="0"/>
              <a:t>(200);</a:t>
            </a:r>
          </a:p>
          <a:p>
            <a:r>
              <a:rPr lang="en-US" sz="2400" dirty="0"/>
              <a:t>  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2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LCD Display : Its 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/>
          <a:lstStyle/>
          <a:p>
            <a:r>
              <a:rPr lang="en-US" sz="3200" dirty="0" smtClean="0"/>
              <a:t>LED consumes lot of power </a:t>
            </a:r>
          </a:p>
          <a:p>
            <a:r>
              <a:rPr lang="en-US" sz="3200" dirty="0" smtClean="0"/>
              <a:t>Advantages of LCD</a:t>
            </a:r>
          </a:p>
          <a:p>
            <a:pPr lvl="1"/>
            <a:r>
              <a:rPr lang="en-US" sz="3200" dirty="0" smtClean="0"/>
              <a:t>Low power consumption</a:t>
            </a:r>
          </a:p>
          <a:p>
            <a:pPr lvl="1"/>
            <a:r>
              <a:rPr lang="en-US" sz="3200" dirty="0" smtClean="0"/>
              <a:t>Easy to read in bright light</a:t>
            </a:r>
          </a:p>
          <a:p>
            <a:pPr lvl="1"/>
            <a:r>
              <a:rPr lang="en-US" sz="3200" dirty="0" smtClean="0"/>
              <a:t>Declining cost</a:t>
            </a:r>
          </a:p>
          <a:p>
            <a:pPr lvl="1"/>
            <a:r>
              <a:rPr lang="en-US" sz="3200" dirty="0" smtClean="0"/>
              <a:t>Ability to display both Alphanumeric and Graphics</a:t>
            </a:r>
          </a:p>
          <a:p>
            <a:pPr lvl="1"/>
            <a:r>
              <a:rPr lang="en-US" sz="3200" dirty="0" smtClean="0"/>
              <a:t>In different form, 7-segment &amp; graphics form</a:t>
            </a:r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2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Keyboard Interfacing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Keyboards and LCDs are the most widely used input/output devices in microcontrollers such as the AVR.</a:t>
            </a:r>
          </a:p>
          <a:p>
            <a:r>
              <a:rPr lang="en-US" sz="3200" dirty="0" smtClean="0"/>
              <a:t>We shall discuss keyboard fundamentals, key pressed and key detection mechanism.</a:t>
            </a:r>
          </a:p>
          <a:p>
            <a:r>
              <a:rPr lang="en-US" sz="3200" dirty="0" smtClean="0"/>
              <a:t>At the lowest level, keyboards are organized in a matrix of rows and columns.</a:t>
            </a:r>
          </a:p>
          <a:p>
            <a:r>
              <a:rPr lang="en-US" sz="3200" dirty="0" smtClean="0"/>
              <a:t> The CPU accesses both the rows and columns through ports.</a:t>
            </a:r>
          </a:p>
          <a:p>
            <a:r>
              <a:rPr lang="en-US" sz="3200" dirty="0" smtClean="0"/>
              <a:t>Therefore, with two 8-bit ports, an 8X8 keyboard can be connected to a microcontroller.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400" y="118872"/>
            <a:ext cx="8229600" cy="94792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Keyboard in a Matrix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9200" y="6477000"/>
            <a:ext cx="2667000" cy="304800"/>
          </a:xfrm>
        </p:spPr>
        <p:txBody>
          <a:bodyPr/>
          <a:lstStyle/>
          <a:p>
            <a:r>
              <a:rPr lang="en-US" dirty="0" smtClean="0"/>
              <a:t>Prof. S. M. </a:t>
            </a:r>
            <a:r>
              <a:rPr lang="en-US" dirty="0" err="1" smtClean="0"/>
              <a:t>Lutful</a:t>
            </a:r>
            <a:r>
              <a:rPr lang="en-US" dirty="0" smtClean="0"/>
              <a:t> </a:t>
            </a:r>
            <a:r>
              <a:rPr lang="en-US" dirty="0" err="1" smtClean="0"/>
              <a:t>Kabir</a:t>
            </a:r>
            <a:r>
              <a:rPr lang="en-US" dirty="0" smtClean="0"/>
              <a:t>, BUET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85680E6B-D304-4AD8-B731-F6F7592143E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4953000" cy="5867400"/>
          </a:xfrm>
        </p:spPr>
        <p:txBody>
          <a:bodyPr>
            <a:noAutofit/>
          </a:bodyPr>
          <a:lstStyle/>
          <a:p>
            <a:r>
              <a:rPr lang="bn-BD" sz="3000" dirty="0" smtClean="0"/>
              <a:t>Figure shows </a:t>
            </a:r>
            <a:r>
              <a:rPr lang="en-US" sz="3000" dirty="0" smtClean="0"/>
              <a:t>12</a:t>
            </a:r>
            <a:r>
              <a:rPr lang="bn-BD" sz="3000" dirty="0" smtClean="0"/>
              <a:t> key interfaced using </a:t>
            </a:r>
            <a:r>
              <a:rPr lang="en-US" sz="3000" dirty="0" smtClean="0"/>
              <a:t>one</a:t>
            </a:r>
            <a:r>
              <a:rPr lang="bn-BD" sz="3000" dirty="0" smtClean="0"/>
              <a:t> port</a:t>
            </a:r>
            <a:r>
              <a:rPr lang="en-US" sz="3000" dirty="0" smtClean="0"/>
              <a:t>.</a:t>
            </a:r>
            <a:endParaRPr lang="bn-BD" sz="3000" dirty="0" smtClean="0"/>
          </a:p>
          <a:p>
            <a:r>
              <a:rPr lang="en-US" sz="3000" dirty="0" smtClean="0"/>
              <a:t>The rows are connected to lower </a:t>
            </a:r>
            <a:r>
              <a:rPr lang="en-US" sz="3000" dirty="0"/>
              <a:t>4</a:t>
            </a:r>
            <a:r>
              <a:rPr lang="en-US" sz="3000" dirty="0" smtClean="0"/>
              <a:t> pins of port B and the columns are connected to upper 3 pins of the same port.</a:t>
            </a:r>
            <a:endParaRPr lang="bn-BD" sz="3000" dirty="0" smtClean="0"/>
          </a:p>
          <a:p>
            <a:r>
              <a:rPr lang="bn-BD" sz="3000" dirty="0" smtClean="0"/>
              <a:t>If </a:t>
            </a:r>
            <a:r>
              <a:rPr lang="en-US" sz="3000" dirty="0" smtClean="0"/>
              <a:t>no key has been pressed and rows are read, all rows will be read as ‘1’ since +5V is connected to the rows through internal pull up resistors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86400" y="1905000"/>
            <a:ext cx="3352800" cy="3301633"/>
            <a:chOff x="5867399" y="2158638"/>
            <a:chExt cx="3352800" cy="3301633"/>
          </a:xfrm>
        </p:grpSpPr>
        <p:grpSp>
          <p:nvGrpSpPr>
            <p:cNvPr id="121" name="Group 120"/>
            <p:cNvGrpSpPr/>
            <p:nvPr/>
          </p:nvGrpSpPr>
          <p:grpSpPr>
            <a:xfrm>
              <a:off x="5867399" y="2158638"/>
              <a:ext cx="3352800" cy="3028674"/>
              <a:chOff x="5266872" y="2971800"/>
              <a:chExt cx="3878851" cy="3742872"/>
            </a:xfrm>
          </p:grpSpPr>
          <p:cxnSp>
            <p:nvCxnSpPr>
              <p:cNvPr id="215" name="Straight Connector 214"/>
              <p:cNvCxnSpPr/>
              <p:nvPr/>
            </p:nvCxnSpPr>
            <p:spPr>
              <a:xfrm>
                <a:off x="5334000" y="3142344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5334000" y="6694716"/>
                <a:ext cx="4572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Box 216"/>
              <p:cNvSpPr txBox="1"/>
              <p:nvPr/>
            </p:nvSpPr>
            <p:spPr>
              <a:xfrm>
                <a:off x="5266872" y="6399573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.7</a:t>
                </a:r>
                <a:endParaRPr lang="en-US" dirty="0"/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5266872" y="3109686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.0</a:t>
                </a:r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266872" y="3505200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.1</a:t>
                </a:r>
                <a:endParaRPr lang="en-US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5266872" y="3931439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.2</a:t>
                </a:r>
                <a:endParaRPr lang="en-US" dirty="0"/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5266872" y="5045180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.4</a:t>
                </a:r>
                <a:endParaRPr lang="en-US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5266872" y="5517129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 smtClean="0"/>
                  <a:t>B5</a:t>
                </a:r>
                <a:endParaRPr lang="en-US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66872" y="5958817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/>
                  <a:t>B</a:t>
                </a:r>
                <a:r>
                  <a:rPr lang="en-US" sz="1200" dirty="0" smtClean="0"/>
                  <a:t>.6</a:t>
                </a:r>
                <a:endParaRPr lang="en-US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66872" y="4402284"/>
                <a:ext cx="533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bn-BD" sz="1200" dirty="0" smtClean="0"/>
                  <a:t>P</a:t>
                </a:r>
                <a:r>
                  <a:rPr lang="en-US" sz="1200" dirty="0" smtClean="0"/>
                  <a:t>B.3</a:t>
                </a:r>
                <a:endParaRPr lang="en-US" dirty="0"/>
              </a:p>
            </p:txBody>
          </p:sp>
          <p:cxnSp>
            <p:nvCxnSpPr>
              <p:cNvPr id="225" name="Straight Connector 224"/>
              <p:cNvCxnSpPr/>
              <p:nvPr/>
            </p:nvCxnSpPr>
            <p:spPr>
              <a:xfrm>
                <a:off x="5361036" y="5000172"/>
                <a:ext cx="2868564" cy="15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5791200" y="3133272"/>
                <a:ext cx="0" cy="3581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H="1" flipV="1">
                <a:off x="6386286" y="3138715"/>
                <a:ext cx="31956" cy="202145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H="1" flipV="1">
                <a:off x="6855072" y="3080659"/>
                <a:ext cx="31957" cy="256099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H="1" flipV="1">
                <a:off x="7306128" y="3080659"/>
                <a:ext cx="71693" cy="30166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/>
              <p:nvPr/>
            </p:nvCxnSpPr>
            <p:spPr>
              <a:xfrm flipH="1">
                <a:off x="5763984" y="6097324"/>
                <a:ext cx="1649538" cy="23585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/>
              <p:cNvCxnSpPr/>
              <p:nvPr/>
            </p:nvCxnSpPr>
            <p:spPr>
              <a:xfrm flipH="1">
                <a:off x="5763984" y="5626479"/>
                <a:ext cx="1123045" cy="30344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/>
              <p:cNvCxnSpPr/>
              <p:nvPr/>
            </p:nvCxnSpPr>
            <p:spPr>
              <a:xfrm flipH="1">
                <a:off x="5805714" y="5155635"/>
                <a:ext cx="612528" cy="9075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5795806" y="5155635"/>
                <a:ext cx="139155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Colm0</a:t>
                </a:r>
                <a:endParaRPr lang="en-US" dirty="0"/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6324740" y="5626479"/>
                <a:ext cx="1119414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Colm1</a:t>
                </a:r>
                <a:endParaRPr lang="en-US" dirty="0"/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6765519" y="6097323"/>
                <a:ext cx="932544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Colm2</a:t>
                </a:r>
                <a:endParaRPr lang="en-US" dirty="0"/>
              </a:p>
            </p:txBody>
          </p:sp>
          <p:cxnSp>
            <p:nvCxnSpPr>
              <p:cNvPr id="236" name="Straight Connector 235"/>
              <p:cNvCxnSpPr/>
              <p:nvPr/>
            </p:nvCxnSpPr>
            <p:spPr>
              <a:xfrm flipV="1">
                <a:off x="6056730" y="3062748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6314826" y="3109452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6088686" y="3336577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/>
              <p:cNvCxnSpPr/>
              <p:nvPr/>
            </p:nvCxnSpPr>
            <p:spPr>
              <a:xfrm flipH="1" flipV="1">
                <a:off x="6103434" y="3106992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6056730" y="3519948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/>
              <p:cNvSpPr/>
              <p:nvPr/>
            </p:nvSpPr>
            <p:spPr>
              <a:xfrm>
                <a:off x="6314826" y="3566652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6088686" y="3793777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 flipH="1" flipV="1">
                <a:off x="6103434" y="3564192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6056730" y="3977148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/>
              <p:cNvSpPr/>
              <p:nvPr/>
            </p:nvSpPr>
            <p:spPr>
              <a:xfrm>
                <a:off x="6314826" y="4023852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/>
              <p:cNvSpPr/>
              <p:nvPr/>
            </p:nvSpPr>
            <p:spPr>
              <a:xfrm>
                <a:off x="6088686" y="4250977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Connector 246"/>
              <p:cNvCxnSpPr/>
              <p:nvPr/>
            </p:nvCxnSpPr>
            <p:spPr>
              <a:xfrm flipH="1" flipV="1">
                <a:off x="6103434" y="4021392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 flipH="1">
                <a:off x="5777573" y="4730075"/>
                <a:ext cx="1976386" cy="9073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flipV="1">
                <a:off x="6056730" y="4434348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/>
              <p:cNvSpPr/>
              <p:nvPr/>
            </p:nvSpPr>
            <p:spPr>
              <a:xfrm>
                <a:off x="6314826" y="4481052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/>
              <p:cNvSpPr/>
              <p:nvPr/>
            </p:nvSpPr>
            <p:spPr>
              <a:xfrm>
                <a:off x="6088686" y="4708177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 flipH="1" flipV="1">
                <a:off x="6103434" y="4478592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6499182" y="30480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Oval 253"/>
              <p:cNvSpPr/>
              <p:nvPr/>
            </p:nvSpPr>
            <p:spPr>
              <a:xfrm>
                <a:off x="6801756" y="30947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6531138" y="33218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 flipH="1" flipV="1">
                <a:off x="6545886" y="30922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6499182" y="35052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Oval 257"/>
              <p:cNvSpPr/>
              <p:nvPr/>
            </p:nvSpPr>
            <p:spPr>
              <a:xfrm>
                <a:off x="6801756" y="35519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6531138" y="37790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0" name="Straight Connector 259"/>
              <p:cNvCxnSpPr/>
              <p:nvPr/>
            </p:nvCxnSpPr>
            <p:spPr>
              <a:xfrm flipH="1" flipV="1">
                <a:off x="6545886" y="35494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flipV="1">
                <a:off x="6499182" y="39624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Oval 261"/>
              <p:cNvSpPr/>
              <p:nvPr/>
            </p:nvSpPr>
            <p:spPr>
              <a:xfrm>
                <a:off x="6801756" y="40091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6531138" y="42362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4" name="Straight Connector 263"/>
              <p:cNvCxnSpPr/>
              <p:nvPr/>
            </p:nvCxnSpPr>
            <p:spPr>
              <a:xfrm flipH="1" flipV="1">
                <a:off x="6545886" y="40066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6499182" y="44196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Oval 265"/>
              <p:cNvSpPr/>
              <p:nvPr/>
            </p:nvSpPr>
            <p:spPr>
              <a:xfrm>
                <a:off x="6801756" y="44663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6531138" y="46934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8" name="Straight Connector 267"/>
              <p:cNvCxnSpPr/>
              <p:nvPr/>
            </p:nvCxnSpPr>
            <p:spPr>
              <a:xfrm flipH="1" flipV="1">
                <a:off x="6545886" y="44638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7000860" y="30480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Oval 269"/>
              <p:cNvSpPr/>
              <p:nvPr/>
            </p:nvSpPr>
            <p:spPr>
              <a:xfrm>
                <a:off x="7258956" y="30947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7032816" y="33218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 flipH="1" flipV="1">
                <a:off x="7047564" y="30922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7000860" y="35052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Oval 273"/>
              <p:cNvSpPr/>
              <p:nvPr/>
            </p:nvSpPr>
            <p:spPr>
              <a:xfrm>
                <a:off x="7258956" y="35519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7032816" y="37790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 flipH="1" flipV="1">
                <a:off x="7047564" y="35494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flipV="1">
                <a:off x="7000860" y="39624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Oval 277"/>
              <p:cNvSpPr/>
              <p:nvPr/>
            </p:nvSpPr>
            <p:spPr>
              <a:xfrm>
                <a:off x="7258956" y="40091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7032816" y="42362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 flipH="1" flipV="1">
                <a:off x="7047564" y="40066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7000860" y="4419600"/>
                <a:ext cx="228600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/>
              <p:cNvSpPr/>
              <p:nvPr/>
            </p:nvSpPr>
            <p:spPr>
              <a:xfrm>
                <a:off x="7258956" y="4466304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7032816" y="4693429"/>
                <a:ext cx="76200" cy="45719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Connector 283"/>
              <p:cNvCxnSpPr/>
              <p:nvPr/>
            </p:nvCxnSpPr>
            <p:spPr>
              <a:xfrm flipH="1" flipV="1">
                <a:off x="7047564" y="4463844"/>
                <a:ext cx="76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/>
              <p:cNvCxnSpPr/>
              <p:nvPr/>
            </p:nvCxnSpPr>
            <p:spPr>
              <a:xfrm flipH="1" flipV="1">
                <a:off x="5778498" y="4267200"/>
                <a:ext cx="2009044" cy="14513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/>
              <p:cNvCxnSpPr/>
              <p:nvPr/>
            </p:nvCxnSpPr>
            <p:spPr>
              <a:xfrm flipH="1">
                <a:off x="5763985" y="3779029"/>
                <a:ext cx="2023558" cy="30972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/>
              <p:cNvCxnSpPr/>
              <p:nvPr/>
            </p:nvCxnSpPr>
            <p:spPr>
              <a:xfrm flipH="1" flipV="1">
                <a:off x="5766679" y="3352800"/>
                <a:ext cx="1985017" cy="29496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TextBox 287"/>
              <p:cNvSpPr txBox="1"/>
              <p:nvPr/>
            </p:nvSpPr>
            <p:spPr>
              <a:xfrm>
                <a:off x="8008295" y="3186119"/>
                <a:ext cx="1011492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Row0</a:t>
                </a:r>
                <a:endParaRPr lang="en-US" dirty="0"/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8031427" y="3610662"/>
                <a:ext cx="937986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Row1</a:t>
                </a:r>
                <a:endParaRPr lang="en-US" dirty="0"/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8016911" y="4094043"/>
                <a:ext cx="952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Row2</a:t>
                </a:r>
                <a:endParaRPr lang="en-US" dirty="0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002723" y="4539576"/>
                <a:ext cx="1143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Row3</a:t>
                </a:r>
                <a:endParaRPr lang="en-US" dirty="0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5985798" y="2971800"/>
                <a:ext cx="2045629" cy="19226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93" name="Straight Arrow Connector 292"/>
            <p:cNvCxnSpPr/>
            <p:nvPr/>
          </p:nvCxnSpPr>
          <p:spPr>
            <a:xfrm flipH="1">
              <a:off x="6324601" y="5070085"/>
              <a:ext cx="1752599" cy="24353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flipH="1" flipV="1">
              <a:off x="8015230" y="2275039"/>
              <a:ext cx="61970" cy="27950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7575928" y="5090939"/>
              <a:ext cx="806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Colm3</a:t>
              </a:r>
              <a:endParaRPr lang="en-US" dirty="0"/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7743372" y="2271486"/>
              <a:ext cx="197597" cy="184980"/>
              <a:chOff x="7540170" y="2957286"/>
              <a:chExt cx="197597" cy="184980"/>
            </a:xfrm>
          </p:grpSpPr>
          <p:cxnSp>
            <p:nvCxnSpPr>
              <p:cNvPr id="297" name="Straight Connector 296"/>
              <p:cNvCxnSpPr/>
              <p:nvPr/>
            </p:nvCxnSpPr>
            <p:spPr>
              <a:xfrm flipH="1" flipV="1">
                <a:off x="7558993" y="2971800"/>
                <a:ext cx="65866" cy="616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7540170" y="2957286"/>
                <a:ext cx="197597" cy="1849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7786914" y="2605314"/>
              <a:ext cx="197597" cy="184980"/>
              <a:chOff x="7540170" y="2957286"/>
              <a:chExt cx="197597" cy="18498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 flipH="1" flipV="1">
                <a:off x="7558993" y="2971800"/>
                <a:ext cx="65866" cy="616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7540170" y="2957286"/>
                <a:ext cx="197597" cy="1849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/>
            <p:cNvGrpSpPr/>
            <p:nvPr/>
          </p:nvGrpSpPr>
          <p:grpSpPr>
            <a:xfrm>
              <a:off x="7790544" y="3015342"/>
              <a:ext cx="197597" cy="184980"/>
              <a:chOff x="7540170" y="2957286"/>
              <a:chExt cx="197597" cy="184980"/>
            </a:xfrm>
          </p:grpSpPr>
          <p:cxnSp>
            <p:nvCxnSpPr>
              <p:cNvPr id="303" name="Straight Connector 302"/>
              <p:cNvCxnSpPr/>
              <p:nvPr/>
            </p:nvCxnSpPr>
            <p:spPr>
              <a:xfrm flipH="1" flipV="1">
                <a:off x="7558993" y="2971800"/>
                <a:ext cx="65866" cy="616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7540170" y="2957286"/>
                <a:ext cx="197597" cy="1849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304"/>
            <p:cNvGrpSpPr/>
            <p:nvPr/>
          </p:nvGrpSpPr>
          <p:grpSpPr>
            <a:xfrm>
              <a:off x="7819572" y="3367314"/>
              <a:ext cx="197597" cy="184980"/>
              <a:chOff x="7540170" y="2957286"/>
              <a:chExt cx="197597" cy="184980"/>
            </a:xfrm>
          </p:grpSpPr>
          <p:cxnSp>
            <p:nvCxnSpPr>
              <p:cNvPr id="306" name="Straight Connector 305"/>
              <p:cNvCxnSpPr/>
              <p:nvPr/>
            </p:nvCxnSpPr>
            <p:spPr>
              <a:xfrm flipH="1" flipV="1">
                <a:off x="7558993" y="2971800"/>
                <a:ext cx="65866" cy="616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flipV="1">
                <a:off x="7540170" y="2957286"/>
                <a:ext cx="197597" cy="1849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Oval 307"/>
            <p:cNvSpPr/>
            <p:nvPr/>
          </p:nvSpPr>
          <p:spPr>
            <a:xfrm>
              <a:off x="7797004" y="2472433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7986202" y="2338177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7986486" y="2682889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8001000" y="3095094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8001000" y="3466663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7830456" y="3575521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7863114" y="3203952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7863114" y="2808438"/>
              <a:ext cx="6197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97" y="5715000"/>
            <a:ext cx="4283003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How Does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t Work?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2895600" y="2475037"/>
            <a:ext cx="6324599" cy="3891912"/>
            <a:chOff x="1828800" y="1905000"/>
            <a:chExt cx="7316923" cy="4809672"/>
          </a:xfrm>
        </p:grpSpPr>
        <p:grpSp>
          <p:nvGrpSpPr>
            <p:cNvPr id="212" name="Group 211"/>
            <p:cNvGrpSpPr/>
            <p:nvPr/>
          </p:nvGrpSpPr>
          <p:grpSpPr>
            <a:xfrm>
              <a:off x="3748314" y="1905000"/>
              <a:ext cx="5397409" cy="4809672"/>
              <a:chOff x="3748314" y="1905000"/>
              <a:chExt cx="5397409" cy="4809672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5266872" y="2971800"/>
                <a:ext cx="3878851" cy="3742872"/>
                <a:chOff x="5266872" y="2971800"/>
                <a:chExt cx="3878851" cy="374287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5334000" y="3142344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5334000" y="6694716"/>
                  <a:ext cx="4572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5266872" y="6399573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.7</a:t>
                  </a:r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5266872" y="3109686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.0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5266872" y="3505200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.1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266872" y="3931439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.2</a:t>
                  </a:r>
                  <a:endParaRPr 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266872" y="5045180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.4</a:t>
                  </a:r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266872" y="5517129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 smtClean="0"/>
                    <a:t>B5</a:t>
                  </a:r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66872" y="5958817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/>
                    <a:t>B</a:t>
                  </a:r>
                  <a:r>
                    <a:rPr lang="en-US" sz="1200" dirty="0" smtClean="0"/>
                    <a:t>.6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266872" y="4402284"/>
                  <a:ext cx="5334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bn-BD" sz="1200" dirty="0" smtClean="0"/>
                    <a:t>P</a:t>
                  </a:r>
                  <a:r>
                    <a:rPr lang="en-US" sz="1200" dirty="0" smtClean="0"/>
                    <a:t>B.3</a:t>
                  </a:r>
                  <a:endParaRPr lang="en-US" dirty="0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361036" y="5000172"/>
                  <a:ext cx="2868564" cy="15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791200" y="3133272"/>
                  <a:ext cx="0" cy="35814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 flipV="1">
                  <a:off x="6386286" y="3138715"/>
                  <a:ext cx="31956" cy="202145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6855072" y="3080659"/>
                  <a:ext cx="31957" cy="25609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H="1" flipV="1">
                  <a:off x="7306128" y="3080659"/>
                  <a:ext cx="71693" cy="30166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763984" y="6097324"/>
                  <a:ext cx="1649538" cy="23585"/>
                </a:xfrm>
                <a:prstGeom prst="straightConnector1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5763984" y="5626479"/>
                  <a:ext cx="1123045" cy="30344"/>
                </a:xfrm>
                <a:prstGeom prst="straightConnector1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5805714" y="5155635"/>
                  <a:ext cx="612528" cy="9075"/>
                </a:xfrm>
                <a:prstGeom prst="straightConnector1">
                  <a:avLst/>
                </a:prstGeom>
                <a:ln w="28575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5795806" y="5155635"/>
                  <a:ext cx="1391556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Colm0</a:t>
                  </a:r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6324740" y="5626479"/>
                  <a:ext cx="1119414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Colm1</a:t>
                  </a:r>
                  <a:endParaRPr lang="en-US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65519" y="6097323"/>
                  <a:ext cx="932544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Colm2</a:t>
                  </a:r>
                  <a:endParaRPr lang="en-US" dirty="0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6056730" y="3062748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6314826" y="3109452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088686" y="3336577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6103434" y="3106992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flipV="1">
                  <a:off x="6056730" y="3519948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/>
                <p:cNvSpPr/>
                <p:nvPr/>
              </p:nvSpPr>
              <p:spPr>
                <a:xfrm>
                  <a:off x="6314826" y="3566652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088686" y="3793777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flipH="1" flipV="1">
                  <a:off x="6103434" y="3564192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056730" y="3977148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/>
                <p:cNvSpPr/>
                <p:nvPr/>
              </p:nvSpPr>
              <p:spPr>
                <a:xfrm>
                  <a:off x="6314826" y="4023852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6088686" y="4250977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H="1" flipV="1">
                  <a:off x="6103434" y="4021392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H="1">
                  <a:off x="5811156" y="4730075"/>
                  <a:ext cx="1976386" cy="9073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056730" y="4434348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6314826" y="4481052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088686" y="4708177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 flipV="1">
                  <a:off x="6103434" y="4478592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6499182" y="30480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/>
                <p:cNvSpPr/>
                <p:nvPr/>
              </p:nvSpPr>
              <p:spPr>
                <a:xfrm>
                  <a:off x="6801756" y="30947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6531138" y="33218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flipH="1" flipV="1">
                  <a:off x="6545886" y="30922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6499182" y="35052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/>
                <p:cNvSpPr/>
                <p:nvPr/>
              </p:nvSpPr>
              <p:spPr>
                <a:xfrm>
                  <a:off x="6801756" y="35519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531138" y="37790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>
                <a:xfrm flipH="1" flipV="1">
                  <a:off x="6545886" y="35494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499182" y="39624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/>
                <p:cNvSpPr/>
                <p:nvPr/>
              </p:nvSpPr>
              <p:spPr>
                <a:xfrm>
                  <a:off x="6801756" y="40091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6531138" y="42362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" name="Straight Connector 53"/>
                <p:cNvCxnSpPr/>
                <p:nvPr/>
              </p:nvCxnSpPr>
              <p:spPr>
                <a:xfrm flipH="1" flipV="1">
                  <a:off x="6545886" y="40066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6499182" y="44196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/>
                <p:cNvSpPr/>
                <p:nvPr/>
              </p:nvSpPr>
              <p:spPr>
                <a:xfrm>
                  <a:off x="6801756" y="44663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6531138" y="46934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8" name="Straight Connector 57"/>
                <p:cNvCxnSpPr/>
                <p:nvPr/>
              </p:nvCxnSpPr>
              <p:spPr>
                <a:xfrm flipH="1" flipV="1">
                  <a:off x="6545886" y="44638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7000860" y="30480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7258956" y="30947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7032816" y="33218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 flipH="1" flipV="1">
                  <a:off x="7047564" y="30922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7000860" y="35052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/>
                <p:cNvSpPr/>
                <p:nvPr/>
              </p:nvSpPr>
              <p:spPr>
                <a:xfrm>
                  <a:off x="7258956" y="35519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7032816" y="37790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 flipH="1" flipV="1">
                  <a:off x="7047564" y="35494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000860" y="39624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7258956" y="40091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7032816" y="42362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7047564" y="40066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7000860" y="4419600"/>
                  <a:ext cx="228600" cy="2286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Oval 71"/>
                <p:cNvSpPr/>
                <p:nvPr/>
              </p:nvSpPr>
              <p:spPr>
                <a:xfrm>
                  <a:off x="7258956" y="4466304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7032816" y="4693429"/>
                  <a:ext cx="76200" cy="45719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7047564" y="4463844"/>
                  <a:ext cx="76200" cy="76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 flipV="1">
                  <a:off x="5778498" y="4267200"/>
                  <a:ext cx="2009044" cy="14513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 flipH="1">
                  <a:off x="5763985" y="3779029"/>
                  <a:ext cx="2023558" cy="30972"/>
                </a:xfrm>
                <a:prstGeom prst="straightConnector1">
                  <a:avLst/>
                </a:prstGeom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/>
                <p:nvPr/>
              </p:nvCxnSpPr>
              <p:spPr>
                <a:xfrm flipH="1" flipV="1">
                  <a:off x="5766679" y="3352800"/>
                  <a:ext cx="1985017" cy="29496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/>
                <p:cNvSpPr txBox="1"/>
                <p:nvPr/>
              </p:nvSpPr>
              <p:spPr>
                <a:xfrm>
                  <a:off x="8008295" y="3186119"/>
                  <a:ext cx="1011492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Row0</a:t>
                  </a:r>
                  <a:endParaRPr lang="en-US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8031427" y="3610662"/>
                  <a:ext cx="937986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Row1</a:t>
                  </a:r>
                  <a:endParaRPr lang="en-US" dirty="0"/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8016911" y="4094043"/>
                  <a:ext cx="952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Row2</a:t>
                  </a:r>
                  <a:endParaRPr lang="en-US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8002723" y="4539576"/>
                  <a:ext cx="1143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Row3</a:t>
                  </a:r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5985798" y="2971800"/>
                  <a:ext cx="2045629" cy="192267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4572000" y="1905000"/>
                <a:ext cx="762000" cy="1433286"/>
                <a:chOff x="4572000" y="1905000"/>
                <a:chExt cx="762000" cy="1433286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4572000" y="2286000"/>
                  <a:ext cx="190500" cy="638862"/>
                  <a:chOff x="2667000" y="2514600"/>
                  <a:chExt cx="410028" cy="2347686"/>
                </a:xfrm>
              </p:grpSpPr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667000" y="2514600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" name="Group 88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90" name="Straight Connector 89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" name="Straight Connector 90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2667000" y="3690258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94" name="Group 93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" name="Group 94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96" name="Straight Connector 95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02" name="Straight Connector 101"/>
                <p:cNvCxnSpPr/>
                <p:nvPr/>
              </p:nvCxnSpPr>
              <p:spPr>
                <a:xfrm flipV="1">
                  <a:off x="4749014" y="1905000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V="1">
                  <a:off x="4757058" y="2942772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4762500" y="3320376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4953000" y="3124200"/>
                  <a:ext cx="152400" cy="181662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5143500" y="3338286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/>
            </p:nvGrpSpPr>
            <p:grpSpPr>
              <a:xfrm>
                <a:off x="4314372" y="2373084"/>
                <a:ext cx="762000" cy="1433286"/>
                <a:chOff x="4314372" y="2373084"/>
                <a:chExt cx="762000" cy="1433286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4314372" y="2754084"/>
                  <a:ext cx="190500" cy="638862"/>
                  <a:chOff x="2667000" y="2514600"/>
                  <a:chExt cx="410028" cy="2347686"/>
                </a:xfrm>
              </p:grpSpPr>
              <p:grpSp>
                <p:nvGrpSpPr>
                  <p:cNvPr id="118" name="Group 117"/>
                  <p:cNvGrpSpPr/>
                  <p:nvPr/>
                </p:nvGrpSpPr>
                <p:grpSpPr>
                  <a:xfrm>
                    <a:off x="2667000" y="2514600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26" name="Group 125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Straight Connector 130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" name="Group 126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28" name="Straight Connector 127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2667000" y="3690258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" name="Group 120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4491386" y="2373084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V="1">
                  <a:off x="4499430" y="3410856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4504872" y="3788460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V="1">
                  <a:off x="4695372" y="3592284"/>
                  <a:ext cx="152400" cy="181662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885872" y="3806370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/>
            </p:nvGrpSpPr>
            <p:grpSpPr>
              <a:xfrm>
                <a:off x="4038600" y="2848428"/>
                <a:ext cx="762000" cy="1433286"/>
                <a:chOff x="4038600" y="2848428"/>
                <a:chExt cx="762000" cy="1433286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4038600" y="3229428"/>
                  <a:ext cx="190500" cy="638862"/>
                  <a:chOff x="2667000" y="2514600"/>
                  <a:chExt cx="410028" cy="2347686"/>
                </a:xfrm>
              </p:grpSpPr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2667000" y="2514600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" name="Group 147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Straight Connector 149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2667000" y="3690258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" name="Group 141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43" name="Straight Connector 142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Straight Connector 143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4215614" y="2848428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223658" y="3886200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4229100" y="4263804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V="1">
                  <a:off x="4419600" y="4067628"/>
                  <a:ext cx="152400" cy="181662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4610100" y="4281714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3748314" y="3305628"/>
                <a:ext cx="762000" cy="1433286"/>
                <a:chOff x="3748314" y="3305628"/>
                <a:chExt cx="762000" cy="1433286"/>
              </a:xfrm>
            </p:grpSpPr>
            <p:grpSp>
              <p:nvGrpSpPr>
                <p:cNvPr id="154" name="Group 153"/>
                <p:cNvGrpSpPr/>
                <p:nvPr/>
              </p:nvGrpSpPr>
              <p:grpSpPr>
                <a:xfrm>
                  <a:off x="3748314" y="3686628"/>
                  <a:ext cx="190500" cy="638862"/>
                  <a:chOff x="2667000" y="2514600"/>
                  <a:chExt cx="410028" cy="2347686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667000" y="2514600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72" name="Straight Connector 171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Straight Connector 172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9" name="Group 168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70" name="Straight Connector 169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1" name="Straight Connector 170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61" name="Group 160"/>
                  <p:cNvGrpSpPr/>
                  <p:nvPr/>
                </p:nvGrpSpPr>
                <p:grpSpPr>
                  <a:xfrm>
                    <a:off x="2667000" y="3690258"/>
                    <a:ext cx="410028" cy="1172028"/>
                    <a:chOff x="2667000" y="2514600"/>
                    <a:chExt cx="410028" cy="1172028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2667000" y="2514600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66" name="Straight Connector 165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3" name="Group 162"/>
                    <p:cNvGrpSpPr/>
                    <p:nvPr/>
                  </p:nvGrpSpPr>
                  <p:grpSpPr>
                    <a:xfrm flipV="1">
                      <a:off x="2681514" y="3094938"/>
                      <a:ext cx="395514" cy="591690"/>
                      <a:chOff x="2667000" y="2514600"/>
                      <a:chExt cx="395514" cy="591690"/>
                    </a:xfrm>
                  </p:grpSpPr>
                  <p:cxnSp>
                    <p:nvCxnSpPr>
                      <p:cNvPr id="164" name="Straight Connector 163"/>
                      <p:cNvCxnSpPr/>
                      <p:nvPr/>
                    </p:nvCxnSpPr>
                    <p:spPr>
                      <a:xfrm flipH="1">
                        <a:off x="2667000" y="2514600"/>
                        <a:ext cx="381000" cy="30480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Straight Connector 164"/>
                      <p:cNvCxnSpPr/>
                      <p:nvPr/>
                    </p:nvCxnSpPr>
                    <p:spPr>
                      <a:xfrm>
                        <a:off x="2681514" y="2819400"/>
                        <a:ext cx="381000" cy="286890"/>
                      </a:xfrm>
                      <a:prstGeom prst="line">
                        <a:avLst/>
                      </a:prstGeom>
                      <a:ln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155" name="Straight Connector 154"/>
                <p:cNvCxnSpPr/>
                <p:nvPr/>
              </p:nvCxnSpPr>
              <p:spPr>
                <a:xfrm flipV="1">
                  <a:off x="3925328" y="3305628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 flipV="1">
                  <a:off x="3933372" y="4343400"/>
                  <a:ext cx="0" cy="38100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938814" y="4721004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 flipV="1">
                  <a:off x="4129314" y="4524828"/>
                  <a:ext cx="152400" cy="181662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319814" y="4738914"/>
                  <a:ext cx="190500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5" name="Straight Connector 174"/>
            <p:cNvCxnSpPr/>
            <p:nvPr/>
          </p:nvCxnSpPr>
          <p:spPr>
            <a:xfrm>
              <a:off x="5275944" y="3338286"/>
              <a:ext cx="533400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5105400" y="3795486"/>
              <a:ext cx="725718" cy="14514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800600" y="4267200"/>
              <a:ext cx="994236" cy="6636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V="1">
              <a:off x="4528458" y="4724400"/>
              <a:ext cx="1273638" cy="14748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819401" y="2095500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+5v</a:t>
              </a:r>
              <a:endParaRPr lang="en-US" dirty="0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 flipV="1">
              <a:off x="3418117" y="1905000"/>
              <a:ext cx="1167369" cy="346138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84" idx="3"/>
            </p:cNvCxnSpPr>
            <p:nvPr/>
          </p:nvCxnSpPr>
          <p:spPr>
            <a:xfrm>
              <a:off x="3505201" y="2280166"/>
              <a:ext cx="867226" cy="64163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>
              <a:off x="3472542" y="2315028"/>
              <a:ext cx="661308" cy="48785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3433658" y="2329542"/>
              <a:ext cx="369538" cy="856578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/>
            <p:cNvSpPr txBox="1"/>
            <p:nvPr/>
          </p:nvSpPr>
          <p:spPr>
            <a:xfrm>
              <a:off x="1828800" y="3650159"/>
              <a:ext cx="1828800" cy="950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Pull up resistors</a:t>
              </a:r>
              <a:endParaRPr lang="en-US" sz="2200" dirty="0"/>
            </a:p>
          </p:txBody>
        </p:sp>
        <p:sp>
          <p:nvSpPr>
            <p:cNvPr id="199" name="Arc 198"/>
            <p:cNvSpPr/>
            <p:nvPr/>
          </p:nvSpPr>
          <p:spPr>
            <a:xfrm>
              <a:off x="4771572" y="3109217"/>
              <a:ext cx="446316" cy="674867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c 199"/>
            <p:cNvSpPr/>
            <p:nvPr/>
          </p:nvSpPr>
          <p:spPr>
            <a:xfrm>
              <a:off x="4510314" y="3577819"/>
              <a:ext cx="446316" cy="674867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/>
            <p:cNvSpPr/>
            <p:nvPr/>
          </p:nvSpPr>
          <p:spPr>
            <a:xfrm>
              <a:off x="4256316" y="4035019"/>
              <a:ext cx="446316" cy="674867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c 201"/>
            <p:cNvSpPr/>
            <p:nvPr/>
          </p:nvSpPr>
          <p:spPr>
            <a:xfrm>
              <a:off x="3962400" y="4474075"/>
              <a:ext cx="446316" cy="674867"/>
            </a:xfrm>
            <a:prstGeom prst="arc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03" name="Table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88878"/>
              </p:ext>
            </p:extLst>
          </p:nvPr>
        </p:nvGraphicFramePr>
        <p:xfrm>
          <a:off x="1524000" y="3048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52113"/>
              </p:ext>
            </p:extLst>
          </p:nvPr>
        </p:nvGraphicFramePr>
        <p:xfrm>
          <a:off x="1524000" y="8382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8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" name="TextBox 204"/>
          <p:cNvSpPr txBox="1"/>
          <p:nvPr/>
        </p:nvSpPr>
        <p:spPr>
          <a:xfrm>
            <a:off x="457200" y="38100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DDRB</a:t>
            </a:r>
            <a:endParaRPr lang="en-US" sz="20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457200" y="8952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PORTB</a:t>
            </a:r>
            <a:endParaRPr lang="en-US" sz="2000" b="1" dirty="0"/>
          </a:p>
        </p:txBody>
      </p:sp>
      <p:graphicFrame>
        <p:nvGraphicFramePr>
          <p:cNvPr id="214" name="Table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31719"/>
              </p:ext>
            </p:extLst>
          </p:nvPr>
        </p:nvGraphicFramePr>
        <p:xfrm>
          <a:off x="1524000" y="1447800"/>
          <a:ext cx="6096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180945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1/0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5" name="TextBox 214"/>
          <p:cNvSpPr txBox="1"/>
          <p:nvPr/>
        </p:nvSpPr>
        <p:spPr>
          <a:xfrm>
            <a:off x="471714" y="1428690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PINB</a:t>
            </a:r>
            <a:endParaRPr lang="en-US" sz="20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1447800" y="1905000"/>
            <a:ext cx="587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7             6             5             4              3           2              1          0</a:t>
            </a:r>
            <a:endParaRPr lang="en-US" dirty="0"/>
          </a:p>
        </p:txBody>
      </p:sp>
      <p:sp>
        <p:nvSpPr>
          <p:cNvPr id="218" name="Freeform 217"/>
          <p:cNvSpPr/>
          <p:nvPr/>
        </p:nvSpPr>
        <p:spPr>
          <a:xfrm>
            <a:off x="2667000" y="2301955"/>
            <a:ext cx="3583848" cy="3128088"/>
          </a:xfrm>
          <a:custGeom>
            <a:avLst/>
            <a:gdLst>
              <a:gd name="connsiteX0" fmla="*/ 2383256 w 3858904"/>
              <a:gd name="connsiteY0" fmla="*/ 5815 h 3128088"/>
              <a:gd name="connsiteX1" fmla="*/ 670571 w 3858904"/>
              <a:gd name="connsiteY1" fmla="*/ 310615 h 3128088"/>
              <a:gd name="connsiteX2" fmla="*/ 2913 w 3858904"/>
              <a:gd name="connsiteY2" fmla="*/ 1805586 h 3128088"/>
              <a:gd name="connsiteX3" fmla="*/ 888285 w 3858904"/>
              <a:gd name="connsiteY3" fmla="*/ 2908672 h 3128088"/>
              <a:gd name="connsiteX4" fmla="*/ 2659028 w 3858904"/>
              <a:gd name="connsiteY4" fmla="*/ 3111872 h 3128088"/>
              <a:gd name="connsiteX5" fmla="*/ 3616971 w 3858904"/>
              <a:gd name="connsiteY5" fmla="*/ 2661929 h 3128088"/>
              <a:gd name="connsiteX6" fmla="*/ 3762113 w 3858904"/>
              <a:gd name="connsiteY6" fmla="*/ 441244 h 3128088"/>
              <a:gd name="connsiteX7" fmla="*/ 2383256 w 3858904"/>
              <a:gd name="connsiteY7" fmla="*/ 5815 h 312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8904" h="3128088">
                <a:moveTo>
                  <a:pt x="2383256" y="5815"/>
                </a:moveTo>
                <a:cubicBezTo>
                  <a:pt x="1867999" y="-15957"/>
                  <a:pt x="1067295" y="10653"/>
                  <a:pt x="670571" y="310615"/>
                </a:cubicBezTo>
                <a:cubicBezTo>
                  <a:pt x="273847" y="610577"/>
                  <a:pt x="-33373" y="1372577"/>
                  <a:pt x="2913" y="1805586"/>
                </a:cubicBezTo>
                <a:cubicBezTo>
                  <a:pt x="39199" y="2238596"/>
                  <a:pt x="445599" y="2690958"/>
                  <a:pt x="888285" y="2908672"/>
                </a:cubicBezTo>
                <a:cubicBezTo>
                  <a:pt x="1330971" y="3126386"/>
                  <a:pt x="2204247" y="3152996"/>
                  <a:pt x="2659028" y="3111872"/>
                </a:cubicBezTo>
                <a:cubicBezTo>
                  <a:pt x="3113809" y="3070748"/>
                  <a:pt x="3433124" y="3107034"/>
                  <a:pt x="3616971" y="2661929"/>
                </a:cubicBezTo>
                <a:cubicBezTo>
                  <a:pt x="3800818" y="2216824"/>
                  <a:pt x="3972570" y="883930"/>
                  <a:pt x="3762113" y="441244"/>
                </a:cubicBezTo>
                <a:cubicBezTo>
                  <a:pt x="3551656" y="-1442"/>
                  <a:pt x="2898513" y="27587"/>
                  <a:pt x="2383256" y="5815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/>
          <p:cNvSpPr txBox="1"/>
          <p:nvPr/>
        </p:nvSpPr>
        <p:spPr>
          <a:xfrm>
            <a:off x="533400" y="2667000"/>
            <a:ext cx="2195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Inside the microcontroller</a:t>
            </a:r>
            <a:endParaRPr lang="en-US" sz="2400" dirty="0"/>
          </a:p>
        </p:txBody>
      </p:sp>
      <p:cxnSp>
        <p:nvCxnSpPr>
          <p:cNvPr id="221" name="Straight Arrow Connector 220"/>
          <p:cNvCxnSpPr/>
          <p:nvPr/>
        </p:nvCxnSpPr>
        <p:spPr>
          <a:xfrm>
            <a:off x="2712357" y="2954877"/>
            <a:ext cx="183243" cy="210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>
            <a:off x="1524000" y="1603830"/>
            <a:ext cx="303078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2576286" y="1524000"/>
            <a:ext cx="1381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input</a:t>
            </a:r>
            <a:endParaRPr lang="en-US" sz="2400" dirty="0"/>
          </a:p>
        </p:txBody>
      </p:sp>
      <p:cxnSp>
        <p:nvCxnSpPr>
          <p:cNvPr id="197" name="Straight Arrow Connector 196"/>
          <p:cNvCxnSpPr/>
          <p:nvPr/>
        </p:nvCxnSpPr>
        <p:spPr>
          <a:xfrm flipH="1">
            <a:off x="6324601" y="6224047"/>
            <a:ext cx="1752599" cy="2435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 flipV="1">
            <a:off x="8015230" y="3429001"/>
            <a:ext cx="61970" cy="2795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7575928" y="6244901"/>
            <a:ext cx="80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Colm3</a:t>
            </a:r>
            <a:endParaRPr lang="en-US" dirty="0"/>
          </a:p>
        </p:txBody>
      </p:sp>
      <p:grpSp>
        <p:nvGrpSpPr>
          <p:cNvPr id="233" name="Group 232"/>
          <p:cNvGrpSpPr/>
          <p:nvPr/>
        </p:nvGrpSpPr>
        <p:grpSpPr>
          <a:xfrm>
            <a:off x="7743372" y="3425448"/>
            <a:ext cx="197597" cy="184980"/>
            <a:chOff x="7540170" y="2957286"/>
            <a:chExt cx="197597" cy="184980"/>
          </a:xfrm>
        </p:grpSpPr>
        <p:cxnSp>
          <p:nvCxnSpPr>
            <p:cNvPr id="222" name="Straight Connector 221"/>
            <p:cNvCxnSpPr/>
            <p:nvPr/>
          </p:nvCxnSpPr>
          <p:spPr>
            <a:xfrm flipH="1" flipV="1">
              <a:off x="7558993" y="2971800"/>
              <a:ext cx="65866" cy="616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V="1">
              <a:off x="7540170" y="2957286"/>
              <a:ext cx="197597" cy="184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/>
          <p:cNvGrpSpPr/>
          <p:nvPr/>
        </p:nvGrpSpPr>
        <p:grpSpPr>
          <a:xfrm>
            <a:off x="7786914" y="3759276"/>
            <a:ext cx="197597" cy="184980"/>
            <a:chOff x="7540170" y="2957286"/>
            <a:chExt cx="197597" cy="184980"/>
          </a:xfrm>
        </p:grpSpPr>
        <p:cxnSp>
          <p:nvCxnSpPr>
            <p:cNvPr id="235" name="Straight Connector 234"/>
            <p:cNvCxnSpPr/>
            <p:nvPr/>
          </p:nvCxnSpPr>
          <p:spPr>
            <a:xfrm flipH="1" flipV="1">
              <a:off x="7558993" y="2971800"/>
              <a:ext cx="65866" cy="616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 flipV="1">
              <a:off x="7540170" y="2957286"/>
              <a:ext cx="197597" cy="184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790544" y="4169304"/>
            <a:ext cx="197597" cy="184980"/>
            <a:chOff x="7540170" y="2957286"/>
            <a:chExt cx="197597" cy="184980"/>
          </a:xfrm>
        </p:grpSpPr>
        <p:cxnSp>
          <p:nvCxnSpPr>
            <p:cNvPr id="238" name="Straight Connector 237"/>
            <p:cNvCxnSpPr/>
            <p:nvPr/>
          </p:nvCxnSpPr>
          <p:spPr>
            <a:xfrm flipH="1" flipV="1">
              <a:off x="7558993" y="2971800"/>
              <a:ext cx="65866" cy="616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7540170" y="2957286"/>
              <a:ext cx="197597" cy="184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7819572" y="4521276"/>
            <a:ext cx="197597" cy="184980"/>
            <a:chOff x="7540170" y="2957286"/>
            <a:chExt cx="197597" cy="184980"/>
          </a:xfrm>
        </p:grpSpPr>
        <p:cxnSp>
          <p:nvCxnSpPr>
            <p:cNvPr id="241" name="Straight Connector 240"/>
            <p:cNvCxnSpPr/>
            <p:nvPr/>
          </p:nvCxnSpPr>
          <p:spPr>
            <a:xfrm flipH="1" flipV="1">
              <a:off x="7558993" y="2971800"/>
              <a:ext cx="65866" cy="616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7540170" y="2957286"/>
              <a:ext cx="197597" cy="1849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Oval 242"/>
          <p:cNvSpPr/>
          <p:nvPr/>
        </p:nvSpPr>
        <p:spPr>
          <a:xfrm>
            <a:off x="7630090" y="2274332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797004" y="3626395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986202" y="3492139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986486" y="3836851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001000" y="4249056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001000" y="4620625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7830456" y="4729483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7863114" y="4357914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863114" y="3962400"/>
            <a:ext cx="6197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</p:spPr>
        <p:txBody>
          <a:bodyPr vert="horz">
            <a:norm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Keypad  Interfacing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371600"/>
            <a:ext cx="7829550" cy="507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22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Row Scanning Technique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686" y="939798"/>
            <a:ext cx="8853714" cy="57295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000" dirty="0" smtClean="0"/>
              <a:t>First of all, se</a:t>
            </a:r>
            <a:r>
              <a:rPr lang="bn-BD" sz="3000" dirty="0" smtClean="0"/>
              <a:t>nd ‘</a:t>
            </a:r>
            <a:r>
              <a:rPr lang="en-US" sz="3000" dirty="0" smtClean="0"/>
              <a:t>0</a:t>
            </a:r>
            <a:r>
              <a:rPr lang="bn-BD" sz="3000" dirty="0" smtClean="0"/>
              <a:t>’ </a:t>
            </a:r>
            <a:r>
              <a:rPr lang="en-US" sz="3000" dirty="0" smtClean="0"/>
              <a:t>only in</a:t>
            </a:r>
            <a:r>
              <a:rPr lang="bn-BD" sz="3000" dirty="0" smtClean="0"/>
              <a:t> </a:t>
            </a:r>
            <a:r>
              <a:rPr lang="en-US" sz="3000" dirty="0" smtClean="0"/>
              <a:t>column no 0. [c=0] (i.e. PB.4)</a:t>
            </a:r>
            <a:endParaRPr lang="bn-BD" sz="3000" dirty="0" smtClean="0"/>
          </a:p>
          <a:p>
            <a:pPr>
              <a:spcBef>
                <a:spcPts val="0"/>
              </a:spcBef>
            </a:pPr>
            <a:r>
              <a:rPr lang="bn-BD" sz="3000" dirty="0" smtClean="0"/>
              <a:t>Now if the </a:t>
            </a:r>
            <a:r>
              <a:rPr lang="en-US" sz="3000" dirty="0" smtClean="0"/>
              <a:t>row</a:t>
            </a:r>
            <a:r>
              <a:rPr lang="bn-BD" sz="3000" dirty="0" smtClean="0"/>
              <a:t> lines </a:t>
            </a:r>
            <a:r>
              <a:rPr lang="en-US" sz="3000" dirty="0" smtClean="0"/>
              <a:t>[PB.0 to PB.3] </a:t>
            </a:r>
            <a:r>
              <a:rPr lang="bn-BD" sz="3000" dirty="0" smtClean="0"/>
              <a:t>are read</a:t>
            </a:r>
            <a:r>
              <a:rPr lang="en-US" sz="3000" dirty="0" smtClean="0"/>
              <a:t> one by one</a:t>
            </a:r>
            <a:r>
              <a:rPr lang="bn-BD" sz="3000" dirty="0" smtClean="0"/>
              <a:t>, and if any ‘0’ is read</a:t>
            </a:r>
            <a:r>
              <a:rPr lang="en-US" sz="3000" dirty="0" smtClean="0"/>
              <a:t> (say) from row ‘r’ [r=0 to </a:t>
            </a:r>
            <a:r>
              <a:rPr lang="en-US" sz="3000" dirty="0"/>
              <a:t>3</a:t>
            </a:r>
            <a:r>
              <a:rPr lang="en-US" sz="3000" dirty="0" smtClean="0"/>
              <a:t>]</a:t>
            </a:r>
            <a:r>
              <a:rPr lang="bn-BD" sz="3000" dirty="0" smtClean="0"/>
              <a:t>,</a:t>
            </a:r>
            <a:r>
              <a:rPr lang="en-US" sz="3000" dirty="0" smtClean="0"/>
              <a:t> </a:t>
            </a:r>
            <a:r>
              <a:rPr lang="bn-BD" sz="3000" dirty="0" smtClean="0"/>
              <a:t>it will identify that the switch </a:t>
            </a:r>
            <a:r>
              <a:rPr lang="en-US" sz="3000" dirty="0" smtClean="0"/>
              <a:t>[</a:t>
            </a:r>
            <a:r>
              <a:rPr lang="bn-BD" sz="3000" dirty="0" smtClean="0"/>
              <a:t>in between </a:t>
            </a:r>
            <a:r>
              <a:rPr lang="en-US" sz="3000" dirty="0" smtClean="0"/>
              <a:t>column</a:t>
            </a:r>
            <a:r>
              <a:rPr lang="bn-BD" sz="3000" dirty="0" smtClean="0"/>
              <a:t> </a:t>
            </a:r>
            <a:r>
              <a:rPr lang="en-US" sz="3000" dirty="0" smtClean="0"/>
              <a:t>no. ‘0’ </a:t>
            </a:r>
            <a:r>
              <a:rPr lang="bn-BD" sz="3000" dirty="0" smtClean="0"/>
              <a:t>and </a:t>
            </a:r>
            <a:r>
              <a:rPr lang="en-US" sz="3000" dirty="0" smtClean="0"/>
              <a:t>the specific row ‘r’] </a:t>
            </a:r>
            <a:r>
              <a:rPr lang="bn-BD" sz="3000" dirty="0" smtClean="0"/>
              <a:t>is pressed</a:t>
            </a:r>
          </a:p>
          <a:p>
            <a:pPr>
              <a:spcBef>
                <a:spcPts val="0"/>
              </a:spcBef>
            </a:pPr>
            <a:r>
              <a:rPr lang="bn-BD" sz="3000" dirty="0" smtClean="0"/>
              <a:t>If all </a:t>
            </a:r>
            <a:r>
              <a:rPr lang="en-US" sz="3000" dirty="0" smtClean="0"/>
              <a:t>rows</a:t>
            </a:r>
            <a:r>
              <a:rPr lang="bn-BD" sz="3000" dirty="0" smtClean="0"/>
              <a:t> </a:t>
            </a:r>
            <a:r>
              <a:rPr lang="en-US" sz="3000" dirty="0" smtClean="0"/>
              <a:t>are</a:t>
            </a:r>
            <a:r>
              <a:rPr lang="bn-BD" sz="3000" dirty="0" smtClean="0"/>
              <a:t> read</a:t>
            </a:r>
            <a:r>
              <a:rPr lang="en-US" sz="3000" dirty="0" smtClean="0"/>
              <a:t> as ‘1’</a:t>
            </a:r>
            <a:r>
              <a:rPr lang="bn-BD" sz="3000" dirty="0" smtClean="0"/>
              <a:t>, it will correspond to ‘no’ key pressed</a:t>
            </a:r>
            <a:r>
              <a:rPr lang="en-US" sz="3000" dirty="0" smtClean="0"/>
              <a:t> in that column 0.</a:t>
            </a:r>
          </a:p>
          <a:p>
            <a:pPr>
              <a:spcBef>
                <a:spcPts val="0"/>
              </a:spcBef>
            </a:pPr>
            <a:r>
              <a:rPr lang="en-US" sz="3000" dirty="0" smtClean="0"/>
              <a:t>Then send ‘0’ to other three columns one after another [column no.  </a:t>
            </a:r>
            <a:r>
              <a:rPr lang="en-US" sz="3000" dirty="0"/>
              <a:t>c</a:t>
            </a:r>
            <a:r>
              <a:rPr lang="en-US" sz="3000" dirty="0" smtClean="0"/>
              <a:t>=1 to </a:t>
            </a:r>
            <a:r>
              <a:rPr lang="en-US" sz="3000" dirty="0"/>
              <a:t>3</a:t>
            </a:r>
            <a:r>
              <a:rPr lang="en-US" sz="3000" dirty="0" smtClean="0"/>
              <a:t>] and similarly the row lines are read, if this process is continuously repeated and if any key is pressed, it will be detected in this process of scanning.</a:t>
            </a:r>
          </a:p>
        </p:txBody>
      </p:sp>
    </p:spTree>
    <p:extLst>
      <p:ext uri="{BB962C8B-B14F-4D97-AF65-F5344CB8AC3E}">
        <p14:creationId xmlns:p14="http://schemas.microsoft.com/office/powerpoint/2010/main" val="3341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14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Code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(Part 1)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95600" y="304800"/>
            <a:ext cx="51816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&lt;mega32.h&gt;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alcd.h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keypad_ddr</a:t>
            </a:r>
            <a:r>
              <a:rPr lang="en-US" dirty="0"/>
              <a:t> DDRB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keypad_port</a:t>
            </a:r>
            <a:r>
              <a:rPr lang="en-US" dirty="0"/>
              <a:t> PORTB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input_data</a:t>
            </a:r>
            <a:r>
              <a:rPr lang="en-US" dirty="0"/>
              <a:t> PINB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keypad_ddr</a:t>
            </a:r>
            <a:r>
              <a:rPr lang="en-US" dirty="0"/>
              <a:t>=0xF0;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RS - PORTA Bit 0</a:t>
            </a:r>
          </a:p>
          <a:p>
            <a:pPr marL="0" indent="0">
              <a:buNone/>
            </a:pPr>
            <a:r>
              <a:rPr lang="en-US" dirty="0"/>
              <a:t>// RD - PORTA Bit 1</a:t>
            </a:r>
          </a:p>
          <a:p>
            <a:pPr marL="0" indent="0">
              <a:buNone/>
            </a:pPr>
            <a:r>
              <a:rPr lang="en-US" dirty="0"/>
              <a:t>// EN - PORTA Bit 2</a:t>
            </a:r>
          </a:p>
          <a:p>
            <a:pPr marL="0" indent="0">
              <a:buNone/>
            </a:pPr>
            <a:r>
              <a:rPr lang="en-US" dirty="0"/>
              <a:t>// D4 - PORTA Bit 4</a:t>
            </a:r>
          </a:p>
          <a:p>
            <a:pPr marL="0" indent="0">
              <a:buNone/>
            </a:pPr>
            <a:r>
              <a:rPr lang="en-US" dirty="0"/>
              <a:t>// D5 - PORTA Bit 5</a:t>
            </a:r>
          </a:p>
          <a:p>
            <a:pPr marL="0" indent="0">
              <a:buNone/>
            </a:pPr>
            <a:r>
              <a:rPr lang="en-US" dirty="0"/>
              <a:t>// D6 - PORTA Bit 6</a:t>
            </a:r>
          </a:p>
          <a:p>
            <a:pPr marL="0" indent="0">
              <a:buNone/>
            </a:pPr>
            <a:r>
              <a:rPr lang="en-US" dirty="0"/>
              <a:t>// D7 - PORTA Bit 7</a:t>
            </a:r>
          </a:p>
          <a:p>
            <a:pPr marL="0" indent="0">
              <a:buNone/>
            </a:pPr>
            <a:r>
              <a:rPr lang="en-US" dirty="0"/>
              <a:t>// Characters/line: 16</a:t>
            </a:r>
          </a:p>
          <a:p>
            <a:pPr marL="0" indent="0">
              <a:buNone/>
            </a:pPr>
            <a:r>
              <a:rPr lang="en-US" dirty="0" err="1"/>
              <a:t>lcd_init</a:t>
            </a:r>
            <a:r>
              <a:rPr lang="en-US" dirty="0"/>
              <a:t>(16);</a:t>
            </a:r>
          </a:p>
        </p:txBody>
      </p:sp>
    </p:spTree>
    <p:extLst>
      <p:ext uri="{BB962C8B-B14F-4D97-AF65-F5344CB8AC3E}">
        <p14:creationId xmlns:p14="http://schemas.microsoft.com/office/powerpoint/2010/main" val="110247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67400" y="76200"/>
            <a:ext cx="30480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The Code (Part 2)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2420256" y="685800"/>
            <a:ext cx="2380344" cy="60198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keypad_port</a:t>
            </a:r>
            <a:r>
              <a:rPr lang="en-US" sz="1800" dirty="0" smtClean="0"/>
              <a:t>=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0b11011111;</a:t>
            </a:r>
          </a:p>
          <a:p>
            <a:pPr marL="0" indent="0"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lcd_gotoxy</a:t>
            </a:r>
            <a:r>
              <a:rPr lang="en-US" sz="1800" dirty="0" smtClean="0"/>
              <a:t>(0,0);                           </a:t>
            </a:r>
          </a:p>
          <a:p>
            <a:pPr marL="0" indent="0">
              <a:buNone/>
            </a:pPr>
            <a:r>
              <a:rPr lang="en-US" sz="1800" dirty="0" smtClean="0"/>
              <a:t>       if (input_data.0==0)        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(“8");</a:t>
            </a:r>
          </a:p>
          <a:p>
            <a:pPr marL="0" indent="0">
              <a:buNone/>
            </a:pPr>
            <a:r>
              <a:rPr lang="en-US" sz="1800" dirty="0" smtClean="0"/>
              <a:t>        if (input_data.1==0)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(“5");</a:t>
            </a:r>
          </a:p>
          <a:p>
            <a:pPr marL="0" indent="0">
              <a:buNone/>
            </a:pPr>
            <a:r>
              <a:rPr lang="en-US" sz="1800" dirty="0" smtClean="0"/>
              <a:t>        if (input_data.2==0)        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(“2");</a:t>
            </a:r>
          </a:p>
          <a:p>
            <a:pPr marL="0" indent="0">
              <a:buNone/>
            </a:pPr>
            <a:r>
              <a:rPr lang="en-US" sz="1800" dirty="0" smtClean="0"/>
              <a:t>        if (input_data.3==0)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(“0");</a:t>
            </a:r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5372" y="685800"/>
            <a:ext cx="22098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Font typeface="Wingdings 2"/>
              <a:buNone/>
            </a:pPr>
            <a:endParaRPr lang="en-US" sz="1900" dirty="0" smtClean="0"/>
          </a:p>
          <a:p>
            <a:pPr marL="0" indent="0">
              <a:buFont typeface="Wingdings 2"/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err="1" smtClean="0"/>
              <a:t>keypad_port</a:t>
            </a:r>
            <a:r>
              <a:rPr lang="en-US" sz="2200" dirty="0" smtClean="0"/>
              <a:t>=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0b10111111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 smtClean="0"/>
              <a:t>lcd_gotoxy</a:t>
            </a:r>
            <a:r>
              <a:rPr lang="en-US" sz="2200" dirty="0" smtClean="0"/>
              <a:t>(0,0</a:t>
            </a:r>
            <a:r>
              <a:rPr lang="en-US" sz="2200" dirty="0"/>
              <a:t>);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if </a:t>
            </a:r>
            <a:r>
              <a:rPr lang="en-US" sz="2200" dirty="0"/>
              <a:t>(input_data.0==0)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</a:t>
            </a:r>
            <a:r>
              <a:rPr lang="en-US" sz="2200" dirty="0" err="1" smtClean="0"/>
              <a:t>lcd_putsf</a:t>
            </a:r>
            <a:r>
              <a:rPr lang="en-US" sz="2200" dirty="0" smtClean="0"/>
              <a:t>(“9");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if </a:t>
            </a:r>
            <a:r>
              <a:rPr lang="en-US" sz="2200" dirty="0"/>
              <a:t>(input_data.1==0)</a:t>
            </a:r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err="1" smtClean="0"/>
              <a:t>lcd_putsf</a:t>
            </a:r>
            <a:r>
              <a:rPr lang="en-US" sz="2200" dirty="0" smtClean="0"/>
              <a:t>(“6");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if </a:t>
            </a:r>
            <a:r>
              <a:rPr lang="en-US" sz="2200" dirty="0"/>
              <a:t>(input_data.2==0)</a:t>
            </a:r>
          </a:p>
          <a:p>
            <a:pPr marL="0" indent="0">
              <a:buNone/>
            </a:pPr>
            <a:r>
              <a:rPr lang="en-US" sz="2200" dirty="0"/>
              <a:t>         </a:t>
            </a:r>
            <a:r>
              <a:rPr lang="en-US" sz="2200" dirty="0" smtClean="0"/>
              <a:t> </a:t>
            </a:r>
            <a:r>
              <a:rPr lang="en-US" sz="2200" dirty="0" err="1"/>
              <a:t>lcd_putsf</a:t>
            </a:r>
            <a:r>
              <a:rPr lang="en-US" sz="2200" dirty="0" smtClean="0"/>
              <a:t>(“3");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if </a:t>
            </a:r>
            <a:r>
              <a:rPr lang="en-US" sz="2200" dirty="0"/>
              <a:t>(input_data.3==0)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err="1"/>
              <a:t>lcd_putsf</a:t>
            </a:r>
            <a:r>
              <a:rPr lang="en-US" sz="2200" dirty="0" smtClean="0"/>
              <a:t>(“=");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18088" y="685800"/>
            <a:ext cx="2329542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400" dirty="0" err="1" smtClean="0"/>
              <a:t>keypad_port</a:t>
            </a:r>
            <a:r>
              <a:rPr lang="en-US" sz="2400" dirty="0" smtClean="0"/>
              <a:t>=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0b01111111</a:t>
            </a:r>
            <a:r>
              <a:rPr lang="en-US" sz="2400" dirty="0"/>
              <a:t>;      </a:t>
            </a:r>
          </a:p>
          <a:p>
            <a:pPr marL="0" indent="0">
              <a:buNone/>
            </a:pPr>
            <a:r>
              <a:rPr lang="en-US" sz="2400" dirty="0" err="1" smtClean="0"/>
              <a:t>lcd_gotoxy</a:t>
            </a:r>
            <a:r>
              <a:rPr lang="en-US" sz="2400" dirty="0" smtClean="0"/>
              <a:t>(0,0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(input_data.0==0)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err="1"/>
              <a:t>lcd_putsf</a:t>
            </a:r>
            <a:r>
              <a:rPr lang="en-US" sz="2400" dirty="0" smtClean="0"/>
              <a:t>(“/");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(input_data.1==0)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</a:t>
            </a:r>
            <a:r>
              <a:rPr lang="en-US" sz="2400" dirty="0" err="1"/>
              <a:t>lcd_putsf</a:t>
            </a:r>
            <a:r>
              <a:rPr lang="en-US" sz="2400" dirty="0" smtClean="0"/>
              <a:t>(“*");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(input_data.2==0)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lcd_putsf</a:t>
            </a:r>
            <a:r>
              <a:rPr lang="en-US" sz="2400" dirty="0" smtClean="0"/>
              <a:t>(“-");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if </a:t>
            </a:r>
            <a:r>
              <a:rPr lang="en-US" sz="2400" dirty="0"/>
              <a:t>(input_data.3==0)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lcd_putsf</a:t>
            </a:r>
            <a:r>
              <a:rPr lang="en-US" sz="2400" dirty="0" smtClean="0"/>
              <a:t>(“+");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}</a:t>
            </a:r>
          </a:p>
          <a:p>
            <a:pPr marL="0" indent="0">
              <a:buNone/>
            </a:pPr>
            <a:r>
              <a:rPr lang="en-US" sz="2400" dirty="0"/>
              <a:t>}       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42" y="685800"/>
            <a:ext cx="2514600" cy="601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en-US" sz="1800" dirty="0" smtClean="0"/>
          </a:p>
          <a:p>
            <a:pPr marL="0" indent="0">
              <a:buFont typeface="Wingdings 2"/>
              <a:buNone/>
            </a:pPr>
            <a:r>
              <a:rPr lang="en-US" sz="1800" dirty="0" smtClean="0"/>
              <a:t>while (1)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{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keypad_port</a:t>
            </a:r>
            <a:r>
              <a:rPr lang="en-US" sz="1800" dirty="0" smtClean="0"/>
              <a:t>=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    0b11101111;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lcd_gotoxy</a:t>
            </a:r>
            <a:r>
              <a:rPr lang="en-US" sz="1800" dirty="0" smtClean="0"/>
              <a:t>(0,0);                           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if (input_data.0==0)         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(“7");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if (input_data.1==0)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("4");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if (input_data.2==0)         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(“1");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if (input_data.3==0)</a:t>
            </a:r>
          </a:p>
          <a:p>
            <a:pPr marL="0" indent="0">
              <a:buFont typeface="Wingdings 2"/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lcd_putsf</a:t>
            </a:r>
            <a:r>
              <a:rPr lang="en-US" sz="1800" dirty="0" smtClean="0"/>
              <a:t>(“C");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84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 smtClean="0">
                <a:solidFill>
                  <a:srgbClr val="C00000"/>
                </a:solidFill>
              </a:rPr>
              <a:t>Thanks</a:t>
            </a:r>
            <a:endParaRPr lang="en-US" sz="8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7 Segment </a:t>
            </a:r>
            <a:r>
              <a:rPr lang="en-US" sz="3200" dirty="0" err="1" smtClean="0"/>
              <a:t>vs</a:t>
            </a:r>
            <a:r>
              <a:rPr lang="en-US" sz="3200" dirty="0" smtClean="0"/>
              <a:t> LCD (Class Note by Nasir)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7 Segment is best for Number only where as LCD can display character and graphics also.</a:t>
            </a:r>
          </a:p>
          <a:p>
            <a:r>
              <a:rPr lang="en-US" dirty="0" smtClean="0"/>
              <a:t>LED Consumes more power than LCD</a:t>
            </a:r>
          </a:p>
          <a:p>
            <a:r>
              <a:rPr lang="en-US" dirty="0" smtClean="0"/>
              <a:t>LCD declines cost than LED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1252728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Intelligent Controller and LCD Display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4419600" cy="462560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An LCD panel and a small circuit board containing a controller chip</a:t>
            </a:r>
          </a:p>
          <a:p>
            <a:r>
              <a:rPr lang="en-US" sz="3200" dirty="0" smtClean="0"/>
              <a:t>14 pin connection</a:t>
            </a:r>
          </a:p>
          <a:p>
            <a:r>
              <a:rPr lang="en-US" sz="3200" dirty="0" smtClean="0"/>
              <a:t>2 rows, 20/40 characters in each row</a:t>
            </a:r>
          </a:p>
          <a:p>
            <a:r>
              <a:rPr lang="en-US" sz="3200" dirty="0" smtClean="0"/>
              <a:t>Easy to program</a:t>
            </a:r>
          </a:p>
          <a:p>
            <a:r>
              <a:rPr lang="en-US" sz="3200" dirty="0" smtClean="0"/>
              <a:t>Each character is displayed on a 5X8 or 5X11  dot matrix display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Prof. S. M. Lutful Kabir, BUET</a:t>
            </a: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2" name="Group 36"/>
          <p:cNvGrpSpPr/>
          <p:nvPr/>
        </p:nvGrpSpPr>
        <p:grpSpPr>
          <a:xfrm>
            <a:off x="4876800" y="2057400"/>
            <a:ext cx="4114800" cy="2926378"/>
            <a:chOff x="4953000" y="2057400"/>
            <a:chExt cx="4114800" cy="2926378"/>
          </a:xfrm>
        </p:grpSpPr>
        <p:sp>
          <p:nvSpPr>
            <p:cNvPr id="11" name="Rectangle 10"/>
            <p:cNvSpPr/>
            <p:nvPr/>
          </p:nvSpPr>
          <p:spPr>
            <a:xfrm>
              <a:off x="4953000" y="2667000"/>
              <a:ext cx="3962400" cy="121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81600" y="2833914"/>
              <a:ext cx="3581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81600" y="3276600"/>
              <a:ext cx="3581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Line 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57800" y="41118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baseline="-25000" dirty="0" smtClean="0"/>
                <a:t>o</a:t>
              </a:r>
              <a:endParaRPr lang="en-US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r>
                <a:rPr lang="en-US" sz="1600" baseline="-25000" dirty="0" smtClean="0"/>
                <a:t>DD</a:t>
              </a:r>
              <a:endParaRPr lang="en-US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</a:t>
              </a:r>
              <a:r>
                <a:rPr lang="en-US" sz="1400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57800" y="2057400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V</a:t>
              </a:r>
              <a:r>
                <a:rPr lang="en-US" sz="1400" baseline="-25000" dirty="0" err="1" smtClean="0"/>
                <a:t>ss</a:t>
              </a:r>
              <a:endParaRPr lang="en-US" baseline="-25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4000" y="4583668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Hitachi’s  HD 44780  LCD module</a:t>
              </a:r>
              <a:endParaRPr lang="en-US" sz="2000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5372100" y="2555677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5676106" y="2554883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6057106" y="2554883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374028" y="4111823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</a:t>
              </a:r>
              <a:r>
                <a:rPr lang="en-US" sz="1400" baseline="-25000" dirty="0" smtClean="0"/>
                <a:t>7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52966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4490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56014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57538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9062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60586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2110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363494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7504906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974463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8419306" y="3999706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7391400" y="4114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RS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30456" y="4127157"/>
              <a:ext cx="673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R/W</a:t>
              </a:r>
              <a:endParaRPr lang="en-US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19071" y="4114800"/>
              <a:ext cx="457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9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LCD Display Panel (Class note by Nasir)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LCD panel has a small circuit board with an individual controller named as intelligent controller</a:t>
            </a:r>
          </a:p>
          <a:p>
            <a:r>
              <a:rPr lang="en-US" dirty="0" smtClean="0"/>
              <a:t>A panel has 14 pins, 8(D0 to D7) pins for data, </a:t>
            </a:r>
            <a:r>
              <a:rPr lang="en-US" dirty="0" err="1" smtClean="0"/>
              <a:t>Vss</a:t>
            </a:r>
            <a:r>
              <a:rPr lang="en-US" dirty="0" smtClean="0"/>
              <a:t> for Ground, V0 or </a:t>
            </a:r>
            <a:r>
              <a:rPr lang="en-US" dirty="0" err="1" smtClean="0"/>
              <a:t>Vcc</a:t>
            </a:r>
            <a:r>
              <a:rPr lang="en-US" dirty="0" smtClean="0"/>
              <a:t> for Supply, </a:t>
            </a:r>
            <a:r>
              <a:rPr lang="en-US" dirty="0" err="1" smtClean="0"/>
              <a:t>Vdd</a:t>
            </a:r>
            <a:r>
              <a:rPr lang="en-US" dirty="0" smtClean="0"/>
              <a:t> for Contrast, RS low for command register high for data register, RW Low to write high to read, EN sends data to data port when a high to low pulse is given. </a:t>
            </a:r>
          </a:p>
          <a:p>
            <a:r>
              <a:rPr lang="en-US" dirty="0" smtClean="0"/>
              <a:t>5v fixed supply in </a:t>
            </a:r>
            <a:r>
              <a:rPr lang="en-US" dirty="0" err="1" smtClean="0"/>
              <a:t>Vdd</a:t>
            </a:r>
            <a:r>
              <a:rPr lang="en-US" dirty="0" smtClean="0"/>
              <a:t> provide maximum contrast.</a:t>
            </a:r>
          </a:p>
          <a:p>
            <a:r>
              <a:rPr lang="en-US" dirty="0" smtClean="0"/>
              <a:t>Two rows containing 20/40 characters in each row.</a:t>
            </a:r>
          </a:p>
          <a:p>
            <a:r>
              <a:rPr lang="en-US" dirty="0" smtClean="0"/>
              <a:t>Each character displayed on a 5X8 or 5X11 dot matrix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3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8-bit Connection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51"/>
          <p:cNvGrpSpPr/>
          <p:nvPr/>
        </p:nvGrpSpPr>
        <p:grpSpPr>
          <a:xfrm>
            <a:off x="1600200" y="1905000"/>
            <a:ext cx="5562600" cy="3900714"/>
            <a:chOff x="1447800" y="1905000"/>
            <a:chExt cx="5562600" cy="3900714"/>
          </a:xfrm>
        </p:grpSpPr>
        <p:sp>
          <p:nvSpPr>
            <p:cNvPr id="4" name="Rectangle 3"/>
            <p:cNvSpPr/>
            <p:nvPr/>
          </p:nvSpPr>
          <p:spPr>
            <a:xfrm>
              <a:off x="1447800" y="2209800"/>
              <a:ext cx="1828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14800" y="2209800"/>
              <a:ext cx="1447800" cy="2667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276600" y="25908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76600" y="27432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6600" y="28956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76600" y="30480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276600" y="32004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276600" y="33528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6600" y="35052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6600" y="3657600"/>
              <a:ext cx="838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5103812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76600" y="5332412"/>
              <a:ext cx="1371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276600" y="5561012"/>
              <a:ext cx="160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4291977" y="4989909"/>
              <a:ext cx="22780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426857" y="5098143"/>
              <a:ext cx="442686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4533900" y="5219700"/>
              <a:ext cx="685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6019800" y="2590800"/>
              <a:ext cx="1524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5562600" y="3200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 flipH="1" flipV="1">
              <a:off x="5981303" y="3694509"/>
              <a:ext cx="227806" cy="15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5982891" y="2475309"/>
              <a:ext cx="227806" cy="15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23622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019800" y="3808412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715000" y="19050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15000" y="3881735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GND</a:t>
              </a:r>
              <a:endParaRPr lang="en-US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48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14800" y="2362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9114" y="4843307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547258" y="509730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43628" y="5344049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58142" y="23622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76286" y="34245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4800" y="451310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318002" y="4321632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38914" y="451031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514600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562600" y="3703184"/>
              <a:ext cx="533400" cy="158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78398" y="2286000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29200" y="29673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996542" y="350073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76400" y="3810000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57486" y="2714172"/>
              <a:ext cx="852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LCD</a:t>
              </a:r>
              <a:endPara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75830" y="2586335"/>
              <a:ext cx="8345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10K pot</a:t>
              </a:r>
              <a:endParaRPr lang="en-US" baseline="-25000" dirty="0"/>
            </a:p>
          </p:txBody>
        </p:sp>
      </p:grpSp>
      <p:sp>
        <p:nvSpPr>
          <p:cNvPr id="6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4-bit Connection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000" y="37338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GND</a:t>
            </a:r>
            <a:endParaRPr lang="en-US" baseline="-25000" dirty="0"/>
          </a:p>
        </p:txBody>
      </p:sp>
      <p:grpSp>
        <p:nvGrpSpPr>
          <p:cNvPr id="2" name="Group 81"/>
          <p:cNvGrpSpPr/>
          <p:nvPr/>
        </p:nvGrpSpPr>
        <p:grpSpPr>
          <a:xfrm>
            <a:off x="152400" y="1905000"/>
            <a:ext cx="4492170" cy="3505200"/>
            <a:chOff x="152400" y="1905000"/>
            <a:chExt cx="4492170" cy="3505200"/>
          </a:xfrm>
        </p:grpSpPr>
        <p:sp>
          <p:nvSpPr>
            <p:cNvPr id="27" name="TextBox 26"/>
            <p:cNvSpPr txBox="1"/>
            <p:nvPr/>
          </p:nvSpPr>
          <p:spPr>
            <a:xfrm>
              <a:off x="3810000" y="19050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2209800"/>
              <a:ext cx="1622323" cy="3187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8287" y="2209800"/>
              <a:ext cx="1284339" cy="2373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774723" y="2548894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74723" y="28941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774723" y="31989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74723" y="349835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74723" y="4785500"/>
              <a:ext cx="101395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74723" y="4988956"/>
              <a:ext cx="121674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4723" y="5192413"/>
              <a:ext cx="141953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2675128" y="4684128"/>
              <a:ext cx="202750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2794467" y="4780457"/>
              <a:ext cx="393995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2889070" y="4888644"/>
              <a:ext cx="610369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208206" y="2548894"/>
              <a:ext cx="135194" cy="881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802626" y="3091444"/>
              <a:ext cx="405581" cy="1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4173724" y="35312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4175133" y="24461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08206" y="2345438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208206" y="3632581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18287" y="3290926"/>
              <a:ext cx="540774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18287" y="2345438"/>
              <a:ext cx="540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11630" y="4553648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27726" y="477970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24505" y="4999313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PB.2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37381" y="234543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3476" y="3290926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518287" y="4259763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98547" y="4089352"/>
              <a:ext cx="675968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1937" y="4257281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802626" y="2481075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02626" y="3538927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284382" y="227761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29448" y="2884014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0478" y="3358745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600" y="3633994"/>
              <a:ext cx="154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3" name="Group 80"/>
          <p:cNvGrpSpPr/>
          <p:nvPr/>
        </p:nvGrpSpPr>
        <p:grpSpPr>
          <a:xfrm>
            <a:off x="4648200" y="1752600"/>
            <a:ext cx="4876800" cy="3555978"/>
            <a:chOff x="4648200" y="1752600"/>
            <a:chExt cx="4876800" cy="3555978"/>
          </a:xfrm>
        </p:grpSpPr>
        <p:sp>
          <p:nvSpPr>
            <p:cNvPr id="88" name="TextBox 87"/>
            <p:cNvSpPr txBox="1"/>
            <p:nvPr/>
          </p:nvSpPr>
          <p:spPr>
            <a:xfrm>
              <a:off x="8305800" y="1752600"/>
              <a:ext cx="8345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+5V</a:t>
              </a:r>
              <a:endParaRPr lang="en-US" baseline="-25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305800" y="3581400"/>
              <a:ext cx="1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GND</a:t>
              </a:r>
              <a:endParaRPr lang="en-US" baseline="-25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648200" y="2057400"/>
              <a:ext cx="1622323" cy="31874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014087" y="2057400"/>
              <a:ext cx="1284339" cy="23736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6270523" y="2396494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270523" y="274178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270523" y="3048000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270523" y="3345957"/>
              <a:ext cx="743565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523" y="4633100"/>
              <a:ext cx="101395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70523" y="4836556"/>
              <a:ext cx="121674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270523" y="5040013"/>
              <a:ext cx="1419532" cy="14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7170928" y="4531728"/>
              <a:ext cx="202750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 flipH="1" flipV="1">
              <a:off x="7290267" y="4628057"/>
              <a:ext cx="393995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7384870" y="4736244"/>
              <a:ext cx="610369" cy="14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8704006" y="2396494"/>
              <a:ext cx="135194" cy="88164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8298426" y="2939044"/>
              <a:ext cx="405581" cy="14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 flipH="1" flipV="1">
              <a:off x="8669524" y="33788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 flipH="1" flipV="1">
              <a:off x="8670933" y="2293708"/>
              <a:ext cx="202750" cy="140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8704006" y="2193038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704006" y="3480181"/>
              <a:ext cx="135194" cy="1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7014087" y="3138526"/>
              <a:ext cx="540774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14087" y="2193038"/>
              <a:ext cx="540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D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607430" y="440124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PA.0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23526" y="4627309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PA.1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20305" y="4846913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PA.2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633181" y="2193038"/>
              <a:ext cx="7435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49276" y="3138526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PA.7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014087" y="4107363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94347" y="3936952"/>
              <a:ext cx="675968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R/W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567737" y="4104881"/>
              <a:ext cx="405581" cy="32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23" name="Straight Arrow Connector 122"/>
            <p:cNvCxnSpPr/>
            <p:nvPr/>
          </p:nvCxnSpPr>
          <p:spPr>
            <a:xfrm>
              <a:off x="8298426" y="2328675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8298426" y="3386527"/>
              <a:ext cx="473177" cy="141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7780182" y="2125219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CC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825248" y="2731614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EE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96278" y="3206345"/>
              <a:ext cx="743565" cy="41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V</a:t>
              </a:r>
              <a:r>
                <a:rPr lang="en-US" sz="2400" baseline="-25000" dirty="0" smtClean="0">
                  <a:solidFill>
                    <a:schemeClr val="bg1"/>
                  </a:solidFill>
                </a:rPr>
                <a:t>SS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24400" y="3481594"/>
              <a:ext cx="15461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Atmega32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315200" y="2506296"/>
              <a:ext cx="75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2">
                      <a:lumMod val="75000"/>
                    </a:schemeClr>
                  </a:solidFill>
                </a:rPr>
                <a:t>LCD</a:t>
              </a:r>
              <a:endParaRPr lang="en-US" sz="24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457200" y="54864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and Control from Different Ports</a:t>
            </a:r>
            <a:endParaRPr lang="en-US" sz="2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029200" y="54864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Data and Control from a single port</a:t>
            </a:r>
            <a:endParaRPr lang="en-US" sz="2400" dirty="0"/>
          </a:p>
        </p:txBody>
      </p:sp>
      <p:cxnSp>
        <p:nvCxnSpPr>
          <p:cNvPr id="133" name="Straight Connector 132"/>
          <p:cNvCxnSpPr/>
          <p:nvPr/>
        </p:nvCxnSpPr>
        <p:spPr>
          <a:xfrm rot="5400000">
            <a:off x="2124528" y="4000500"/>
            <a:ext cx="4800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743200" y="2738735"/>
            <a:ext cx="756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75000"/>
                  </a:schemeClr>
                </a:solidFill>
              </a:rPr>
              <a:t>LCD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3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LCD Pin Description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820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LCD has 14 pins. The pin description is given below.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17002"/>
              </p:ext>
            </p:extLst>
          </p:nvPr>
        </p:nvGraphicFramePr>
        <p:xfrm>
          <a:off x="762000" y="2209800"/>
          <a:ext cx="72390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/>
                <a:gridCol w="1538288"/>
                <a:gridCol w="904875"/>
                <a:gridCol w="389096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Pin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Symbol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SS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Ground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DD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+5V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r>
                        <a:rPr lang="en-US" sz="2400" baseline="-25000" dirty="0" smtClean="0"/>
                        <a:t>EE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+V to control contrast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0=Command </a:t>
                      </a:r>
                      <a:r>
                        <a:rPr lang="en-US" sz="2400" dirty="0" err="1" smtClean="0"/>
                        <a:t>Reg</a:t>
                      </a:r>
                      <a:r>
                        <a:rPr lang="en-US" sz="2400" dirty="0" smtClean="0"/>
                        <a:t>, 1=Data </a:t>
                      </a:r>
                      <a:r>
                        <a:rPr lang="en-US" sz="2400" dirty="0" err="1" smtClean="0"/>
                        <a:t>Reg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R/W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1=Read,</a:t>
                      </a:r>
                      <a:r>
                        <a:rPr lang="en-US" sz="2400" baseline="0" dirty="0" smtClean="0"/>
                        <a:t> 0=Write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Enable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7-14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D0-D7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I/O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8-bit Data Pin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4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1524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Connection of Pins for LCD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828800" y="1295400"/>
            <a:ext cx="5486400" cy="5257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400" dirty="0" smtClean="0"/>
              <a:t>LCD module must be connected (for the demo board) to the port bits as follows: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[LCD]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[AVR Port]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RS (pin4)  ------  PA.0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RD (pin 5) ------ </a:t>
            </a:r>
            <a:r>
              <a:rPr lang="en-US" sz="2600" dirty="0" smtClean="0"/>
              <a:t>PA.1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EN (pin 6) ------ </a:t>
            </a:r>
            <a:r>
              <a:rPr lang="en-US" sz="2600" dirty="0" smtClean="0"/>
              <a:t>PA.2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DB4 (pin 11) --- </a:t>
            </a:r>
            <a:r>
              <a:rPr lang="en-US" sz="2600" dirty="0" smtClean="0"/>
              <a:t>PA.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DB5 (pin 12) --- </a:t>
            </a:r>
            <a:r>
              <a:rPr lang="en-US" sz="2600" dirty="0" smtClean="0"/>
              <a:t>PA.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DB6 (pin 13) --- </a:t>
            </a:r>
            <a:r>
              <a:rPr lang="en-US" sz="2600" dirty="0" smtClean="0"/>
              <a:t>PA.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DB7 (pin 14) --- </a:t>
            </a:r>
            <a:r>
              <a:rPr lang="en-US" sz="2600" dirty="0" smtClean="0"/>
              <a:t>PA.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must also connect the LCD power supply and contrast control voltage, according to the data sheet.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pPr>
              <a:defRPr/>
            </a:pPr>
            <a:fld id="{5DC66DD1-FCC2-4290-A9A5-7AF82C81E65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5856</TotalTime>
  <Words>1967</Words>
  <Application>Microsoft Office PowerPoint</Application>
  <PresentationFormat>On-screen Show (4:3)</PresentationFormat>
  <Paragraphs>443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Franklin Gothic Book</vt:lpstr>
      <vt:lpstr>Perpetua</vt:lpstr>
      <vt:lpstr>Vrinda</vt:lpstr>
      <vt:lpstr>Wingdings 2</vt:lpstr>
      <vt:lpstr>Equity</vt:lpstr>
      <vt:lpstr>Visio</vt:lpstr>
      <vt:lpstr>PowerPoint Presentation</vt:lpstr>
      <vt:lpstr>LCD Display : Its advantages</vt:lpstr>
      <vt:lpstr>7 Segment vs LCD (Class Note by Nasir) </vt:lpstr>
      <vt:lpstr>Intelligent Controller and LCD Display Panel</vt:lpstr>
      <vt:lpstr>LCD Display Panel (Class note by Nasir)</vt:lpstr>
      <vt:lpstr>8-bit Connection</vt:lpstr>
      <vt:lpstr>4-bit Connection</vt:lpstr>
      <vt:lpstr>LCD Pin Description</vt:lpstr>
      <vt:lpstr>PowerPoint Presentation</vt:lpstr>
      <vt:lpstr>Some of the functions used for LCD </vt:lpstr>
      <vt:lpstr>PowerPoint Presentation</vt:lpstr>
      <vt:lpstr>Main function</vt:lpstr>
      <vt:lpstr>DDRx Register Role in Inputting Data</vt:lpstr>
      <vt:lpstr>How data is read from the Input Port?</vt:lpstr>
      <vt:lpstr>Role of Pull up resistors at the port pins</vt:lpstr>
      <vt:lpstr>Internal pull up resistor in AVR and its control</vt:lpstr>
      <vt:lpstr>An Example of Input and Output Ports</vt:lpstr>
      <vt:lpstr>A program on INPUT &amp; OUTPUT</vt:lpstr>
      <vt:lpstr>The Code</vt:lpstr>
      <vt:lpstr>Keyboard Interfacing</vt:lpstr>
      <vt:lpstr>PowerPoint Presentation</vt:lpstr>
      <vt:lpstr>How Does It Work?</vt:lpstr>
      <vt:lpstr>Keypad  Interfacing</vt:lpstr>
      <vt:lpstr>Row Scanning Technique</vt:lpstr>
      <vt:lpstr>The Code (Part 1)</vt:lpstr>
      <vt:lpstr>The Code (Part 2)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nasir</cp:lastModifiedBy>
  <cp:revision>151</cp:revision>
  <dcterms:created xsi:type="dcterms:W3CDTF">2014-05-09T08:36:58Z</dcterms:created>
  <dcterms:modified xsi:type="dcterms:W3CDTF">2018-03-13T08:53:55Z</dcterms:modified>
</cp:coreProperties>
</file>