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314" r:id="rId2"/>
    <p:sldId id="290" r:id="rId3"/>
    <p:sldId id="287" r:id="rId4"/>
    <p:sldId id="293" r:id="rId5"/>
    <p:sldId id="317" r:id="rId6"/>
    <p:sldId id="318" r:id="rId7"/>
    <p:sldId id="294" r:id="rId8"/>
    <p:sldId id="29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3" r:id="rId18"/>
    <p:sldId id="315" r:id="rId19"/>
    <p:sldId id="319" r:id="rId20"/>
    <p:sldId id="316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0585-510D-429A-97AA-7915F239CA48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1FE52-0354-43F2-88B7-E897043393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/>
        </p:nvSpPr>
        <p:spPr>
          <a:xfrm>
            <a:off x="838200" y="3443514"/>
            <a:ext cx="71628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Module: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M#6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External Interrupts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52400" y="1571172"/>
            <a:ext cx="8839200" cy="1470025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600" b="1" dirty="0" smtClean="0">
                <a:latin typeface="+mn-lt"/>
              </a:rPr>
              <a:t>Training on </a:t>
            </a:r>
            <a:br>
              <a:rPr lang="en-US" sz="3600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AVR Microcontroller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for Automation in Power Sector</a:t>
            </a:r>
            <a:endParaRPr lang="en-US" sz="3200" b="1" dirty="0">
              <a:latin typeface="+mn-lt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90600" y="5119914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3770088" y="63201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March, 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1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6553200" cy="651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6482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External Interrupt Pins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7400" y="166947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26425" y="325997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8800" y="518160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5425" y="544345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00974" y="1524000"/>
            <a:ext cx="28568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67775" y="3107575"/>
            <a:ext cx="17900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1" y="5029200"/>
            <a:ext cx="2286000" cy="261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14500" y="5300750"/>
            <a:ext cx="2286000" cy="261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External Interrupts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The number of external hardware interrupts varies in different AVRs. </a:t>
            </a:r>
          </a:p>
          <a:p>
            <a:r>
              <a:rPr lang="en-US" sz="3200" dirty="0" smtClean="0"/>
              <a:t>The ATmega32 has three external interrupts: pin PD2 (PORTD.2), PD3 (PORTD.3) and PB2 (PORTB.2), designated as INT0, INT1 and INT2 respectively.</a:t>
            </a:r>
          </a:p>
          <a:p>
            <a:r>
              <a:rPr lang="en-US" sz="3200" dirty="0" smtClean="0"/>
              <a:t>Upon activation of these pins, the AVR is interrupted in whatever it is doing and jumps to the vector table to perform the interrupt service routine.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65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External Interrupts INT0, INT1 and INT2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33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hardware interrupts must be enabled before they can take effect.</a:t>
            </a:r>
          </a:p>
          <a:p>
            <a:r>
              <a:rPr lang="en-US" sz="3200" dirty="0" smtClean="0"/>
              <a:t>This is done using </a:t>
            </a:r>
            <a:r>
              <a:rPr lang="en-US" sz="3200" dirty="0" err="1" smtClean="0"/>
              <a:t>INTx</a:t>
            </a:r>
            <a:r>
              <a:rPr lang="en-US" sz="3200" dirty="0" smtClean="0"/>
              <a:t> bit located in GICR (</a:t>
            </a:r>
            <a:r>
              <a:rPr lang="en-US" sz="3200" b="1" dirty="0" smtClean="0"/>
              <a:t>G</a:t>
            </a:r>
            <a:r>
              <a:rPr lang="en-US" sz="3200" dirty="0" smtClean="0"/>
              <a:t>eneral </a:t>
            </a:r>
            <a:r>
              <a:rPr lang="en-US" sz="3200" b="1" dirty="0" smtClean="0"/>
              <a:t>I</a:t>
            </a:r>
            <a:r>
              <a:rPr lang="en-US" sz="3200" dirty="0" smtClean="0"/>
              <a:t>nterrupt </a:t>
            </a:r>
            <a:r>
              <a:rPr lang="en-US" sz="3200" b="1" dirty="0" smtClean="0"/>
              <a:t>C</a:t>
            </a:r>
            <a:r>
              <a:rPr lang="en-US" sz="3200" dirty="0" smtClean="0"/>
              <a:t>ontrol </a:t>
            </a:r>
            <a:r>
              <a:rPr lang="en-US" sz="3200" b="1" dirty="0" smtClean="0"/>
              <a:t>R</a:t>
            </a:r>
            <a:r>
              <a:rPr lang="en-US" sz="3200" dirty="0" smtClean="0"/>
              <a:t>egister).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638800"/>
          <a:ext cx="762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IVSEL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IVCE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105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GICR Register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68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Sense Control bits for INT0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828800"/>
          <a:ext cx="77724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4"/>
                <a:gridCol w="981364"/>
                <a:gridCol w="981364"/>
                <a:gridCol w="981364"/>
                <a:gridCol w="981364"/>
                <a:gridCol w="981364"/>
                <a:gridCol w="981364"/>
                <a:gridCol w="90285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SE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SM1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SM2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ISC11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ISC10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ISC01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ISC00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1385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MCUCR (MCU C</a:t>
            </a:r>
            <a:r>
              <a:rPr lang="en-US" sz="2400" dirty="0" smtClean="0"/>
              <a:t>ontrol</a:t>
            </a:r>
            <a:r>
              <a:rPr lang="en-US" sz="2400" b="1" dirty="0" smtClean="0"/>
              <a:t> R</a:t>
            </a:r>
            <a:r>
              <a:rPr lang="en-US" sz="2400" dirty="0" smtClean="0"/>
              <a:t>egister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39274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ISC01 and ISC00 - These bits define the level or edge on the external INT0 pin that activates the interrupts, as shown in the following table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4114800"/>
          <a:ext cx="8686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"/>
                <a:gridCol w="947651"/>
                <a:gridCol w="771698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low level of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on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Falling edge of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Rising edge of INT0 generates  an interrupt request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166258" y="4648200"/>
            <a:ext cx="638628" cy="1676400"/>
            <a:chOff x="2166258" y="4648200"/>
            <a:chExt cx="638628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195286" y="4648200"/>
              <a:ext cx="609600" cy="306388"/>
              <a:chOff x="2438400" y="4648200"/>
              <a:chExt cx="609600" cy="30638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195286" y="5071154"/>
              <a:ext cx="609600" cy="306388"/>
              <a:chOff x="2438400" y="4648200"/>
              <a:chExt cx="609600" cy="30638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2195286" y="5575526"/>
              <a:ext cx="609600" cy="306388"/>
              <a:chOff x="2438400" y="4648200"/>
              <a:chExt cx="609600" cy="3063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166258" y="6018212"/>
              <a:ext cx="609600" cy="306388"/>
              <a:chOff x="2438400" y="4648200"/>
              <a:chExt cx="609600" cy="3063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Sense Control bits for INT1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828800"/>
          <a:ext cx="762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SE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SM1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SM2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SM0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ISC11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ISC10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ISC01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ISC00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290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MCUCR Register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39274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ISC11 and ISC10 - These bits define the level or edge on the external INT1 pin that activates the interrupts, as shown in the following table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4114800"/>
          <a:ext cx="8686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"/>
                <a:gridCol w="947651"/>
                <a:gridCol w="771698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low level of INT1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on INT1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Falling edge of INT1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Rising edge of INT1 generates  an interrupt request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166258" y="4648200"/>
            <a:ext cx="638628" cy="1676400"/>
            <a:chOff x="2166258" y="4648200"/>
            <a:chExt cx="638628" cy="1676400"/>
          </a:xfrm>
        </p:grpSpPr>
        <p:grpSp>
          <p:nvGrpSpPr>
            <p:cNvPr id="9" name="Group 8"/>
            <p:cNvGrpSpPr/>
            <p:nvPr/>
          </p:nvGrpSpPr>
          <p:grpSpPr>
            <a:xfrm>
              <a:off x="2195286" y="4648200"/>
              <a:ext cx="609600" cy="306388"/>
              <a:chOff x="2438400" y="4648200"/>
              <a:chExt cx="609600" cy="30638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195286" y="5071154"/>
              <a:ext cx="609600" cy="306388"/>
              <a:chOff x="2438400" y="4648200"/>
              <a:chExt cx="609600" cy="30638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195286" y="5575526"/>
              <a:ext cx="609600" cy="306388"/>
              <a:chOff x="2438400" y="4648200"/>
              <a:chExt cx="609600" cy="30638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166258" y="6018212"/>
              <a:ext cx="609600" cy="306388"/>
              <a:chOff x="2438400" y="4648200"/>
              <a:chExt cx="609600" cy="3063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62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Sense Control bit for INT2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915400" cy="3200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Interrupt 2 (INT2) can only be configures as edge triggered mode.</a:t>
            </a:r>
          </a:p>
          <a:p>
            <a:r>
              <a:rPr lang="en-US" sz="3200" dirty="0" smtClean="0"/>
              <a:t>In other words it can not be configured as level triggered.</a:t>
            </a:r>
          </a:p>
          <a:p>
            <a:r>
              <a:rPr lang="en-US" sz="3200" dirty="0" smtClean="0"/>
              <a:t>ISC2 bit of MCUCSR (</a:t>
            </a:r>
            <a:r>
              <a:rPr lang="en-US" sz="3200" b="1" dirty="0" smtClean="0"/>
              <a:t>MCU</a:t>
            </a:r>
            <a:r>
              <a:rPr lang="en-US" sz="3200" dirty="0" smtClean="0"/>
              <a:t> </a:t>
            </a:r>
            <a:r>
              <a:rPr lang="en-US" sz="3200" b="1" dirty="0" smtClean="0"/>
              <a:t>C</a:t>
            </a:r>
            <a:r>
              <a:rPr lang="en-US" sz="3200" dirty="0" smtClean="0"/>
              <a:t>ontrol and </a:t>
            </a:r>
            <a:r>
              <a:rPr lang="en-US" sz="3200" b="1" dirty="0" smtClean="0"/>
              <a:t>S</a:t>
            </a:r>
            <a:r>
              <a:rPr lang="en-US" sz="3200" dirty="0" smtClean="0"/>
              <a:t>tatus </a:t>
            </a:r>
            <a:r>
              <a:rPr lang="en-US" sz="3200" b="1" dirty="0" smtClean="0"/>
              <a:t>R</a:t>
            </a:r>
            <a:r>
              <a:rPr lang="en-US" sz="3200" dirty="0" smtClean="0"/>
              <a:t>egister) defines whether INT2 interrupt will activate on falling or rising edge.</a:t>
            </a:r>
          </a:p>
          <a:p>
            <a:pPr>
              <a:buNone/>
            </a:pP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5334000"/>
          <a:ext cx="78939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04"/>
                <a:gridCol w="787132"/>
                <a:gridCol w="61401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Falling edge of INT2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Rising edge of INT2 generates  an interrupt request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14714" y="5847668"/>
            <a:ext cx="650820" cy="749074"/>
            <a:chOff x="1614714" y="5847668"/>
            <a:chExt cx="650820" cy="749074"/>
          </a:xfrm>
        </p:grpSpPr>
        <p:grpSp>
          <p:nvGrpSpPr>
            <p:cNvPr id="5" name="Group 4"/>
            <p:cNvGrpSpPr/>
            <p:nvPr/>
          </p:nvGrpSpPr>
          <p:grpSpPr>
            <a:xfrm>
              <a:off x="1643742" y="5847668"/>
              <a:ext cx="621792" cy="306388"/>
              <a:chOff x="2438400" y="4648200"/>
              <a:chExt cx="609600" cy="30638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14714" y="6290354"/>
              <a:ext cx="621792" cy="306388"/>
              <a:chOff x="2438400" y="4648200"/>
              <a:chExt cx="609600" cy="30638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609600" y="4648200"/>
          <a:ext cx="7848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/>
                <a:gridCol w="902589"/>
                <a:gridCol w="863346"/>
                <a:gridCol w="941832"/>
                <a:gridCol w="1098804"/>
                <a:gridCol w="1020318"/>
                <a:gridCol w="1098804"/>
                <a:gridCol w="94183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JTD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ISC2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JTRF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WDRF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BORF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EXTRF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PORF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3400" y="4186535"/>
            <a:ext cx="318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MCUCSR Register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21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Sampling the edge-triggered and level-triggered interrupts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077200" cy="449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edge-interrupt (the falling edge, the rising edge or the change level) is latched by the AVR.</a:t>
            </a:r>
          </a:p>
          <a:p>
            <a:r>
              <a:rPr lang="en-US" sz="3200" dirty="0" smtClean="0"/>
              <a:t>It is latched by the </a:t>
            </a:r>
            <a:r>
              <a:rPr lang="en-US" sz="3200" dirty="0" err="1" smtClean="0"/>
              <a:t>INTFx</a:t>
            </a:r>
            <a:r>
              <a:rPr lang="en-US" sz="3200" dirty="0" smtClean="0"/>
              <a:t> bits of GIFR (</a:t>
            </a:r>
            <a:r>
              <a:rPr lang="en-US" sz="3200" b="1" dirty="0" smtClean="0"/>
              <a:t>G</a:t>
            </a:r>
            <a:r>
              <a:rPr lang="en-US" sz="3200" dirty="0" smtClean="0"/>
              <a:t>eneral </a:t>
            </a:r>
            <a:r>
              <a:rPr lang="en-US" sz="3200" b="1" dirty="0" smtClean="0"/>
              <a:t>I</a:t>
            </a:r>
            <a:r>
              <a:rPr lang="en-US" sz="3200" dirty="0" smtClean="0"/>
              <a:t>nterrupt </a:t>
            </a:r>
            <a:r>
              <a:rPr lang="en-US" sz="3200" b="1" dirty="0" smtClean="0"/>
              <a:t>F</a:t>
            </a:r>
            <a:r>
              <a:rPr lang="en-US" sz="3200" dirty="0" smtClean="0"/>
              <a:t>lag </a:t>
            </a:r>
            <a:r>
              <a:rPr lang="en-US" sz="3200" b="1" dirty="0" smtClean="0"/>
              <a:t>R</a:t>
            </a:r>
            <a:r>
              <a:rPr lang="en-US" sz="3200" dirty="0" smtClean="0"/>
              <a:t>egister).</a:t>
            </a:r>
          </a:p>
          <a:p>
            <a:r>
              <a:rPr lang="en-US" sz="3200" dirty="0" smtClean="0"/>
              <a:t>This means that when an external interrupt is in an edge-triggered mode (falling edge, rising edge or level change), upon triggering an interrupt request, the related </a:t>
            </a:r>
            <a:r>
              <a:rPr lang="en-US" sz="3200" dirty="0" err="1" smtClean="0"/>
              <a:t>INTFx</a:t>
            </a:r>
            <a:r>
              <a:rPr lang="en-US" sz="3200" dirty="0" smtClean="0"/>
              <a:t> flag becomes set.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200" y="5634335"/>
            <a:ext cx="7620000" cy="995065"/>
            <a:chOff x="1204686" y="4491335"/>
            <a:chExt cx="7620000" cy="995065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/>
          </p:nvGraphicFramePr>
          <p:xfrm>
            <a:off x="1204686" y="5029200"/>
            <a:ext cx="7620000" cy="457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52500"/>
                  <a:gridCol w="952500"/>
                  <a:gridCol w="952500"/>
                  <a:gridCol w="952500"/>
                  <a:gridCol w="952500"/>
                  <a:gridCol w="952500"/>
                  <a:gridCol w="952500"/>
                  <a:gridCol w="952500"/>
                </a:tblGrid>
                <a:tr h="457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300" dirty="0" smtClean="0">
                            <a:solidFill>
                              <a:schemeClr val="bg1"/>
                            </a:solidFill>
                          </a:rPr>
                          <a:t>INTF1</a:t>
                        </a:r>
                        <a:endParaRPr lang="en-US" sz="23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300" dirty="0" smtClean="0">
                            <a:solidFill>
                              <a:schemeClr val="bg1"/>
                            </a:solidFill>
                          </a:rPr>
                          <a:t>INTF0</a:t>
                        </a:r>
                        <a:endParaRPr lang="en-US" sz="23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300" dirty="0" smtClean="0">
                            <a:solidFill>
                              <a:schemeClr val="bg1"/>
                            </a:solidFill>
                          </a:rPr>
                          <a:t>INTF2</a:t>
                        </a:r>
                        <a:endParaRPr lang="en-US" sz="23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b="1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b="1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400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204686" y="4491335"/>
              <a:ext cx="312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GIFR Register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16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Experiment with Int0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push </a:t>
            </a:r>
            <a:r>
              <a:rPr lang="en-US" dirty="0"/>
              <a:t>button switch (#1) </a:t>
            </a:r>
            <a:r>
              <a:rPr lang="en-US" dirty="0" smtClean="0"/>
              <a:t>is connected in INT0 (PD.2) pin and </a:t>
            </a:r>
            <a:r>
              <a:rPr lang="en-US" dirty="0"/>
              <a:t>another push </a:t>
            </a:r>
            <a:r>
              <a:rPr lang="en-US" dirty="0" smtClean="0"/>
              <a:t>button switch</a:t>
            </a:r>
            <a:r>
              <a:rPr lang="en-US" dirty="0"/>
              <a:t> (#2)</a:t>
            </a:r>
            <a:r>
              <a:rPr lang="en-US" dirty="0" smtClean="0"/>
              <a:t> </a:t>
            </a:r>
            <a:r>
              <a:rPr lang="en-US" dirty="0"/>
              <a:t>is connected in </a:t>
            </a:r>
            <a:r>
              <a:rPr lang="en-US" dirty="0" smtClean="0"/>
              <a:t>INT1 </a:t>
            </a:r>
            <a:r>
              <a:rPr lang="en-US" dirty="0"/>
              <a:t>(</a:t>
            </a:r>
            <a:r>
              <a:rPr lang="en-US" dirty="0" smtClean="0"/>
              <a:t>PD.3) </a:t>
            </a:r>
            <a:r>
              <a:rPr lang="en-US" dirty="0"/>
              <a:t>pin of the ATmega32 microcontroller.</a:t>
            </a:r>
            <a:endParaRPr lang="en-US" dirty="0" smtClean="0"/>
          </a:p>
          <a:p>
            <a:r>
              <a:rPr lang="en-US" dirty="0" smtClean="0"/>
              <a:t>Eight numbers of LEDs are connected in Port C.</a:t>
            </a:r>
          </a:p>
          <a:p>
            <a:r>
              <a:rPr lang="en-US" dirty="0" smtClean="0"/>
              <a:t>Normally the MSB LEDs will be ON and others will be OFF.</a:t>
            </a:r>
          </a:p>
          <a:p>
            <a:r>
              <a:rPr lang="en-US" dirty="0" smtClean="0"/>
              <a:t>If push button 1 is pressed the position of the glowing LED will move in clockwise direction. </a:t>
            </a:r>
          </a:p>
          <a:p>
            <a:r>
              <a:rPr lang="en-US" dirty="0"/>
              <a:t>If push button </a:t>
            </a:r>
            <a:r>
              <a:rPr lang="en-US" dirty="0" smtClean="0"/>
              <a:t>2 </a:t>
            </a:r>
            <a:r>
              <a:rPr lang="en-US" dirty="0"/>
              <a:t>is pressed the position of </a:t>
            </a:r>
            <a:r>
              <a:rPr lang="en-US" dirty="0" smtClean="0"/>
              <a:t>the </a:t>
            </a:r>
            <a:r>
              <a:rPr lang="en-US" dirty="0"/>
              <a:t>glowing LED will move in </a:t>
            </a:r>
            <a:r>
              <a:rPr lang="en-US" dirty="0" smtClean="0"/>
              <a:t>anti-clockwise </a:t>
            </a:r>
            <a:r>
              <a:rPr lang="en-US" dirty="0"/>
              <a:t>direction.</a:t>
            </a:r>
          </a:p>
        </p:txBody>
      </p:sp>
    </p:spTree>
    <p:extLst>
      <p:ext uri="{BB962C8B-B14F-4D97-AF65-F5344CB8AC3E}">
        <p14:creationId xmlns:p14="http://schemas.microsoft.com/office/powerpoint/2010/main" val="3361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Experiment with Int0 (continued)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The INT0 and INT1 bit in the GICR register has to be set (i.e. Interrupt 0 and Interrupt 1 will be enabled.)</a:t>
            </a:r>
          </a:p>
          <a:p>
            <a:r>
              <a:rPr lang="en-US" dirty="0" smtClean="0"/>
              <a:t>At first, we set falling edge as Interrupt sense control.</a:t>
            </a:r>
          </a:p>
          <a:p>
            <a:r>
              <a:rPr lang="en-US" dirty="0" smtClean="0"/>
              <a:t>We have to write an ISR which will be executed only when  a falling edge (from 1 to 0) is generated at INT0 pin.</a:t>
            </a:r>
          </a:p>
          <a:p>
            <a:r>
              <a:rPr lang="en-US" dirty="0"/>
              <a:t>We have to write </a:t>
            </a:r>
            <a:r>
              <a:rPr lang="en-US" dirty="0" smtClean="0"/>
              <a:t>another </a:t>
            </a:r>
            <a:r>
              <a:rPr lang="en-US" dirty="0"/>
              <a:t>ISR which will be executed only when  a falling edge (from 1 to 0) is generated at </a:t>
            </a:r>
            <a:r>
              <a:rPr lang="en-US" dirty="0" smtClean="0"/>
              <a:t>INT1 </a:t>
            </a:r>
            <a:r>
              <a:rPr lang="en-US" dirty="0"/>
              <a:t>pin.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Proteus Simulation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47800"/>
            <a:ext cx="80962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8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Polling versus Interrupt : A Real Life Scenario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Polling is almost the equivalent of a real-life scenario where you hand-off to work to someone and then you keep bugging him all the time asking whether he is done. </a:t>
            </a:r>
          </a:p>
          <a:p>
            <a:r>
              <a:rPr lang="en-US" sz="3200" dirty="0" smtClean="0"/>
              <a:t>Interrupts on the other hand are quite different.</a:t>
            </a:r>
          </a:p>
          <a:p>
            <a:r>
              <a:rPr lang="en-US" sz="3200" dirty="0" smtClean="0"/>
              <a:t> When we hand-off some work to someone else we also ask him to let us know when he is done. </a:t>
            </a:r>
          </a:p>
          <a:p>
            <a:r>
              <a:rPr lang="en-US" sz="3200" dirty="0" smtClean="0"/>
              <a:t>This way we do not need to keep asking him all the time whether he is done. When the work is finished he will come back and notify us.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5052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Code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4191000" cy="56388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output_port</a:t>
            </a:r>
            <a:r>
              <a:rPr lang="en-US" dirty="0"/>
              <a:t> </a:t>
            </a:r>
            <a:r>
              <a:rPr lang="en-US" dirty="0" smtClean="0"/>
              <a:t>PORTC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output_ddr</a:t>
            </a:r>
            <a:r>
              <a:rPr lang="en-US" dirty="0"/>
              <a:t> DDRC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input_ddr</a:t>
            </a:r>
            <a:r>
              <a:rPr lang="en-US" dirty="0"/>
              <a:t> </a:t>
            </a:r>
            <a:r>
              <a:rPr lang="en-US" dirty="0" smtClean="0"/>
              <a:t>DDRD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char move=0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interrupt </a:t>
            </a:r>
            <a:r>
              <a:rPr lang="en-US" dirty="0"/>
              <a:t>[EXT_INT0] void ext_int0_isr(void)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move=1;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interrupt </a:t>
            </a:r>
            <a:r>
              <a:rPr lang="en-US" dirty="0"/>
              <a:t>[EXT_INT1] void ext_int1_isr(void)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move=2;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output_ddr</a:t>
            </a:r>
            <a:r>
              <a:rPr lang="en-US" dirty="0" smtClean="0"/>
              <a:t>=0xFF;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input_ddr</a:t>
            </a:r>
            <a:r>
              <a:rPr lang="en-US" dirty="0" smtClean="0"/>
              <a:t>=0x00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output_port</a:t>
            </a:r>
            <a:r>
              <a:rPr lang="en-US" dirty="0" smtClean="0"/>
              <a:t>=0x80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move=0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066800"/>
            <a:ext cx="4267200" cy="5638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 smtClean="0"/>
              <a:t>GICR</a:t>
            </a:r>
            <a:r>
              <a:rPr lang="en-US" sz="2900" dirty="0"/>
              <a:t>=(1&lt;&lt;INT1) | (1&lt;&lt;INT0) | (0&lt;&lt;INT2);</a:t>
            </a:r>
          </a:p>
          <a:p>
            <a:pPr marL="0" indent="0">
              <a:buNone/>
            </a:pPr>
            <a:r>
              <a:rPr lang="en-US" sz="2900" dirty="0"/>
              <a:t>MCUCR=(1&lt;&lt;ISC11) | (0&lt;&lt;ISC10) | (1&lt;&lt;ISC01) | (0&lt;&lt;ISC00);</a:t>
            </a:r>
          </a:p>
          <a:p>
            <a:pPr marL="0" indent="0">
              <a:buNone/>
            </a:pPr>
            <a:r>
              <a:rPr lang="en-US" sz="2900" dirty="0"/>
              <a:t>#</a:t>
            </a:r>
            <a:r>
              <a:rPr lang="en-US" sz="2900" dirty="0" err="1"/>
              <a:t>asm</a:t>
            </a:r>
            <a:r>
              <a:rPr lang="en-US" sz="2900" dirty="0"/>
              <a:t>("</a:t>
            </a:r>
            <a:r>
              <a:rPr lang="en-US" sz="2900" dirty="0" err="1"/>
              <a:t>sei</a:t>
            </a:r>
            <a:r>
              <a:rPr lang="en-US" sz="2900" dirty="0" smtClean="0"/>
              <a:t>")</a:t>
            </a:r>
          </a:p>
          <a:p>
            <a:pPr marL="0" indent="0">
              <a:buNone/>
            </a:pPr>
            <a:r>
              <a:rPr lang="en-US" sz="2900" dirty="0"/>
              <a:t>while (1)</a:t>
            </a:r>
          </a:p>
          <a:p>
            <a:pPr marL="0" indent="0">
              <a:buNone/>
            </a:pPr>
            <a:r>
              <a:rPr lang="en-US" sz="2900" dirty="0"/>
              <a:t>      {  </a:t>
            </a:r>
          </a:p>
          <a:p>
            <a:pPr marL="0" indent="0">
              <a:buNone/>
            </a:pPr>
            <a:r>
              <a:rPr lang="en-US" sz="2900" dirty="0"/>
              <a:t>          if (move==1) {             </a:t>
            </a:r>
            <a:r>
              <a:rPr lang="en-US" sz="2900" dirty="0" smtClean="0"/>
              <a:t>	</a:t>
            </a:r>
            <a:r>
              <a:rPr lang="en-US" sz="2900" dirty="0" err="1" smtClean="0"/>
              <a:t>output_port</a:t>
            </a:r>
            <a:r>
              <a:rPr lang="en-US" sz="2900" dirty="0" smtClean="0"/>
              <a:t>=</a:t>
            </a:r>
            <a:r>
              <a:rPr lang="en-US" sz="2900" dirty="0" err="1" smtClean="0"/>
              <a:t>output_port</a:t>
            </a:r>
            <a:r>
              <a:rPr lang="en-US" sz="2900" dirty="0"/>
              <a:t>&gt;&gt;1;</a:t>
            </a:r>
          </a:p>
          <a:p>
            <a:pPr marL="0" indent="0">
              <a:buNone/>
            </a:pPr>
            <a:r>
              <a:rPr lang="en-US" sz="2900" dirty="0"/>
              <a:t>            </a:t>
            </a:r>
            <a:r>
              <a:rPr lang="en-US" sz="2900" dirty="0" smtClean="0"/>
              <a:t>	if </a:t>
            </a:r>
            <a:r>
              <a:rPr lang="en-US" sz="2900" dirty="0"/>
              <a:t>(</a:t>
            </a:r>
            <a:r>
              <a:rPr lang="en-US" sz="2900" dirty="0" err="1"/>
              <a:t>output_port</a:t>
            </a:r>
            <a:r>
              <a:rPr lang="en-US" sz="2900" dirty="0"/>
              <a:t>==0)   </a:t>
            </a:r>
          </a:p>
          <a:p>
            <a:pPr marL="0" indent="0">
              <a:buNone/>
            </a:pPr>
            <a:r>
              <a:rPr lang="en-US" sz="2900" dirty="0"/>
              <a:t>                </a:t>
            </a:r>
            <a:r>
              <a:rPr lang="en-US" sz="2900" dirty="0" smtClean="0"/>
              <a:t>		</a:t>
            </a:r>
            <a:r>
              <a:rPr lang="en-US" sz="2900" dirty="0" err="1" smtClean="0"/>
              <a:t>output_port</a:t>
            </a:r>
            <a:r>
              <a:rPr lang="en-US" sz="2900" dirty="0" smtClean="0"/>
              <a:t>=0x80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          }         </a:t>
            </a:r>
          </a:p>
          <a:p>
            <a:pPr marL="0" indent="0">
              <a:buNone/>
            </a:pPr>
            <a:r>
              <a:rPr lang="en-US" sz="2900" dirty="0"/>
              <a:t>          if (move==2) {         </a:t>
            </a:r>
            <a:r>
              <a:rPr lang="en-US" sz="2900" dirty="0" smtClean="0"/>
              <a:t>	</a:t>
            </a:r>
            <a:r>
              <a:rPr lang="en-US" sz="2900" dirty="0" err="1" smtClean="0"/>
              <a:t>output_port</a:t>
            </a:r>
            <a:r>
              <a:rPr lang="en-US" sz="2900" dirty="0" smtClean="0"/>
              <a:t>=</a:t>
            </a:r>
            <a:r>
              <a:rPr lang="en-US" sz="2900" dirty="0" err="1" smtClean="0"/>
              <a:t>output_port</a:t>
            </a:r>
            <a:r>
              <a:rPr lang="en-US" sz="2900" dirty="0"/>
              <a:t>&lt;&lt;1;</a:t>
            </a:r>
          </a:p>
          <a:p>
            <a:pPr marL="0" indent="0">
              <a:buNone/>
            </a:pPr>
            <a:r>
              <a:rPr lang="en-US" sz="2900" dirty="0"/>
              <a:t>                </a:t>
            </a:r>
            <a:r>
              <a:rPr lang="en-US" sz="2900" dirty="0" smtClean="0"/>
              <a:t>	if </a:t>
            </a:r>
            <a:r>
              <a:rPr lang="en-US" sz="2900" dirty="0"/>
              <a:t>(</a:t>
            </a:r>
            <a:r>
              <a:rPr lang="en-US" sz="2900" dirty="0" err="1"/>
              <a:t>output_port</a:t>
            </a:r>
            <a:r>
              <a:rPr lang="en-US" sz="2900" dirty="0"/>
              <a:t>==0)   </a:t>
            </a:r>
          </a:p>
          <a:p>
            <a:pPr marL="0" indent="0">
              <a:buNone/>
            </a:pPr>
            <a:r>
              <a:rPr lang="en-US" sz="2900" dirty="0"/>
              <a:t>                    </a:t>
            </a:r>
            <a:r>
              <a:rPr lang="en-US" sz="2900" dirty="0" smtClean="0"/>
              <a:t>	</a:t>
            </a:r>
            <a:r>
              <a:rPr lang="en-US" sz="2900" dirty="0" err="1" smtClean="0"/>
              <a:t>output_port</a:t>
            </a:r>
            <a:r>
              <a:rPr lang="en-US" sz="2900" dirty="0" smtClean="0"/>
              <a:t>=0x01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          }         </a:t>
            </a:r>
          </a:p>
          <a:p>
            <a:pPr marL="0" indent="0">
              <a:buNone/>
            </a:pPr>
            <a:r>
              <a:rPr lang="en-US" sz="2900" dirty="0"/>
              <a:t>          </a:t>
            </a:r>
            <a:r>
              <a:rPr lang="en-US" sz="2900" dirty="0" err="1"/>
              <a:t>delay_ms</a:t>
            </a:r>
            <a:r>
              <a:rPr lang="en-US" sz="2900" dirty="0"/>
              <a:t>(200);</a:t>
            </a:r>
          </a:p>
          <a:p>
            <a:pPr marL="0" indent="0">
              <a:buNone/>
            </a:pPr>
            <a:r>
              <a:rPr lang="en-US" sz="2900" dirty="0"/>
              <a:t>      }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4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7724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16600" dirty="0" smtClean="0"/>
              <a:t>Thanks</a:t>
            </a:r>
            <a:endParaRPr lang="en-US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Another Real Life Scenario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you are reading a novel. Your elder brother calls you as he needs some help in finding a book. So you leave the task in hand by bookmarking the page you are reading and run to his help.</a:t>
            </a:r>
          </a:p>
          <a:p>
            <a:r>
              <a:rPr lang="en-US" dirty="0" smtClean="0"/>
              <a:t>Now as you are helping him find the book, your mom calls you as she needs you to remove some container from the top of the shelf. </a:t>
            </a:r>
          </a:p>
          <a:p>
            <a:r>
              <a:rPr lang="en-US" dirty="0" smtClean="0"/>
              <a:t>You prioritize your mother’s request over your brother’s. So you run to help her and climb up a chair to reach the rack.</a:t>
            </a:r>
          </a:p>
          <a:p>
            <a:r>
              <a:rPr lang="en-US" dirty="0" smtClean="0"/>
              <a:t>As you open the cupboard, your dad arrives and knocks the door. Now this can be your highest priority, so you jump of the chair, open the door, welcome dad.</a:t>
            </a:r>
          </a:p>
          <a:p>
            <a:r>
              <a:rPr lang="en-US" dirty="0" smtClean="0"/>
              <a:t>You go back climb up the chair, remove the container, and run back to help you brother. Then you resume reading the novel.</a:t>
            </a:r>
          </a:p>
          <a:p>
            <a:r>
              <a:rPr lang="en-US" dirty="0" smtClean="0"/>
              <a:t>Here you kept two tasks pending, to help someone with a higher priority. This is called NESTED INTERRUPT.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Flags and Enabled bits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interrupt is associated with two (2) bits, </a:t>
            </a:r>
            <a:r>
              <a:rPr lang="en-US" sz="2800" dirty="0"/>
              <a:t>an </a:t>
            </a:r>
            <a:r>
              <a:rPr lang="en-US" sz="2800" b="1" dirty="0"/>
              <a:t>Interrupt Enabled Bit </a:t>
            </a:r>
            <a:r>
              <a:rPr lang="en-US" sz="2800" dirty="0" smtClean="0"/>
              <a:t>and an </a:t>
            </a:r>
            <a:r>
              <a:rPr lang="en-US" sz="2800" b="1" dirty="0" smtClean="0"/>
              <a:t>Interrupt Flag Bit</a:t>
            </a:r>
            <a:r>
              <a:rPr lang="en-US" sz="2800" dirty="0" smtClean="0"/>
              <a:t>. These bits are located in the I/O registers associated with the specific interrupt.</a:t>
            </a:r>
          </a:p>
          <a:p>
            <a:r>
              <a:rPr lang="en-US" sz="2800" dirty="0"/>
              <a:t>The </a:t>
            </a:r>
            <a:r>
              <a:rPr lang="en-US" sz="2800" b="1" dirty="0"/>
              <a:t>interrupt enabled</a:t>
            </a:r>
            <a:r>
              <a:rPr lang="en-US" sz="2800" dirty="0"/>
              <a:t> bit is used to enable or disable a specific interrupt. Basically it tells the microcontroller whether or not it should respond to the interrupt if it is triggered.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interrupt flag</a:t>
            </a:r>
            <a:r>
              <a:rPr lang="en-US" sz="2800" dirty="0" smtClean="0"/>
              <a:t> bit is set whenever the interrupt event occurs whether interrupt is enabled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What does microcontroller do when Interrupt is enabled?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an interrupt event occurs and interrupt is enabled the microcontroller pause its current task and attend to the interrupt by executing an </a:t>
            </a:r>
            <a:r>
              <a:rPr lang="en-US" sz="2800" b="1" dirty="0" smtClean="0"/>
              <a:t>Interrupt Service Routine (ISR).</a:t>
            </a:r>
          </a:p>
          <a:p>
            <a:r>
              <a:rPr lang="en-US" sz="2800" dirty="0" smtClean="0"/>
              <a:t>At the end of the ISR the microcontroller returns to the task it had paused and continue its normal operations. </a:t>
            </a:r>
          </a:p>
        </p:txBody>
      </p:sp>
    </p:spTree>
    <p:extLst>
      <p:ext uri="{BB962C8B-B14F-4D97-AF65-F5344CB8AC3E}">
        <p14:creationId xmlns:p14="http://schemas.microsoft.com/office/powerpoint/2010/main" val="20057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Service Routine (ISR)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 </a:t>
            </a:r>
            <a:r>
              <a:rPr lang="en-US" sz="2800" b="1" dirty="0" smtClean="0"/>
              <a:t>Interrupt Service Routine (ISR)</a:t>
            </a:r>
            <a:r>
              <a:rPr lang="en-US" sz="2800" dirty="0" smtClean="0"/>
              <a:t> is a piece of code that is executed when an interrupt is triggered. </a:t>
            </a:r>
          </a:p>
          <a:p>
            <a:r>
              <a:rPr lang="en-US" sz="2800" dirty="0" smtClean="0"/>
              <a:t>Usually each enabled interrupt has its own ISR. </a:t>
            </a:r>
          </a:p>
          <a:p>
            <a:r>
              <a:rPr lang="en-US" sz="2800" dirty="0" smtClean="0"/>
              <a:t>ISR is also called Interrupt Handler.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26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Both bits should be 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71600"/>
          </a:xfrm>
        </p:spPr>
        <p:txBody>
          <a:bodyPr/>
          <a:lstStyle/>
          <a:p>
            <a:r>
              <a:rPr lang="en-US" dirty="0" smtClean="0"/>
              <a:t>In summary basically both the </a:t>
            </a:r>
            <a:r>
              <a:rPr lang="en-US" b="1" dirty="0" smtClean="0"/>
              <a:t>Interrupt Flag</a:t>
            </a:r>
            <a:r>
              <a:rPr lang="en-US" dirty="0" smtClean="0"/>
              <a:t> and the </a:t>
            </a:r>
            <a:r>
              <a:rPr lang="en-US" b="1" dirty="0" smtClean="0"/>
              <a:t>Interrupt Enabled</a:t>
            </a:r>
            <a:r>
              <a:rPr lang="en-US" dirty="0" smtClean="0"/>
              <a:t> are required for an interrupt service routine to be executed as shown in the figure below.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19400" y="3541693"/>
            <a:ext cx="6096000" cy="2097107"/>
            <a:chOff x="1114407" y="2913548"/>
            <a:chExt cx="7126384" cy="2432644"/>
          </a:xfrm>
        </p:grpSpPr>
        <p:grpSp>
          <p:nvGrpSpPr>
            <p:cNvPr id="9" name="Group 8"/>
            <p:cNvGrpSpPr/>
            <p:nvPr/>
          </p:nvGrpSpPr>
          <p:grpSpPr>
            <a:xfrm>
              <a:off x="2362200" y="3200400"/>
              <a:ext cx="3124200" cy="1905000"/>
              <a:chOff x="334506" y="3505200"/>
              <a:chExt cx="3124200" cy="1905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905000" y="3505200"/>
                <a:ext cx="0" cy="1905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34506" y="3505200"/>
                <a:ext cx="3124200" cy="1905000"/>
                <a:chOff x="2590800" y="1600200"/>
                <a:chExt cx="5334000" cy="4800600"/>
              </a:xfrm>
            </p:grpSpPr>
            <p:sp>
              <p:nvSpPr>
                <p:cNvPr id="6" name="Arc 5"/>
                <p:cNvSpPr/>
                <p:nvPr/>
              </p:nvSpPr>
              <p:spPr>
                <a:xfrm>
                  <a:off x="2590800" y="1600200"/>
                  <a:ext cx="5334000" cy="48006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Arc 6"/>
                <p:cNvSpPr/>
                <p:nvPr/>
              </p:nvSpPr>
              <p:spPr>
                <a:xfrm flipV="1">
                  <a:off x="2590800" y="1600200"/>
                  <a:ext cx="5334000" cy="48006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1" name="Straight Arrow Connector 10"/>
            <p:cNvCxnSpPr/>
            <p:nvPr/>
          </p:nvCxnSpPr>
          <p:spPr>
            <a:xfrm>
              <a:off x="2743200" y="3598188"/>
              <a:ext cx="1219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743200" y="4572000"/>
              <a:ext cx="1219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130298"/>
              <a:ext cx="1219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114407" y="2913548"/>
              <a:ext cx="1676400" cy="110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Interrupt Enable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14407" y="4239428"/>
              <a:ext cx="1676400" cy="110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Interrupt Flag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4391" y="3581400"/>
              <a:ext cx="1676400" cy="110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Interrupt Service</a:t>
              </a:r>
              <a:endParaRPr lang="en-US" sz="28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1698" y="2743200"/>
            <a:ext cx="5120898" cy="3810000"/>
            <a:chOff x="60702" y="2743200"/>
            <a:chExt cx="5120898" cy="38100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509792" y="2743200"/>
              <a:ext cx="0" cy="3810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0702" y="2758698"/>
              <a:ext cx="5120898" cy="3794502"/>
              <a:chOff x="-15498" y="2758698"/>
              <a:chExt cx="5120898" cy="379450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-15498" y="3611106"/>
                <a:ext cx="5120898" cy="1384995"/>
                <a:chOff x="-640596" y="3411399"/>
                <a:chExt cx="5120898" cy="1384995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838200" y="4372293"/>
                  <a:ext cx="3642102" cy="4730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-640596" y="3411399"/>
                  <a:ext cx="16764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Global Interrupt Enable</a:t>
                  </a:r>
                  <a:endParaRPr lang="en-US" sz="2800" dirty="0"/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1447800" y="5867400"/>
                <a:ext cx="104292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447800" y="6553200"/>
                <a:ext cx="104292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32302" y="2758698"/>
                <a:ext cx="104292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Global Interrupt and Enable Bit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914400"/>
            <a:ext cx="77724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Apart from the enabled bits for the specific interrupts the global interrupt enabled bit </a:t>
            </a:r>
            <a:r>
              <a:rPr lang="en-US" sz="2800" b="1" dirty="0" smtClean="0"/>
              <a:t>MUST</a:t>
            </a:r>
            <a:r>
              <a:rPr lang="en-US" sz="2800" dirty="0" smtClean="0"/>
              <a:t> be enabled for interrupts to be activated in the </a:t>
            </a:r>
            <a:r>
              <a:rPr lang="en-US" sz="2800" dirty="0" err="1" smtClean="0"/>
              <a:t>microcontoller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the AVR 8-bits microcontroller this bit is located in the </a:t>
            </a:r>
            <a:r>
              <a:rPr lang="en-US" sz="2800" b="1" dirty="0" smtClean="0"/>
              <a:t>Status I/O Register (SREG)</a:t>
            </a:r>
            <a:r>
              <a:rPr lang="en-US" sz="2800" dirty="0" smtClean="0"/>
              <a:t>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4419600"/>
            <a:ext cx="7772400" cy="2362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Upon RESET all interrupts are disabled (masked).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means that none will be responded by the microcontroller if they occur.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So, the interrupts must be enabled by software in order for the microcontroller to respond to them.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09600" y="2743200"/>
            <a:ext cx="7772400" cy="1651968"/>
            <a:chOff x="609600" y="2743200"/>
            <a:chExt cx="7772400" cy="1651968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609600" y="2743200"/>
              <a:ext cx="7772400" cy="639762"/>
            </a:xfrm>
            <a:prstGeom prst="rect">
              <a:avLst/>
            </a:prstGeom>
          </p:spPr>
          <p:txBody>
            <a:bodyPr bIns="91440" anchor="b" anchorCtr="0">
              <a:normAutofit fontScale="975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Status Register, SREG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3352800"/>
              <a:ext cx="7620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0"/>
              <a:endCxn id="7" idx="2"/>
            </p:cNvCxnSpPr>
            <p:nvPr/>
          </p:nvCxnSpPr>
          <p:spPr>
            <a:xfrm rot="16200000" flipH="1">
              <a:off x="4267200" y="3657600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095206" y="3656806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2362994" y="3656806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3275806" y="3685834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1415936" y="3656806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5180806" y="3671320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7025708" y="3671320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13972" y="3381828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24742" y="3399972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8170" y="3392139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8056" y="3381828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3399972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V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3399972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62058" y="3392139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Z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96200" y="3399972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3088" y="3957804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7</a:t>
              </a:r>
              <a:endParaRPr lang="en-U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95714" y="3962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18972" y="3976914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6200" y="399142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58656" y="399505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1200" y="3976914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72942" y="3976914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96200" y="3976914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69196" y="3307596"/>
              <a:ext cx="7620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Internal and External Interrupt Sources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AVR 8-bits microcontroller provide both internal and external interrupt sources. The internal interrupts are associated with the microcontroller's peripherals. </a:t>
            </a:r>
          </a:p>
          <a:p>
            <a:r>
              <a:rPr lang="en-US" dirty="0" smtClean="0"/>
              <a:t>They are the </a:t>
            </a:r>
            <a:r>
              <a:rPr lang="en-US" b="1" dirty="0" smtClean="0"/>
              <a:t>Timer/Counter, Analog Comparator, etc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external interrupts are triggered via external pins. </a:t>
            </a:r>
          </a:p>
          <a:p>
            <a:r>
              <a:rPr lang="en-US" dirty="0" smtClean="0"/>
              <a:t>On AVR ATmega32 microcontroller there are four (4) external interrupts: </a:t>
            </a:r>
          </a:p>
          <a:p>
            <a:r>
              <a:rPr lang="en-US" b="1" dirty="0" smtClean="0"/>
              <a:t>RESET</a:t>
            </a:r>
            <a:r>
              <a:rPr lang="en-US" dirty="0" smtClean="0"/>
              <a:t> </a:t>
            </a:r>
            <a:r>
              <a:rPr lang="en-US" b="1" dirty="0" smtClean="0"/>
              <a:t>Interrupt</a:t>
            </a:r>
            <a:r>
              <a:rPr lang="en-US" dirty="0" smtClean="0"/>
              <a:t> - Triggered from pin 9.</a:t>
            </a:r>
          </a:p>
          <a:p>
            <a:r>
              <a:rPr lang="en-US" b="1" dirty="0" smtClean="0"/>
              <a:t>External Interrupt 0 (INT0)</a:t>
            </a:r>
            <a:r>
              <a:rPr lang="en-US" dirty="0" smtClean="0"/>
              <a:t> - Triggered from pin 16.</a:t>
            </a:r>
          </a:p>
          <a:p>
            <a:r>
              <a:rPr lang="en-US" b="1" dirty="0" smtClean="0"/>
              <a:t>External Interrupt 1 (INT1)</a:t>
            </a:r>
            <a:r>
              <a:rPr lang="en-US" dirty="0" smtClean="0"/>
              <a:t> - Triggered from pin 17.</a:t>
            </a:r>
          </a:p>
          <a:p>
            <a:r>
              <a:rPr lang="en-US" b="1" dirty="0" smtClean="0"/>
              <a:t>External Interrupt 2 (INT2)</a:t>
            </a:r>
            <a:r>
              <a:rPr lang="en-US" dirty="0" smtClean="0"/>
              <a:t> - Triggered from pin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7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16561</TotalTime>
  <Words>1282</Words>
  <Application>Microsoft Office PowerPoint</Application>
  <PresentationFormat>On-screen Show (4:3)</PresentationFormat>
  <Paragraphs>220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PowerPoint Presentation</vt:lpstr>
      <vt:lpstr>Polling versus Interrupt : A Real Life Scenario</vt:lpstr>
      <vt:lpstr>Another Real Life Scenario </vt:lpstr>
      <vt:lpstr>Interrupt Flags and Enabled bits</vt:lpstr>
      <vt:lpstr>What does microcontroller do when Interrupt is enabled?</vt:lpstr>
      <vt:lpstr>Interrupt Service Routine (ISR)</vt:lpstr>
      <vt:lpstr>Both bits should be high</vt:lpstr>
      <vt:lpstr>Global Interrupt and Enable Bit</vt:lpstr>
      <vt:lpstr>Internal and External Interrupt Sources</vt:lpstr>
      <vt:lpstr>External Interrupt Pins</vt:lpstr>
      <vt:lpstr>External Interrupts</vt:lpstr>
      <vt:lpstr>External Interrupts INT0, INT1 and INT2</vt:lpstr>
      <vt:lpstr>Interrupt Sense Control bits for INT0</vt:lpstr>
      <vt:lpstr>Interrupt Sense Control bits for INT1</vt:lpstr>
      <vt:lpstr>Interrupt Sense Control bit for INT2</vt:lpstr>
      <vt:lpstr>Sampling the edge-triggered and level-triggered interrupts</vt:lpstr>
      <vt:lpstr>Experiment with Int0</vt:lpstr>
      <vt:lpstr>Experiment with Int0 (continued)</vt:lpstr>
      <vt:lpstr>Proteus Simulation</vt:lpstr>
      <vt:lpstr>The Code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Dr. S.M Lutful Kabir</cp:lastModifiedBy>
  <cp:revision>323</cp:revision>
  <dcterms:created xsi:type="dcterms:W3CDTF">2014-05-09T08:36:58Z</dcterms:created>
  <dcterms:modified xsi:type="dcterms:W3CDTF">2018-03-12T12:05:21Z</dcterms:modified>
</cp:coreProperties>
</file>