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314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27" r:id="rId11"/>
    <p:sldId id="328" r:id="rId12"/>
    <p:sldId id="330" r:id="rId13"/>
    <p:sldId id="319" r:id="rId14"/>
    <p:sldId id="320" r:id="rId15"/>
    <p:sldId id="321" r:id="rId16"/>
    <p:sldId id="332" r:id="rId17"/>
    <p:sldId id="322" r:id="rId18"/>
    <p:sldId id="323" r:id="rId19"/>
    <p:sldId id="324" r:id="rId20"/>
    <p:sldId id="325" r:id="rId21"/>
    <p:sldId id="326" r:id="rId22"/>
    <p:sldId id="333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5" d="100"/>
          <a:sy n="65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/>
        </p:nvSpPr>
        <p:spPr>
          <a:xfrm>
            <a:off x="838200" y="3443514"/>
            <a:ext cx="71628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M#7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External Interrupts (continued)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52400" y="1571172"/>
            <a:ext cx="8839200" cy="1470025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5119914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770088" y="63201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1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Monitoring An Event by Polling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push button switches are connected in INT0 (PD.2) [Push1] and INT1 (PD.3) [push2]pins of your microcontroller ATmega32.</a:t>
            </a:r>
          </a:p>
          <a:p>
            <a:r>
              <a:rPr lang="en-US" dirty="0"/>
              <a:t>8</a:t>
            </a:r>
            <a:r>
              <a:rPr lang="en-US" dirty="0" smtClean="0"/>
              <a:t> (eight) LEDs are connected in Port C.</a:t>
            </a:r>
          </a:p>
          <a:p>
            <a:r>
              <a:rPr lang="en-US" dirty="0" smtClean="0"/>
              <a:t>An LCD is connected in Port A.</a:t>
            </a:r>
          </a:p>
          <a:p>
            <a:r>
              <a:rPr lang="en-US" dirty="0" smtClean="0"/>
              <a:t>Since PD.2 and PD.3 are interrupt pins so whenever switches are pushed External Flag (INTF0 and INTF1 bits of GIFR register respectively) will be raised. </a:t>
            </a:r>
          </a:p>
        </p:txBody>
      </p:sp>
    </p:spTree>
    <p:extLst>
      <p:ext uri="{BB962C8B-B14F-4D97-AF65-F5344CB8AC3E}">
        <p14:creationId xmlns:p14="http://schemas.microsoft.com/office/powerpoint/2010/main" val="1678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Simulation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01076" cy="42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68592"/>
            <a:ext cx="2743200" cy="60812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&lt;mega32.h&gt;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alcd.h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stdlib.h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#define </a:t>
            </a:r>
            <a:r>
              <a:rPr lang="en-US" sz="1800" dirty="0" err="1"/>
              <a:t>output_ddr</a:t>
            </a:r>
            <a:r>
              <a:rPr lang="en-US" sz="1800" dirty="0"/>
              <a:t> DDRC</a:t>
            </a:r>
          </a:p>
          <a:p>
            <a:pPr marL="0" indent="0">
              <a:buNone/>
            </a:pPr>
            <a:r>
              <a:rPr lang="en-US" sz="1800" dirty="0"/>
              <a:t>#define </a:t>
            </a:r>
            <a:r>
              <a:rPr lang="en-US" sz="1800" dirty="0" err="1"/>
              <a:t>output_port</a:t>
            </a:r>
            <a:r>
              <a:rPr lang="en-US" sz="1800" dirty="0"/>
              <a:t> </a:t>
            </a:r>
            <a:r>
              <a:rPr lang="en-US" sz="1800" dirty="0" smtClean="0"/>
              <a:t>PORTC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 </a:t>
            </a:r>
            <a:r>
              <a:rPr lang="en-US" sz="1800" dirty="0" err="1"/>
              <a:t>disp</a:t>
            </a:r>
            <a:r>
              <a:rPr lang="en-US" sz="1800" dirty="0"/>
              <a:t>[16], </a:t>
            </a:r>
            <a:r>
              <a:rPr lang="en-US" sz="1800" dirty="0" smtClean="0"/>
              <a:t>move=0;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i=0, k=0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display_lcd</a:t>
            </a:r>
            <a:r>
              <a:rPr lang="en-US" sz="1800" dirty="0"/>
              <a:t>(void)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lcd_gotoxy</a:t>
            </a:r>
            <a:r>
              <a:rPr lang="en-US" sz="1800" dirty="0"/>
              <a:t>(0,0);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itoa</a:t>
            </a:r>
            <a:r>
              <a:rPr lang="en-US" sz="1800" dirty="0"/>
              <a:t>(</a:t>
            </a:r>
            <a:r>
              <a:rPr lang="en-US" sz="1800" dirty="0" err="1"/>
              <a:t>i,disp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lcd_puts</a:t>
            </a:r>
            <a:r>
              <a:rPr lang="en-US" sz="1800" dirty="0"/>
              <a:t>(</a:t>
            </a:r>
            <a:r>
              <a:rPr lang="en-US" sz="1800" dirty="0" err="1"/>
              <a:t>disp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lcd_gotoxy</a:t>
            </a:r>
            <a:r>
              <a:rPr lang="en-US" sz="1800" dirty="0"/>
              <a:t>(0,1);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itoa</a:t>
            </a:r>
            <a:r>
              <a:rPr lang="en-US" sz="1800" dirty="0"/>
              <a:t>(</a:t>
            </a:r>
            <a:r>
              <a:rPr lang="en-US" sz="1800" dirty="0" err="1"/>
              <a:t>k,disp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lcd_puts</a:t>
            </a:r>
            <a:r>
              <a:rPr lang="en-US" sz="1800" dirty="0"/>
              <a:t>(</a:t>
            </a:r>
            <a:r>
              <a:rPr lang="en-US" sz="1800" dirty="0" err="1"/>
              <a:t>disp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0" y="624348"/>
            <a:ext cx="2590800" cy="61574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interrupt </a:t>
            </a:r>
            <a:r>
              <a:rPr lang="en-US" sz="1800" dirty="0"/>
              <a:t>[EXT_INT0] void ext_int0_isr(void</a:t>
            </a:r>
            <a:r>
              <a:rPr lang="en-US" sz="1800" dirty="0" smtClean="0"/>
              <a:t>)  {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move=1;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lcd_clear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display_lcd</a:t>
            </a:r>
            <a:r>
              <a:rPr lang="en-US" sz="1800" dirty="0" smtClean="0"/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interrupt [EXT_INT1] void ext_int1_isr(void</a:t>
            </a:r>
            <a:r>
              <a:rPr lang="en-US" sz="1800" dirty="0" smtClean="0"/>
              <a:t>)  {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move=2;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lcd_clear</a:t>
            </a:r>
            <a:r>
              <a:rPr lang="en-US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display_lcd</a:t>
            </a:r>
            <a:r>
              <a:rPr lang="en-US" sz="1800" dirty="0" smtClean="0"/>
              <a:t>(); }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void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output_ddr</a:t>
            </a:r>
            <a:r>
              <a:rPr lang="en-US" sz="1800" dirty="0"/>
              <a:t>=0xFF;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output_port</a:t>
            </a:r>
            <a:r>
              <a:rPr lang="en-US" sz="1800" dirty="0"/>
              <a:t>=0x80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GICR|=(1&lt;&lt;INT1) | (1&lt;&lt;INT0) | (0&lt;&lt;INT2);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MCUCR=(1&lt;&lt;ISC11) | (0&lt;&lt;ISC10) | (1&lt;&lt;ISC01) | (0&lt;&lt;ISC00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#</a:t>
            </a:r>
            <a:r>
              <a:rPr lang="en-US" sz="1800" dirty="0" err="1"/>
              <a:t>asm</a:t>
            </a:r>
            <a:r>
              <a:rPr lang="en-US" sz="1800" dirty="0"/>
              <a:t>("</a:t>
            </a:r>
            <a:r>
              <a:rPr lang="en-US" sz="1800" dirty="0" err="1"/>
              <a:t>sei</a:t>
            </a:r>
            <a:r>
              <a:rPr lang="en-US" sz="1800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l</a:t>
            </a:r>
            <a:r>
              <a:rPr lang="en-US" sz="1800" dirty="0" err="1" smtClean="0"/>
              <a:t>cd_init</a:t>
            </a:r>
            <a:r>
              <a:rPr lang="en-US" sz="1800" dirty="0" smtClean="0"/>
              <a:t>();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607140"/>
            <a:ext cx="3352800" cy="617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while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if (move==1)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</a:t>
            </a:r>
            <a:r>
              <a:rPr lang="en-US" sz="1800" dirty="0" err="1" smtClean="0"/>
              <a:t>output_port</a:t>
            </a:r>
            <a:r>
              <a:rPr lang="en-US" sz="1800" dirty="0" smtClean="0"/>
              <a:t>=</a:t>
            </a:r>
            <a:r>
              <a:rPr lang="en-US" sz="1800" dirty="0" err="1" smtClean="0"/>
              <a:t>output_port</a:t>
            </a:r>
            <a:r>
              <a:rPr lang="en-US" sz="1800" dirty="0"/>
              <a:t>&gt;&gt;1;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output_port</a:t>
            </a:r>
            <a:r>
              <a:rPr lang="en-US" sz="1800" dirty="0"/>
              <a:t>==0)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output_port</a:t>
            </a:r>
            <a:r>
              <a:rPr lang="en-US" sz="1800" dirty="0"/>
              <a:t>=0x80;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}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if (move==2)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output_port</a:t>
            </a:r>
            <a:r>
              <a:rPr lang="en-US" sz="1800" dirty="0" smtClean="0"/>
              <a:t>=</a:t>
            </a:r>
            <a:r>
              <a:rPr lang="en-US" sz="1800" dirty="0" err="1" smtClean="0"/>
              <a:t>output_port</a:t>
            </a:r>
            <a:r>
              <a:rPr lang="en-US" sz="1800" dirty="0"/>
              <a:t>&lt;&lt;1;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output_port</a:t>
            </a:r>
            <a:r>
              <a:rPr lang="en-US" sz="1800" dirty="0"/>
              <a:t>==0)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output_port</a:t>
            </a:r>
            <a:r>
              <a:rPr lang="en-US" sz="1800" dirty="0"/>
              <a:t>=0x01;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}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for (i=0; i&lt;100;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for (k=0; k&lt;3000;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// looping to create a delay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Code for Interrupt Method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When AVR is executing an ISR corresponding to an interrupt, what happens if another interrupt is activated? </a:t>
            </a:r>
          </a:p>
          <a:p>
            <a:r>
              <a:rPr lang="en-US" sz="3200" dirty="0" smtClean="0"/>
              <a:t>In fact, when the AVR begins to execute an ISR, microcontroller, on its own, disables the ‘I’ bit of the SREG register.</a:t>
            </a:r>
          </a:p>
          <a:p>
            <a:r>
              <a:rPr lang="en-US" sz="3200" dirty="0" smtClean="0"/>
              <a:t>So, no other interrupts occur while serving that ISR. </a:t>
            </a:r>
          </a:p>
          <a:p>
            <a:r>
              <a:rPr lang="en-US" sz="3200" dirty="0" smtClean="0"/>
              <a:t>When ISR is finished, the microcontroller again, on its own, enables the ‘I’ bit, causing other interrupts to be served.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60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If you want another interrupt (with any priority) to be served while the current interrupt is being served you can set the ‘I’ bit using SEI instruction.</a:t>
            </a:r>
          </a:p>
          <a:p>
            <a:r>
              <a:rPr lang="en-US" sz="3200" dirty="0" smtClean="0"/>
              <a:t>But do it with care. </a:t>
            </a:r>
          </a:p>
          <a:p>
            <a:r>
              <a:rPr lang="en-US" sz="3200" dirty="0" smtClean="0"/>
              <a:t>For example, in a low level triggered external interrupt, enabling the ‘I’ bit while the pin is still active will cause the ISR to be reentered infinitely, causing unpredictable consequence.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7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Demonstrating Multiple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 us say we have two tasks to do.</a:t>
            </a:r>
          </a:p>
          <a:p>
            <a:r>
              <a:rPr lang="en-US" sz="2800" dirty="0" smtClean="0"/>
              <a:t>Task #1 - to display 0-9 digits one by one in a 7-segment display with a delay of 1 sec.</a:t>
            </a:r>
          </a:p>
          <a:p>
            <a:r>
              <a:rPr lang="en-US" sz="2800" dirty="0" smtClean="0"/>
              <a:t>Task #2 - to glow one LED within a group of eight LEDs. Only the leftmost LED will glow first. After one second, only its adjacent one and so on until it reaches to the right most one.</a:t>
            </a:r>
          </a:p>
          <a:p>
            <a:r>
              <a:rPr lang="en-US" sz="2800" dirty="0" smtClean="0"/>
              <a:t>Task #1 will be executed with the interrupt Int0 and Task #2 with Int1.</a:t>
            </a:r>
          </a:p>
          <a:p>
            <a:r>
              <a:rPr lang="en-US" sz="2800" dirty="0" smtClean="0"/>
              <a:t>In the main program both the 7-segment display and the LED group will be made OFF.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21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Design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4998"/>
            <a:ext cx="7848600" cy="41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Observation in the Experiment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 What happens if we interrupt Int0 when Int1 is being executed and vice versa.</a:t>
            </a:r>
          </a:p>
          <a:p>
            <a:pPr>
              <a:buNone/>
            </a:pPr>
            <a:r>
              <a:rPr lang="en-US" sz="2800" dirty="0" smtClean="0"/>
              <a:t>2. If you enable Global Interrupt Bit only in the ISR for Int0 what happens if you interrupt Int1 while ISR for Int0 is being served and vice versa.</a:t>
            </a:r>
          </a:p>
          <a:p>
            <a:pPr>
              <a:buNone/>
            </a:pPr>
            <a:r>
              <a:rPr lang="en-US" sz="2800" dirty="0" smtClean="0"/>
              <a:t>3. Observe the outcome by enabling Global Interrupt Bit in ISR for Int1 only. </a:t>
            </a:r>
          </a:p>
          <a:p>
            <a:pPr>
              <a:buNone/>
            </a:pPr>
            <a:r>
              <a:rPr lang="en-US" sz="2800" dirty="0" smtClean="0"/>
              <a:t>4. Observe the outcome by enabling Global Interrupt Bit in both the ISRs.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3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Header file and Variable declaration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#include &lt;mega32.h&gt;</a:t>
            </a:r>
          </a:p>
          <a:p>
            <a:pPr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delay.h</a:t>
            </a:r>
            <a:r>
              <a:rPr lang="en-US" sz="2400" dirty="0"/>
              <a:t>&gt;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#define </a:t>
            </a:r>
            <a:r>
              <a:rPr lang="en-US" sz="2400" dirty="0" err="1"/>
              <a:t>segment_ddr</a:t>
            </a:r>
            <a:r>
              <a:rPr lang="en-US" sz="2400" dirty="0"/>
              <a:t>  DDRB</a:t>
            </a:r>
          </a:p>
          <a:p>
            <a:pPr>
              <a:buNone/>
            </a:pPr>
            <a:r>
              <a:rPr lang="en-US" sz="2400" dirty="0"/>
              <a:t>#define </a:t>
            </a:r>
            <a:r>
              <a:rPr lang="en-US" sz="2400" dirty="0" err="1"/>
              <a:t>segment_port</a:t>
            </a:r>
            <a:r>
              <a:rPr lang="en-US" sz="2400" dirty="0"/>
              <a:t> PORTB</a:t>
            </a:r>
          </a:p>
          <a:p>
            <a:pPr>
              <a:buNone/>
            </a:pPr>
            <a:r>
              <a:rPr lang="en-US" sz="2400" dirty="0"/>
              <a:t>#define </a:t>
            </a:r>
            <a:r>
              <a:rPr lang="en-US" sz="2400" dirty="0" err="1"/>
              <a:t>led_ddr</a:t>
            </a:r>
            <a:r>
              <a:rPr lang="en-US" sz="2400" dirty="0"/>
              <a:t>  DDRC</a:t>
            </a:r>
          </a:p>
          <a:p>
            <a:pPr>
              <a:buNone/>
            </a:pPr>
            <a:r>
              <a:rPr lang="en-US" sz="2400" dirty="0"/>
              <a:t>#define </a:t>
            </a:r>
            <a:r>
              <a:rPr lang="en-US" sz="2400" dirty="0" err="1"/>
              <a:t>led_port</a:t>
            </a:r>
            <a:r>
              <a:rPr lang="en-US" sz="2400" dirty="0"/>
              <a:t> PORTC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cathode[10]={0x3F,0x06,0x5B,0x4F,0x66,0x6D,0x7D,0x07,0x7F,0x6F};</a:t>
            </a:r>
          </a:p>
          <a:p>
            <a:pPr>
              <a:buNone/>
            </a:pPr>
            <a:r>
              <a:rPr lang="en-US" sz="2400" dirty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i=0,k=0; </a:t>
            </a:r>
          </a:p>
        </p:txBody>
      </p:sp>
    </p:spTree>
    <p:extLst>
      <p:ext uri="{BB962C8B-B14F-4D97-AF65-F5344CB8AC3E}">
        <p14:creationId xmlns:p14="http://schemas.microsoft.com/office/powerpoint/2010/main" val="13530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525" y="5426825"/>
            <a:ext cx="3886200" cy="12192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Program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multi_int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3058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void main(void)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 err="1"/>
              <a:t>segment_ddr</a:t>
            </a:r>
            <a:r>
              <a:rPr lang="en-US" sz="2400" dirty="0"/>
              <a:t>=0xFF;</a:t>
            </a:r>
          </a:p>
          <a:p>
            <a:pPr>
              <a:buNone/>
            </a:pPr>
            <a:r>
              <a:rPr lang="en-US" sz="2400" dirty="0" err="1"/>
              <a:t>led_ddr</a:t>
            </a:r>
            <a:r>
              <a:rPr lang="en-US" sz="2400" dirty="0"/>
              <a:t>=0xFF;</a:t>
            </a:r>
          </a:p>
          <a:p>
            <a:pPr>
              <a:buNone/>
            </a:pPr>
            <a:r>
              <a:rPr lang="en-US" sz="2400" dirty="0" smtClean="0"/>
              <a:t>GICR</a:t>
            </a:r>
            <a:r>
              <a:rPr lang="en-US" sz="2400" dirty="0"/>
              <a:t>=(1&lt;&lt;INT1) | (1&lt;&lt;INT0) | (0&lt;&lt;INT2);</a:t>
            </a:r>
          </a:p>
          <a:p>
            <a:pPr>
              <a:buNone/>
            </a:pPr>
            <a:r>
              <a:rPr lang="en-US" sz="2400" dirty="0"/>
              <a:t>MCUCR=(1&lt;&lt;ISC11) | (0&lt;&lt;ISC10) | (1&lt;&lt;ISC01) | (0&lt;&lt;ISC00);</a:t>
            </a:r>
          </a:p>
          <a:p>
            <a:pPr>
              <a:buNone/>
            </a:pPr>
            <a:r>
              <a:rPr lang="en-US" sz="2400" dirty="0" smtClean="0"/>
              <a:t>#</a:t>
            </a:r>
            <a:r>
              <a:rPr lang="en-US" sz="2400" dirty="0" err="1"/>
              <a:t>asm</a:t>
            </a:r>
            <a:r>
              <a:rPr lang="en-US" sz="2400" dirty="0"/>
              <a:t>("</a:t>
            </a:r>
            <a:r>
              <a:rPr lang="en-US" sz="2400" dirty="0" err="1"/>
              <a:t>sei</a:t>
            </a:r>
            <a:r>
              <a:rPr lang="en-US" sz="2400" dirty="0" smtClean="0"/>
              <a:t>")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while (1)</a:t>
            </a:r>
          </a:p>
          <a:p>
            <a:pPr>
              <a:buNone/>
            </a:pPr>
            <a:r>
              <a:rPr lang="en-US" sz="2400" dirty="0"/>
              <a:t>      {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segment_port</a:t>
            </a:r>
            <a:r>
              <a:rPr lang="en-US" sz="2400" dirty="0"/>
              <a:t>=0x00;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led_port</a:t>
            </a:r>
            <a:r>
              <a:rPr lang="en-US" sz="2400" dirty="0"/>
              <a:t>=0x00;</a:t>
            </a:r>
          </a:p>
          <a:p>
            <a:pPr>
              <a:buNone/>
            </a:pPr>
            <a:r>
              <a:rPr lang="en-US" sz="2400" dirty="0"/>
              <a:t>      }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990600"/>
            <a:ext cx="3352800" cy="4038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62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and External Interrupt 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AVR 8-bits microcontroller provide both internal and external interrupt sources. The internal interrupts are associated with the microcontroller's peripherals. </a:t>
            </a:r>
          </a:p>
          <a:p>
            <a:r>
              <a:rPr lang="en-US" dirty="0" smtClean="0"/>
              <a:t>They are the </a:t>
            </a:r>
            <a:r>
              <a:rPr lang="en-US" b="1" dirty="0" smtClean="0"/>
              <a:t>Timer/Counter, Analog Comparator,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external interrupts are triggered via external pins. </a:t>
            </a:r>
          </a:p>
          <a:p>
            <a:r>
              <a:rPr lang="en-US" dirty="0" smtClean="0"/>
              <a:t>On AVR ATmega32 microcontroller there are four (4) external interrupts: </a:t>
            </a:r>
          </a:p>
          <a:p>
            <a:r>
              <a:rPr lang="en-US" b="1" dirty="0" smtClean="0"/>
              <a:t>RESET</a:t>
            </a:r>
            <a:r>
              <a:rPr lang="en-US" dirty="0" smtClean="0"/>
              <a:t> </a:t>
            </a:r>
            <a:r>
              <a:rPr lang="en-US" b="1" dirty="0" smtClean="0"/>
              <a:t>Interrupt</a:t>
            </a:r>
            <a:r>
              <a:rPr lang="en-US" dirty="0" smtClean="0"/>
              <a:t> - Triggered from pin 9.</a:t>
            </a:r>
          </a:p>
          <a:p>
            <a:r>
              <a:rPr lang="en-US" b="1" dirty="0" smtClean="0"/>
              <a:t>External Interrupt 0 (INT0)</a:t>
            </a:r>
            <a:r>
              <a:rPr lang="en-US" dirty="0" smtClean="0"/>
              <a:t> - Triggered from pin 16.</a:t>
            </a:r>
          </a:p>
          <a:p>
            <a:r>
              <a:rPr lang="en-US" b="1" dirty="0" smtClean="0"/>
              <a:t>External Interrupt 1 (INT1)</a:t>
            </a:r>
            <a:r>
              <a:rPr lang="en-US" dirty="0" smtClean="0"/>
              <a:t> - Triggered from pin 17.</a:t>
            </a:r>
          </a:p>
          <a:p>
            <a:r>
              <a:rPr lang="en-US" b="1" dirty="0" smtClean="0"/>
              <a:t>External Interrupt 2 (INT2)</a:t>
            </a:r>
            <a:r>
              <a:rPr lang="en-US" dirty="0" smtClean="0"/>
              <a:t> - Triggered from pin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2390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// External Interrupt 0 service routine</a:t>
            </a:r>
          </a:p>
          <a:p>
            <a:pPr>
              <a:buNone/>
            </a:pPr>
            <a:r>
              <a:rPr lang="en-US" dirty="0"/>
              <a:t>interrupt [EXT_INT0] void ext_int0_isr(void)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//       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        </a:t>
            </a:r>
          </a:p>
          <a:p>
            <a:pPr>
              <a:buNone/>
            </a:pPr>
            <a:r>
              <a:rPr lang="en-US" dirty="0"/>
              <a:t>       for (i=0;i&lt;10;i++)</a:t>
            </a:r>
          </a:p>
          <a:p>
            <a:pPr>
              <a:buNone/>
            </a:pPr>
            <a:r>
              <a:rPr lang="en-US" dirty="0"/>
              <a:t>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segment_port</a:t>
            </a:r>
            <a:r>
              <a:rPr lang="en-US" dirty="0"/>
              <a:t>=cathode[i];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8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010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// External Interrupt 1 service routine</a:t>
            </a:r>
          </a:p>
          <a:p>
            <a:pPr>
              <a:buNone/>
            </a:pPr>
            <a:r>
              <a:rPr lang="en-US" dirty="0"/>
              <a:t>interrupt [EXT_INT1] void ext_int1_isr(void)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//       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      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led_port</a:t>
            </a:r>
            <a:r>
              <a:rPr lang="en-US" dirty="0"/>
              <a:t>=0x80;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 for (k=1;k&lt;8;k++)</a:t>
            </a:r>
          </a:p>
          <a:p>
            <a:pPr>
              <a:buNone/>
            </a:pPr>
            <a:r>
              <a:rPr lang="en-US" dirty="0"/>
              <a:t>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led_port</a:t>
            </a:r>
            <a:r>
              <a:rPr lang="en-US" dirty="0"/>
              <a:t>=</a:t>
            </a:r>
            <a:r>
              <a:rPr lang="en-US" dirty="0" err="1"/>
              <a:t>led_port</a:t>
            </a:r>
            <a:r>
              <a:rPr lang="en-US" dirty="0"/>
              <a:t>&gt;&gt;1;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1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10638" cy="503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Lab Exercise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225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16600" dirty="0" smtClean="0"/>
              <a:t>Thanks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 Pins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7400" y="16694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26425" y="32599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518160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5425" y="544345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0974" y="152400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7775" y="3107575"/>
            <a:ext cx="17900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1" y="502920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4500" y="530075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The number of external hardware interrupts varies in different AVRs. </a:t>
            </a:r>
          </a:p>
          <a:p>
            <a:r>
              <a:rPr lang="en-US" sz="3200" dirty="0" smtClean="0"/>
              <a:t>The ATmega32 has three external interrupts: pin PD2 (PORTD.2), PD3 (PORTD.3) and PB2 (PORTB.2), designated as INT0, INT1 and INT2 respectively.</a:t>
            </a:r>
          </a:p>
          <a:p>
            <a:r>
              <a:rPr lang="en-US" sz="3200" dirty="0" smtClean="0"/>
              <a:t>Upon activation of these pins, the AVR is interrupted in whatever it is doing and jumps to the vector table to perform the interrupt service routine.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65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 INT0, INT1 and INT2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33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interrupt vector table locations $2, $4 and $6 are set aside for INT0, INT1 and INT2, respectively.</a:t>
            </a:r>
          </a:p>
          <a:p>
            <a:r>
              <a:rPr lang="en-US" sz="3200" dirty="0" smtClean="0"/>
              <a:t>The hardware interrupts must be enabled before they can take effect.</a:t>
            </a:r>
          </a:p>
          <a:p>
            <a:r>
              <a:rPr lang="en-US" sz="3200" dirty="0" smtClean="0"/>
              <a:t>This is done using </a:t>
            </a:r>
            <a:r>
              <a:rPr lang="en-US" sz="3200" dirty="0" err="1" smtClean="0"/>
              <a:t>INTx</a:t>
            </a:r>
            <a:r>
              <a:rPr lang="en-US" sz="3200" dirty="0" smtClean="0"/>
              <a:t> bit located in GICR (</a:t>
            </a:r>
            <a:r>
              <a:rPr lang="en-US" sz="3200" b="1" dirty="0" smtClean="0"/>
              <a:t>G</a:t>
            </a:r>
            <a:r>
              <a:rPr lang="en-US" sz="3200" dirty="0" smtClean="0"/>
              <a:t>eneral </a:t>
            </a:r>
            <a:r>
              <a:rPr lang="en-US" sz="3200" b="1" dirty="0" smtClean="0"/>
              <a:t>I</a:t>
            </a:r>
            <a:r>
              <a:rPr lang="en-US" sz="3200" dirty="0" smtClean="0"/>
              <a:t>nterrupt </a:t>
            </a:r>
            <a:r>
              <a:rPr lang="en-US" sz="3200" b="1" dirty="0" smtClean="0"/>
              <a:t>C</a:t>
            </a:r>
            <a:r>
              <a:rPr lang="en-US" sz="3200" dirty="0" smtClean="0"/>
              <a:t>ontrol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egister).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638800"/>
          <a:ext cx="762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IVSEL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IVCE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05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GICR Register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6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bits for INT0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7724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4"/>
                <a:gridCol w="981364"/>
                <a:gridCol w="981364"/>
                <a:gridCol w="981364"/>
                <a:gridCol w="981364"/>
                <a:gridCol w="981364"/>
                <a:gridCol w="981364"/>
                <a:gridCol w="90285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ISC11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ISC10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ISC01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ISC00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1385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(MCU C</a:t>
            </a:r>
            <a:r>
              <a:rPr lang="en-US" sz="2400" dirty="0" smtClean="0"/>
              <a:t>ontrol</a:t>
            </a:r>
            <a:r>
              <a:rPr lang="en-US" sz="2400" b="1" dirty="0" smtClean="0"/>
              <a:t> R</a:t>
            </a:r>
            <a:r>
              <a:rPr lang="en-US" sz="2400" dirty="0" smtClean="0"/>
              <a:t>egister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392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ISC01 and ISC00 - These bits define the level or edge on the external INT0 pin that activates the interrupts, as shown in the following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1148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INT0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166258" y="4648200"/>
            <a:ext cx="638628" cy="1676400"/>
            <a:chOff x="2166258" y="4648200"/>
            <a:chExt cx="638628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bits for INT1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62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ISC11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ISC10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ISC01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ISC00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290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Register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392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ISC11 and ISC10 - These bits define the level or edge on the external INT1 pin that activates the interrupts, as shown in the following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41148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INT1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166258" y="4648200"/>
            <a:ext cx="638628" cy="1676400"/>
            <a:chOff x="2166258" y="4648200"/>
            <a:chExt cx="638628" cy="1676400"/>
          </a:xfrm>
        </p:grpSpPr>
        <p:grpSp>
          <p:nvGrpSpPr>
            <p:cNvPr id="9" name="Group 8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62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 for INT2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15400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Interrupt 2 (INT2) can only be configures as edge triggered mode.</a:t>
            </a:r>
          </a:p>
          <a:p>
            <a:r>
              <a:rPr lang="en-US" sz="3200" dirty="0" smtClean="0"/>
              <a:t>In other words it can not be configured as level triggered.</a:t>
            </a:r>
          </a:p>
          <a:p>
            <a:r>
              <a:rPr lang="en-US" sz="3200" dirty="0" smtClean="0"/>
              <a:t>ISC2 bit of MCUCSR (</a:t>
            </a:r>
            <a:r>
              <a:rPr lang="en-US" sz="3200" b="1" dirty="0" smtClean="0"/>
              <a:t>MCU</a:t>
            </a:r>
            <a:r>
              <a:rPr lang="en-US" sz="3200" dirty="0" smtClean="0"/>
              <a:t> </a:t>
            </a:r>
            <a:r>
              <a:rPr lang="en-US" sz="3200" b="1" dirty="0" smtClean="0"/>
              <a:t>C</a:t>
            </a:r>
            <a:r>
              <a:rPr lang="en-US" sz="3200" dirty="0" smtClean="0"/>
              <a:t>ontrol and </a:t>
            </a:r>
            <a:r>
              <a:rPr lang="en-US" sz="3200" b="1" dirty="0" smtClean="0"/>
              <a:t>S</a:t>
            </a:r>
            <a:r>
              <a:rPr lang="en-US" sz="3200" dirty="0" smtClean="0"/>
              <a:t>tatus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 defines whether INT2 interrupt will activate on falling or rising edge.</a:t>
            </a:r>
          </a:p>
          <a:p>
            <a:pPr>
              <a:buNone/>
            </a:pP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5334000"/>
          <a:ext cx="78939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04"/>
                <a:gridCol w="787132"/>
                <a:gridCol w="6140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INT2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INT2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14714" y="5847668"/>
            <a:ext cx="650820" cy="749074"/>
            <a:chOff x="1614714" y="5847668"/>
            <a:chExt cx="650820" cy="749074"/>
          </a:xfrm>
        </p:grpSpPr>
        <p:grpSp>
          <p:nvGrpSpPr>
            <p:cNvPr id="5" name="Group 4"/>
            <p:cNvGrpSpPr/>
            <p:nvPr/>
          </p:nvGrpSpPr>
          <p:grpSpPr>
            <a:xfrm>
              <a:off x="1643742" y="5847668"/>
              <a:ext cx="621792" cy="306388"/>
              <a:chOff x="2438400" y="4648200"/>
              <a:chExt cx="609600" cy="3063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14714" y="6290354"/>
              <a:ext cx="621792" cy="306388"/>
              <a:chOff x="2438400" y="4648200"/>
              <a:chExt cx="609600" cy="30638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609600" y="4648200"/>
          <a:ext cx="784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/>
                <a:gridCol w="902589"/>
                <a:gridCol w="863346"/>
                <a:gridCol w="941832"/>
                <a:gridCol w="1098804"/>
                <a:gridCol w="1020318"/>
                <a:gridCol w="1098804"/>
                <a:gridCol w="94183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JTD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ISC2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JTRF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WDRF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BORF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EXTRF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4186535"/>
            <a:ext cx="318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MCUCSR Register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21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Sampling the edge-triggered and level-triggered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edge-interrupt (the falling edge, the rising edge or the change level) is latched by the AVR.</a:t>
            </a:r>
          </a:p>
          <a:p>
            <a:r>
              <a:rPr lang="en-US" sz="3200" dirty="0" smtClean="0"/>
              <a:t>It is latched by the </a:t>
            </a:r>
            <a:r>
              <a:rPr lang="en-US" sz="3200" dirty="0" err="1" smtClean="0"/>
              <a:t>INTFx</a:t>
            </a:r>
            <a:r>
              <a:rPr lang="en-US" sz="3200" dirty="0" smtClean="0"/>
              <a:t> bits of GIFR (</a:t>
            </a:r>
            <a:r>
              <a:rPr lang="en-US" sz="3200" b="1" dirty="0" smtClean="0"/>
              <a:t>G</a:t>
            </a:r>
            <a:r>
              <a:rPr lang="en-US" sz="3200" dirty="0" smtClean="0"/>
              <a:t>eneral </a:t>
            </a:r>
            <a:r>
              <a:rPr lang="en-US" sz="3200" b="1" dirty="0" smtClean="0"/>
              <a:t>I</a:t>
            </a:r>
            <a:r>
              <a:rPr lang="en-US" sz="3200" dirty="0" smtClean="0"/>
              <a:t>nterrupt </a:t>
            </a:r>
            <a:r>
              <a:rPr lang="en-US" sz="3200" b="1" dirty="0" smtClean="0"/>
              <a:t>F</a:t>
            </a:r>
            <a:r>
              <a:rPr lang="en-US" sz="3200" dirty="0" smtClean="0"/>
              <a:t>lag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egister).</a:t>
            </a:r>
          </a:p>
          <a:p>
            <a:r>
              <a:rPr lang="en-US" sz="3200" dirty="0" smtClean="0"/>
              <a:t>This means that when an external interrupt is in an edge-triggered mode (falling edge, rising edge or level change), upon triggering an interrupt request, the related </a:t>
            </a:r>
            <a:r>
              <a:rPr lang="en-US" sz="3200" dirty="0" err="1" smtClean="0"/>
              <a:t>INTFx</a:t>
            </a:r>
            <a:r>
              <a:rPr lang="en-US" sz="3200" dirty="0" smtClean="0"/>
              <a:t> flag becomes set.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5710535"/>
            <a:ext cx="7620000" cy="995065"/>
            <a:chOff x="1204686" y="4491335"/>
            <a:chExt cx="7620000" cy="995065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1204686" y="5029200"/>
            <a:ext cx="76200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INTF1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INTF0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INTF2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204686" y="4491335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GIFR Register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6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16617</TotalTime>
  <Words>1441</Words>
  <Application>Microsoft Office PowerPoint</Application>
  <PresentationFormat>On-screen Show (4:3)</PresentationFormat>
  <Paragraphs>255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PowerPoint Presentation</vt:lpstr>
      <vt:lpstr>Internal and External Interrupt Sources</vt:lpstr>
      <vt:lpstr>External Interrupt Pins</vt:lpstr>
      <vt:lpstr>External Interrupts</vt:lpstr>
      <vt:lpstr>External Interrupts INT0, INT1 and INT2</vt:lpstr>
      <vt:lpstr>Interrupt Sense Control bits for INT0</vt:lpstr>
      <vt:lpstr>Interrupt Sense Control bits for INT1</vt:lpstr>
      <vt:lpstr>Interrupt Sense Control bit for INT2</vt:lpstr>
      <vt:lpstr>Sampling the edge-triggered and level-triggered interrupts</vt:lpstr>
      <vt:lpstr>Monitoring An Event by Polling</vt:lpstr>
      <vt:lpstr>Simulation Diagram</vt:lpstr>
      <vt:lpstr>PowerPoint Presentation</vt:lpstr>
      <vt:lpstr>Interrupt within an Interrupt</vt:lpstr>
      <vt:lpstr>Interrupt within an Interrupt…..</vt:lpstr>
      <vt:lpstr>Experiment Demonstrating Multiple Interrupts</vt:lpstr>
      <vt:lpstr>Design</vt:lpstr>
      <vt:lpstr>Observation in the Experiment</vt:lpstr>
      <vt:lpstr>Header file and Variable declaration</vt:lpstr>
      <vt:lpstr>Main Program multi_int</vt:lpstr>
      <vt:lpstr>ISR for Int0</vt:lpstr>
      <vt:lpstr>ISR for INT1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Dr. S.M Lutful Kabir</cp:lastModifiedBy>
  <cp:revision>329</cp:revision>
  <dcterms:created xsi:type="dcterms:W3CDTF">2014-05-09T08:36:58Z</dcterms:created>
  <dcterms:modified xsi:type="dcterms:W3CDTF">2018-03-13T10:28:52Z</dcterms:modified>
</cp:coreProperties>
</file>