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96" r:id="rId14"/>
    <p:sldId id="297" r:id="rId15"/>
    <p:sldId id="298" r:id="rId16"/>
    <p:sldId id="306" r:id="rId17"/>
    <p:sldId id="307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7" r:id="rId26"/>
    <p:sldId id="318" r:id="rId27"/>
    <p:sldId id="319" r:id="rId28"/>
    <p:sldId id="320" r:id="rId29"/>
    <p:sldId id="321" r:id="rId30"/>
    <p:sldId id="322" r:id="rId31"/>
    <p:sldId id="28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/>
        </p:nvSpPr>
        <p:spPr>
          <a:xfrm>
            <a:off x="838200" y="3443514"/>
            <a:ext cx="7162800" cy="1905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Module: M#9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4000" b="1" dirty="0" smtClean="0">
                <a:solidFill>
                  <a:srgbClr val="0070C0"/>
                </a:solidFill>
              </a:rPr>
              <a:t>Analogue to Digital Converter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152400" y="1571172"/>
            <a:ext cx="8839200" cy="1470025"/>
          </a:xfrm>
          <a:prstGeom prst="rect">
            <a:avLst/>
          </a:prstGeom>
        </p:spPr>
        <p:txBody>
          <a:bodyPr bIns="91440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sz="3600" b="1" dirty="0" smtClean="0">
                <a:latin typeface="+mn-lt"/>
              </a:rPr>
              <a:t>Training on </a:t>
            </a:r>
            <a:br>
              <a:rPr lang="en-US" sz="3600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AVR Microcontroller 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for Automation in Power Sector</a:t>
            </a:r>
            <a:endParaRPr lang="en-US" sz="3200" b="1" dirty="0">
              <a:latin typeface="+mn-lt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90600" y="5119914"/>
            <a:ext cx="7162800" cy="914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Professor S.M.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Lutful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Kabir</a:t>
            </a: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aseline="0" dirty="0" smtClean="0"/>
              <a:t>IICT, BUET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3770088" y="63201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March, 2018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Analogue Input Channels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Many data acquisition applications require more than one ADC.</a:t>
            </a:r>
          </a:p>
          <a:p>
            <a:r>
              <a:rPr lang="en-US" sz="3200" dirty="0" smtClean="0"/>
              <a:t>For that reason we see ADC chips with 2, 4, 8 or even 16 channels  on a single chip.</a:t>
            </a:r>
          </a:p>
          <a:p>
            <a:r>
              <a:rPr lang="en-US" sz="3200" dirty="0" smtClean="0"/>
              <a:t>The channels are multiplexed.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Start of Conversion and End of Conversion signals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Since there are multiple input channel and one single output channel, there is a need for a Start of conversion (SC) and End of Conversion (EOC) signals.</a:t>
            </a:r>
          </a:p>
          <a:p>
            <a:r>
              <a:rPr lang="en-US" sz="3200" dirty="0" smtClean="0"/>
              <a:t>When SC is activated, the ADC starts converting the input value of Vin to an n-bit binary number.</a:t>
            </a:r>
          </a:p>
          <a:p>
            <a:r>
              <a:rPr lang="en-US" sz="3200" dirty="0" smtClean="0"/>
              <a:t>When the data conversion is complete, the end of conversion signal notifies the CPU that the converted data is ready for pick up.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Successive approximation 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371600"/>
            <a:ext cx="7772400" cy="457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Successive approximation method is widely used method of converting an analog input to digital output.</a:t>
            </a:r>
          </a:p>
          <a:p>
            <a:r>
              <a:rPr lang="en-US" sz="3200" dirty="0" smtClean="0"/>
              <a:t>It has three major components:</a:t>
            </a:r>
          </a:p>
          <a:p>
            <a:pPr lvl="1"/>
            <a:r>
              <a:rPr lang="en-US" sz="3000" dirty="0" smtClean="0"/>
              <a:t>Successive Approximation Register (SAR)</a:t>
            </a:r>
          </a:p>
          <a:p>
            <a:pPr lvl="1"/>
            <a:r>
              <a:rPr lang="en-US" sz="3000" dirty="0" smtClean="0"/>
              <a:t>Comparator</a:t>
            </a:r>
          </a:p>
          <a:p>
            <a:pPr lvl="1"/>
            <a:r>
              <a:rPr lang="en-US" sz="3000" dirty="0" smtClean="0"/>
              <a:t>Control Unit</a:t>
            </a:r>
          </a:p>
          <a:p>
            <a:pPr lvl="1"/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Successive approximation 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0" y="2209800"/>
            <a:ext cx="3124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0" y="4343400"/>
            <a:ext cx="3124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3657600"/>
            <a:ext cx="1676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5638800" y="3722122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5942806" y="37330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6247606" y="37330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6552406" y="37330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6857206" y="37330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7162006" y="37330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7466806" y="37330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7771606" y="37330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1"/>
          </p:cNvCxnSpPr>
          <p:nvPr/>
        </p:nvCxnSpPr>
        <p:spPr>
          <a:xfrm>
            <a:off x="4876800" y="4800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1"/>
          </p:cNvCxnSpPr>
          <p:nvPr/>
        </p:nvCxnSpPr>
        <p:spPr>
          <a:xfrm rot="10800000">
            <a:off x="1219200" y="2667000"/>
            <a:ext cx="449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19894" y="3467100"/>
            <a:ext cx="15994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 rot="5400000">
            <a:off x="1562100" y="3924300"/>
            <a:ext cx="1143000" cy="1219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219200" y="4267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200" y="4769984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0"/>
            <a:endCxn id="7" idx="1"/>
          </p:cNvCxnSpPr>
          <p:nvPr/>
        </p:nvCxnSpPr>
        <p:spPr>
          <a:xfrm>
            <a:off x="2743200" y="45339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8600" y="47244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Analogue Input Voltage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247572" y="4220028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Control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29514" y="4376058"/>
            <a:ext cx="3077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Successive Approximation Register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91200" y="2206170"/>
            <a:ext cx="3077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DAC( Digital to Analogue Converter)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47800" y="35769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Comparator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29200" y="2133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</a:t>
            </a:r>
            <a:r>
              <a:rPr lang="en-US" sz="2400" baseline="-25000" dirty="0" err="1" smtClean="0"/>
              <a:t>out</a:t>
            </a:r>
            <a:endParaRPr lang="en-US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Features of ATmega32 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The ADC peripheral of ATmega32 has the following characteristics</a:t>
            </a:r>
          </a:p>
          <a:p>
            <a:r>
              <a:rPr lang="en-US" sz="3200" dirty="0" smtClean="0"/>
              <a:t>10-bit ADC</a:t>
            </a:r>
          </a:p>
          <a:p>
            <a:r>
              <a:rPr lang="en-US" sz="3200" dirty="0" smtClean="0"/>
              <a:t>8 analogue input channels, 7 differential input channel and two input channel with optional gain of 10x and 200x.</a:t>
            </a:r>
          </a:p>
          <a:p>
            <a:r>
              <a:rPr lang="en-US" sz="3200" dirty="0" smtClean="0"/>
              <a:t>Converted binary data is stored in ADCL and ADCH</a:t>
            </a:r>
          </a:p>
          <a:p>
            <a:r>
              <a:rPr lang="en-US" sz="3200" dirty="0" smtClean="0"/>
              <a:t>ADCH:ADCL makes 16-bit register, but since 10-bit data is saved. 6-bit remains unused.</a:t>
            </a:r>
          </a:p>
          <a:p>
            <a:r>
              <a:rPr lang="en-US" sz="3200" dirty="0" smtClean="0"/>
              <a:t>We have the option of keeping upper 6-bit or lower 6-bit of ADCH:ADCL register unused.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have three option for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. </a:t>
            </a:r>
          </a:p>
          <a:p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 can be connected to AVCC (Analog V</a:t>
            </a:r>
            <a:r>
              <a:rPr lang="en-US" sz="3200" baseline="-25000" dirty="0" smtClean="0"/>
              <a:t>CC</a:t>
            </a:r>
            <a:r>
              <a:rPr lang="en-US" sz="3200" dirty="0" smtClean="0"/>
              <a:t>) or internal 2.56V reference or to external AREF.</a:t>
            </a:r>
          </a:p>
          <a:p>
            <a:r>
              <a:rPr lang="en-US" sz="3200" dirty="0" smtClean="0"/>
              <a:t>The conversion time is dictated by the crystal frequency connected to XTAL pins (</a:t>
            </a:r>
            <a:r>
              <a:rPr lang="en-US" sz="3200" dirty="0" err="1" smtClean="0"/>
              <a:t>Fosc</a:t>
            </a:r>
            <a:r>
              <a:rPr lang="en-US" sz="3200" dirty="0" smtClean="0"/>
              <a:t>) </a:t>
            </a:r>
            <a:r>
              <a:rPr lang="en-US" sz="3200" smtClean="0"/>
              <a:t>and ADPS0:2 </a:t>
            </a:r>
            <a:r>
              <a:rPr lang="en-US" sz="3200" dirty="0" smtClean="0"/>
              <a:t>bits.</a:t>
            </a:r>
          </a:p>
          <a:p>
            <a:pPr>
              <a:buNone/>
            </a:pPr>
            <a:r>
              <a:rPr lang="en-US" sz="3200" b="1" dirty="0" smtClean="0"/>
              <a:t>NOTE</a:t>
            </a:r>
            <a:r>
              <a:rPr lang="en-US" sz="3200" dirty="0" smtClean="0"/>
              <a:t>: The AVCC and </a:t>
            </a:r>
            <a:r>
              <a:rPr lang="en-US" sz="3200" dirty="0" err="1" smtClean="0"/>
              <a:t>Vref</a:t>
            </a:r>
            <a:r>
              <a:rPr lang="en-US" sz="3200" dirty="0" smtClean="0"/>
              <a:t> should be constant. If they vary, the accuracy of ADC conversion is affected.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Features of ATmega32 ADC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ADC programming in AVR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AVR five registers are used for AVR programming</a:t>
            </a:r>
          </a:p>
          <a:p>
            <a:pPr lvl="1"/>
            <a:r>
              <a:rPr lang="en-US" sz="3200" dirty="0" smtClean="0"/>
              <a:t>ADCH (ADC data register high)</a:t>
            </a:r>
          </a:p>
          <a:p>
            <a:pPr lvl="1"/>
            <a:r>
              <a:rPr lang="en-US" sz="3200" dirty="0" smtClean="0"/>
              <a:t>ADCL (ADC data register low)</a:t>
            </a:r>
          </a:p>
          <a:p>
            <a:pPr lvl="1"/>
            <a:r>
              <a:rPr lang="en-US" sz="3200" dirty="0" smtClean="0"/>
              <a:t>ADCSRA (ADC Control and Status and Register A) </a:t>
            </a:r>
          </a:p>
          <a:p>
            <a:pPr lvl="1"/>
            <a:r>
              <a:rPr lang="en-US" sz="3200" dirty="0" smtClean="0"/>
              <a:t>ADCMUX (ADC </a:t>
            </a:r>
            <a:r>
              <a:rPr lang="en-US" sz="3200" dirty="0" err="1" smtClean="0"/>
              <a:t>Mutliplexer</a:t>
            </a:r>
            <a:r>
              <a:rPr lang="en-US" sz="32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ADMUX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514600"/>
            <a:ext cx="7772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REFS1:0 – Bit 7:6 – Reference Selection bits</a:t>
            </a:r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2400" i="1" dirty="0" smtClean="0"/>
              <a:t>This bits select reference voltage for the ADC. 00- AREF pin, 01- AVCC pin and 10- Reserved and 11- Internal 2.56V</a:t>
            </a:r>
            <a:endParaRPr lang="en-US" sz="3200" i="1" dirty="0" smtClean="0"/>
          </a:p>
          <a:p>
            <a:r>
              <a:rPr lang="en-US" sz="3200" dirty="0" smtClean="0"/>
              <a:t>ADLAR – Bit 5 – ADC Left adjust result</a:t>
            </a:r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2400" i="1" dirty="0" smtClean="0"/>
              <a:t>1- left adjusted and 0- for right adjusted result</a:t>
            </a:r>
          </a:p>
          <a:p>
            <a:r>
              <a:rPr lang="en-US" sz="3200" dirty="0" smtClean="0"/>
              <a:t>MUX 4:0 – Bit 4:0 – Analogue Channel and Gain Selection bits </a:t>
            </a:r>
          </a:p>
          <a:p>
            <a:pPr>
              <a:buNone/>
            </a:pPr>
            <a:r>
              <a:rPr lang="en-US" i="1" dirty="0" smtClean="0"/>
              <a:t>	Selects the gain of differential channels and selects which combination of inputs are connected to the ADC</a:t>
            </a:r>
            <a:endParaRPr lang="en-US" sz="3200" i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881742" y="1524000"/>
            <a:ext cx="7474860" cy="610394"/>
            <a:chOff x="881742" y="1524000"/>
            <a:chExt cx="7474860" cy="610394"/>
          </a:xfrm>
        </p:grpSpPr>
        <p:sp>
          <p:nvSpPr>
            <p:cNvPr id="4" name="Rectangle 3"/>
            <p:cNvSpPr/>
            <p:nvPr/>
          </p:nvSpPr>
          <p:spPr>
            <a:xfrm>
              <a:off x="914400" y="1524000"/>
              <a:ext cx="7391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H="1">
              <a:off x="4290786" y="1828800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6095206" y="1828006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7009605" y="1828006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5135222" y="1828006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2424680" y="1828007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3352006" y="1828007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1524794" y="1828006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52600" y="165904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REFS0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1742" y="1644526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REFS1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67000" y="164737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ADLAR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99544" y="1640896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MUX4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39342" y="164737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MUX3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57372" y="1658256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MUX2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49998" y="165904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MUX1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89802" y="164737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MUX0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ADMUX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4953000" cy="495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Either single ended or differential input can be selected for conversion.</a:t>
            </a:r>
          </a:p>
          <a:p>
            <a:r>
              <a:rPr lang="en-US" sz="3200" dirty="0" smtClean="0"/>
              <a:t>If you select single ended input, you can choose the input channel among ADC0 – ADC7. Table shows the MUX4</a:t>
            </a:r>
            <a:r>
              <a:rPr lang="en-US" sz="3200" dirty="0" smtClean="0">
                <a:sym typeface="Wingdings" pitchFamily="2" charset="2"/>
              </a:rPr>
              <a:t>:0 inputs for different single ended selection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943600" y="1234440"/>
          <a:ext cx="2514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MUX4:0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ADC Channel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00010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00101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00111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3124200" cy="1249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ADMUX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3581400" cy="4953000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For differential inputs the MUX4:0 bits are shown in the table</a:t>
            </a:r>
          </a:p>
          <a:p>
            <a:r>
              <a:rPr lang="en-US" sz="3200" dirty="0" smtClean="0"/>
              <a:t>The Table shows that you can select the positive input to be one of the pins ADC0 to ADC7 and negative input to be ADC0, ADC1 or ADC2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62828" y="14514"/>
          <a:ext cx="5181600" cy="67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MUX4:0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Dif(+)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Diff(-)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Gain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01101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01111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ADC Devices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915400" cy="5410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Temperature, pressure, humidity, velocity are a few examples of physical quantities we deal with every day.</a:t>
            </a:r>
          </a:p>
          <a:p>
            <a:r>
              <a:rPr lang="en-US" sz="3200" dirty="0" smtClean="0"/>
              <a:t>A physical quantity is converted into electrical (voltage or current) signals by devices which are called transducer</a:t>
            </a:r>
          </a:p>
          <a:p>
            <a:r>
              <a:rPr lang="en-US" sz="3200" dirty="0" smtClean="0"/>
              <a:t>Transducers are also referred to as sensors.</a:t>
            </a:r>
          </a:p>
          <a:p>
            <a:r>
              <a:rPr lang="en-US" sz="3200" dirty="0" smtClean="0"/>
              <a:t>Most of the sensors produce an output that is voltage (or current)</a:t>
            </a:r>
          </a:p>
          <a:p>
            <a:r>
              <a:rPr lang="en-US" sz="3200" dirty="0" smtClean="0"/>
              <a:t>Therefore, we need an Analogue-to-Digital (ADC) converter to translate analogue signals to digital numbers so that microcontroller can read and process them.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ADLAR bit operation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1905000" cy="106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ADLAR=1</a:t>
            </a:r>
          </a:p>
          <a:p>
            <a:pPr>
              <a:buNone/>
            </a:pPr>
            <a:r>
              <a:rPr lang="en-US" dirty="0" smtClean="0"/>
              <a:t>Left Justified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4038600"/>
            <a:ext cx="19050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ADLAR=0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600" dirty="0" smtClean="0"/>
              <a:t>Right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Justified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22860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0"/>
            <a:endCxn id="5" idx="2"/>
          </p:cNvCxnSpPr>
          <p:nvPr/>
        </p:nvCxnSpPr>
        <p:spPr>
          <a:xfrm rot="16200000" flipH="1">
            <a:off x="4229100" y="2552700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4848790" y="2551906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3665877" y="2551907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938020" y="2551906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362667" y="2551907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4529476" y="2555536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142706" y="2570050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47572" y="237386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D9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1400" y="2362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D8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71686" y="2362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D7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43828" y="236583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D6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34114" y="2362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8914" y="2362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200" y="237671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237671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96428" y="228237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rot="16200000" flipH="1">
            <a:off x="6285705" y="2548277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5953467" y="2548277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7400" y="235572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01228" y="235857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87028" y="2362200"/>
            <a:ext cx="1494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UNUSED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05628" y="4038599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rot="16200000" flipH="1">
            <a:off x="5205980" y="4304506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 flipH="1">
            <a:off x="4886666" y="4304506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05400" y="411195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D9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10200" y="413184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D8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15228" y="4118429"/>
            <a:ext cx="1494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UNUSED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943600" y="4020456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6" idx="0"/>
            <a:endCxn id="46" idx="2"/>
          </p:cNvCxnSpPr>
          <p:nvPr/>
        </p:nvCxnSpPr>
        <p:spPr>
          <a:xfrm rot="16200000" flipH="1">
            <a:off x="6896100" y="4287156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7515790" y="4286362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H="1">
            <a:off x="6332877" y="4286363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6605020" y="4286362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H="1">
            <a:off x="6029667" y="4286363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7196476" y="4289992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 flipH="1">
            <a:off x="7809706" y="4304506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14572" y="410832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D7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48400" y="409665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D6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38686" y="409665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10828" y="410028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01114" y="409665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05914" y="409665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96200" y="411117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15514" y="41148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D0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ADCSRA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7772400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ADEN – Bit 7 – ADC Enable</a:t>
            </a:r>
          </a:p>
          <a:p>
            <a:r>
              <a:rPr lang="en-US" dirty="0" smtClean="0"/>
              <a:t>ADSC – Bit 6 – ADC start conversion</a:t>
            </a:r>
          </a:p>
          <a:p>
            <a:r>
              <a:rPr lang="en-US" dirty="0" smtClean="0"/>
              <a:t>ADATE – Bit 5 – ADC auto triggered enable</a:t>
            </a:r>
          </a:p>
          <a:p>
            <a:r>
              <a:rPr lang="en-US" dirty="0" smtClean="0"/>
              <a:t>ADIF – Bit 4 – ADC Interrupt flag</a:t>
            </a:r>
          </a:p>
          <a:p>
            <a:pPr>
              <a:buNone/>
            </a:pPr>
            <a:r>
              <a:rPr lang="en-US" i="1" dirty="0" smtClean="0"/>
              <a:t>	This bit is set when ADC conversion completes and the data registers are updated</a:t>
            </a:r>
          </a:p>
          <a:p>
            <a:r>
              <a:rPr lang="en-US" dirty="0" smtClean="0"/>
              <a:t>ADIE – Bit 3 – ADC Interrupt Enable</a:t>
            </a:r>
          </a:p>
          <a:p>
            <a:r>
              <a:rPr lang="en-US" dirty="0" smtClean="0"/>
              <a:t>ADPS2:ADPS0 – Bit 2:1 – ADC </a:t>
            </a:r>
            <a:r>
              <a:rPr lang="en-US" dirty="0" err="1" smtClean="0"/>
              <a:t>Prescaler</a:t>
            </a:r>
            <a:r>
              <a:rPr lang="en-US" dirty="0" smtClean="0"/>
              <a:t> Select bits</a:t>
            </a:r>
          </a:p>
          <a:p>
            <a:pPr>
              <a:buNone/>
            </a:pPr>
            <a:r>
              <a:rPr lang="en-US" i="1" dirty="0" smtClean="0"/>
              <a:t>	These bits determine the division factor between the XTAL frequency and the input clock to the ADC.</a:t>
            </a:r>
            <a:endParaRPr lang="en-US" i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838200" y="1143001"/>
            <a:ext cx="7474860" cy="610394"/>
            <a:chOff x="838200" y="1143001"/>
            <a:chExt cx="7474860" cy="610394"/>
          </a:xfrm>
        </p:grpSpPr>
        <p:sp>
          <p:nvSpPr>
            <p:cNvPr id="4" name="Rectangle 3"/>
            <p:cNvSpPr/>
            <p:nvPr/>
          </p:nvSpPr>
          <p:spPr>
            <a:xfrm>
              <a:off x="870858" y="1143001"/>
              <a:ext cx="7391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rot="16200000" flipH="1">
              <a:off x="4247244" y="1447801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 flipH="1">
              <a:off x="6051664" y="1447007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6966063" y="1447007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5091680" y="1447007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2381138" y="1447008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3308464" y="1447008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1481252" y="1447007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709058" y="1278041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ADSC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8200" y="1263527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ADEN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3458" y="1266373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ADATE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56002" y="1259897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ADIF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95800" y="1266373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ADIE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13830" y="1277257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ADPS2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06456" y="1278041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ADPS1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6260" y="1266373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ADPS0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ADC Start Conversion bit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ADSC – by setting this bit conversion of ADC starts. ADC has a special circuit to trigger start conversion</a:t>
            </a:r>
          </a:p>
          <a:p>
            <a:r>
              <a:rPr lang="en-US" sz="3200" dirty="0" smtClean="0"/>
              <a:t>Apart from this bit there are option to select Auto triggering mode by setting ADATE bit</a:t>
            </a:r>
          </a:p>
          <a:p>
            <a:r>
              <a:rPr lang="en-US" sz="3200" dirty="0" smtClean="0"/>
              <a:t>Auto triggering mode or manual triggering can be understood by the block diagram shown in the next slide.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ADC Conversion Time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By using ADPS2:0 bits we can set the ADC conversion time.</a:t>
            </a:r>
          </a:p>
          <a:p>
            <a:r>
              <a:rPr lang="en-US" sz="3200" dirty="0" smtClean="0"/>
              <a:t>To select conversion time we can select any of </a:t>
            </a:r>
            <a:r>
              <a:rPr lang="en-US" sz="3200" dirty="0" err="1" smtClean="0"/>
              <a:t>Fosc</a:t>
            </a:r>
            <a:r>
              <a:rPr lang="en-US" sz="3200" dirty="0" smtClean="0"/>
              <a:t>/2, </a:t>
            </a:r>
            <a:r>
              <a:rPr lang="en-US" sz="3200" dirty="0" err="1" smtClean="0"/>
              <a:t>Fosc</a:t>
            </a:r>
            <a:r>
              <a:rPr lang="en-US" sz="3200" dirty="0" smtClean="0"/>
              <a:t>/4, </a:t>
            </a:r>
            <a:r>
              <a:rPr lang="en-US" sz="3200" dirty="0" err="1" smtClean="0"/>
              <a:t>Fosc</a:t>
            </a:r>
            <a:r>
              <a:rPr lang="en-US" sz="3200" dirty="0" smtClean="0"/>
              <a:t>/8, </a:t>
            </a:r>
            <a:r>
              <a:rPr lang="en-US" sz="3200" dirty="0" err="1" smtClean="0"/>
              <a:t>Fsoc</a:t>
            </a:r>
            <a:r>
              <a:rPr lang="en-US" sz="3200" dirty="0" smtClean="0"/>
              <a:t>/16, </a:t>
            </a:r>
            <a:r>
              <a:rPr lang="en-US" sz="3200" dirty="0" err="1" smtClean="0"/>
              <a:t>Fosc</a:t>
            </a:r>
            <a:r>
              <a:rPr lang="en-US" sz="3200" dirty="0" smtClean="0"/>
              <a:t>/32, </a:t>
            </a:r>
            <a:r>
              <a:rPr lang="en-US" sz="3200" dirty="0" err="1" smtClean="0"/>
              <a:t>Fosc</a:t>
            </a:r>
            <a:r>
              <a:rPr lang="en-US" sz="3200" dirty="0" smtClean="0"/>
              <a:t>/64 or </a:t>
            </a:r>
            <a:r>
              <a:rPr lang="en-US" sz="3200" dirty="0" err="1" smtClean="0"/>
              <a:t>Fosc</a:t>
            </a:r>
            <a:r>
              <a:rPr lang="en-US" sz="3200" dirty="0" smtClean="0"/>
              <a:t>/128 for ADC clock, where </a:t>
            </a:r>
            <a:r>
              <a:rPr lang="en-US" sz="3200" dirty="0" err="1" smtClean="0"/>
              <a:t>Fosc</a:t>
            </a:r>
            <a:r>
              <a:rPr lang="en-US" sz="3200" dirty="0" smtClean="0"/>
              <a:t> is the frequency of the crystal connected to AVR chip</a:t>
            </a:r>
          </a:p>
          <a:p>
            <a:r>
              <a:rPr lang="en-US" sz="3200" dirty="0" smtClean="0"/>
              <a:t>For AVR, the ADC requires an input clock frequency less than 200 kHz for </a:t>
            </a:r>
            <a:r>
              <a:rPr lang="en-US" sz="3200" dirty="0" err="1" smtClean="0"/>
              <a:t>max</a:t>
            </a:r>
            <a:r>
              <a:rPr lang="en-US" sz="3200" baseline="30000" dirty="0" err="1" smtClean="0"/>
              <a:t>m</a:t>
            </a:r>
            <a:r>
              <a:rPr lang="en-US" sz="3200" dirty="0" smtClean="0"/>
              <a:t> accuracy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AVR ADC Clock Selection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22759" y="1868139"/>
            <a:ext cx="4549241" cy="4304061"/>
            <a:chOff x="14671" y="1868139"/>
            <a:chExt cx="5090729" cy="4547175"/>
          </a:xfrm>
        </p:grpSpPr>
        <p:sp>
          <p:nvSpPr>
            <p:cNvPr id="4" name="Trapezoid 3"/>
            <p:cNvSpPr/>
            <p:nvPr/>
          </p:nvSpPr>
          <p:spPr>
            <a:xfrm flipV="1">
              <a:off x="1676400" y="3200400"/>
              <a:ext cx="3429000" cy="1981200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066800" y="3810000"/>
              <a:ext cx="7620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066800" y="4114800"/>
              <a:ext cx="8382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66800" y="4419600"/>
              <a:ext cx="9144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671" y="3597669"/>
              <a:ext cx="1424121" cy="487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ADPS0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702" y="3896249"/>
              <a:ext cx="1609175" cy="487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ADPS1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010" y="4207200"/>
              <a:ext cx="1527535" cy="487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ADPS2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1827212" y="2820194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2208212" y="2819400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2589212" y="2837544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2970212" y="2837544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3336697" y="2835956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732211" y="2837544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189412" y="2837544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828800" y="1868139"/>
              <a:ext cx="304800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7-bit </a:t>
              </a:r>
              <a:r>
                <a:rPr lang="en-US" sz="3200" b="1" dirty="0" err="1" smtClean="0"/>
                <a:t>prescaler</a:t>
              </a:r>
              <a:endParaRPr lang="en-US" sz="3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42886" y="326571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8400" y="32766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19400" y="32721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00400" y="32766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81400" y="32766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47886" y="32721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6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01456" y="32721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7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5400000">
              <a:off x="2971800" y="5562600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767114" y="5953649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ADC CLOCK SOURCE</a:t>
              </a:r>
              <a:endParaRPr lang="en-US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876800" y="1905000"/>
          <a:ext cx="4038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ADPS2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ADPS1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ADPS0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ADC CLOCK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CLK/2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CLK/4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CLK/8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CLK/16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CLK/32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CLK/64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CLK/128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An Experiment on 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 variable voltage source will be connected to one of the channel of ADC. It is channel ADC0 (1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channel).</a:t>
            </a:r>
          </a:p>
          <a:p>
            <a:r>
              <a:rPr lang="en-US" sz="2800" dirty="0" smtClean="0"/>
              <a:t>The analogue voltage will be converted into digital form by the ADC. </a:t>
            </a:r>
          </a:p>
          <a:p>
            <a:r>
              <a:rPr lang="en-US" sz="2800" dirty="0" smtClean="0"/>
              <a:t>The voltage read and after converting into decimal will be displayed on LCD.</a:t>
            </a:r>
          </a:p>
          <a:p>
            <a:r>
              <a:rPr lang="en-US" sz="2800" dirty="0" smtClean="0"/>
              <a:t>Reference voltage will be connected to AVCC.</a:t>
            </a:r>
          </a:p>
          <a:p>
            <a:r>
              <a:rPr lang="en-US" sz="2800" dirty="0" smtClean="0"/>
              <a:t>ADC frequency to be chosen to CLK/128. So, for 16 MHz crystal, ADC frequency will be 16 MHz/128=125 kHz</a:t>
            </a:r>
          </a:p>
        </p:txBody>
      </p:sp>
    </p:spTree>
    <p:extLst>
      <p:ext uri="{BB962C8B-B14F-4D97-AF65-F5344CB8AC3E}">
        <p14:creationId xmlns:p14="http://schemas.microsoft.com/office/powerpoint/2010/main" xmlns="" val="30343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53514" y="1571172"/>
          <a:ext cx="1752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</a:tblGrid>
              <a:tr h="62981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MUX4:0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ADC Ch.</a:t>
                      </a:r>
                      <a:endParaRPr lang="en-US" sz="2000" b="1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ADC0</a:t>
                      </a:r>
                      <a:endParaRPr lang="en-US" sz="2000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ADC3</a:t>
                      </a:r>
                      <a:endParaRPr lang="en-US" sz="2000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ADC4</a:t>
                      </a:r>
                      <a:endParaRPr lang="en-US" sz="2000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00101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ADC5</a:t>
                      </a:r>
                      <a:endParaRPr lang="en-US" sz="2000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00110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ADC6</a:t>
                      </a:r>
                      <a:endParaRPr lang="en-US" sz="2000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00111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ADC7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53998" y="533400"/>
            <a:ext cx="7391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3630384" y="838200"/>
            <a:ext cx="6096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5434804" y="837406"/>
            <a:ext cx="6096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6349203" y="837406"/>
            <a:ext cx="6096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4474820" y="837406"/>
            <a:ext cx="6096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1764278" y="837407"/>
            <a:ext cx="6096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691604" y="837407"/>
            <a:ext cx="6096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864392" y="837406"/>
            <a:ext cx="6096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92198" y="66844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REFS0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1340" y="65392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REFS1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06598" y="6567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ADLAR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39142" y="65029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MUX4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78940" y="6567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MUX3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6970" y="66765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MUX2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9596" y="66844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MUX1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29400" y="6567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MUX0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96200" y="59062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ADMUX</a:t>
            </a:r>
            <a:endParaRPr lang="en-US" sz="2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28600" y="6019006"/>
            <a:ext cx="8915400" cy="610394"/>
            <a:chOff x="228600" y="6019006"/>
            <a:chExt cx="8915400" cy="610394"/>
          </a:xfrm>
        </p:grpSpPr>
        <p:sp>
          <p:nvSpPr>
            <p:cNvPr id="23" name="Rectangle 22"/>
            <p:cNvSpPr/>
            <p:nvPr/>
          </p:nvSpPr>
          <p:spPr>
            <a:xfrm>
              <a:off x="261258" y="6019006"/>
              <a:ext cx="7391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16200000" flipH="1">
              <a:off x="3637644" y="6323806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5442064" y="6323012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6356463" y="6323012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4482080" y="6323012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1771538" y="6323013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698864" y="6323013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871652" y="6323012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99458" y="6154046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ADSC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8600" y="613953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ADEN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13858" y="614237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ADATE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46402" y="613590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ADIF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86200" y="614237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ADIE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04230" y="615326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ADPS2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96856" y="6154046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ADPS1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36660" y="614237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ADPS0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99830" y="6091535"/>
              <a:ext cx="1444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ADCSRA</a:t>
              </a:r>
              <a:endParaRPr lang="en-US" sz="2400" dirty="0"/>
            </a:p>
          </p:txBody>
        </p:sp>
      </p:grpSp>
      <p:sp>
        <p:nvSpPr>
          <p:cNvPr id="40" name="Content Placeholder 39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6705600" cy="4572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/>
              <a:t>#include &lt;mega32.h&gt;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delay.h</a:t>
            </a:r>
            <a:r>
              <a:rPr lang="en-US" sz="2000" dirty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alcd.h</a:t>
            </a:r>
            <a:r>
              <a:rPr lang="en-US" sz="2000" dirty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interrupt </a:t>
            </a:r>
            <a:r>
              <a:rPr lang="en-US" sz="2000" dirty="0"/>
              <a:t>[ADC_INT] void </a:t>
            </a:r>
            <a:r>
              <a:rPr lang="en-US" sz="2000" dirty="0" err="1"/>
              <a:t>adc_isr</a:t>
            </a:r>
            <a:r>
              <a:rPr lang="en-US" sz="2000" dirty="0"/>
              <a:t>(void)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float </a:t>
            </a:r>
            <a:r>
              <a:rPr lang="en-US" sz="2000" dirty="0" err="1"/>
              <a:t>adc_data</a:t>
            </a:r>
            <a:r>
              <a:rPr lang="en-US" sz="20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char </a:t>
            </a:r>
            <a:r>
              <a:rPr lang="en-US" sz="2000" dirty="0" err="1"/>
              <a:t>disp</a:t>
            </a:r>
            <a:r>
              <a:rPr lang="en-US" sz="2000" dirty="0"/>
              <a:t>[16];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// Read the AD conversion result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 smtClean="0"/>
              <a:t>adc_data</a:t>
            </a:r>
            <a:r>
              <a:rPr lang="en-US" sz="2000" smtClean="0"/>
              <a:t>=ADCW/204.8;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ftoa</a:t>
            </a:r>
            <a:r>
              <a:rPr lang="en-US" sz="2000" dirty="0"/>
              <a:t>(adc_data,2,disp);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lcd_gotoxy</a:t>
            </a:r>
            <a:r>
              <a:rPr lang="en-US" sz="2000" dirty="0"/>
              <a:t>(0,0);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lcd_puts</a:t>
            </a:r>
            <a:r>
              <a:rPr lang="en-US" sz="2000" dirty="0"/>
              <a:t>(</a:t>
            </a:r>
            <a:r>
              <a:rPr lang="en-US" sz="2000" dirty="0" err="1"/>
              <a:t>disp</a:t>
            </a:r>
            <a:r>
              <a:rPr lang="en-US" sz="2000" dirty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Program (Part-I)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02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00200" y="1066800"/>
            <a:ext cx="7010400" cy="5410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void main(void)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ADMUX=0b01000000;</a:t>
            </a:r>
          </a:p>
          <a:p>
            <a:pPr>
              <a:buNone/>
            </a:pPr>
            <a:r>
              <a:rPr lang="en-US" dirty="0"/>
              <a:t>ADCSRA=(1&lt;&lt;ADEN) | (0&lt;&lt;ADSC) | (0&lt;&lt;ADATE) | (0&lt;&lt;ADIF) | (1&lt;&lt;ADIE) | (1&lt;&lt;ADPS2) | (1&lt;&lt;ADPS1) | (1&lt;&lt;ADPS0);</a:t>
            </a:r>
          </a:p>
          <a:p>
            <a:pPr>
              <a:buNone/>
            </a:pPr>
            <a:r>
              <a:rPr lang="en-US" dirty="0" err="1" smtClean="0"/>
              <a:t>lcd_init</a:t>
            </a:r>
            <a:r>
              <a:rPr lang="en-US" dirty="0" smtClean="0"/>
              <a:t>(16);</a:t>
            </a:r>
            <a:endParaRPr lang="en-US" dirty="0"/>
          </a:p>
          <a:p>
            <a:pPr>
              <a:buNone/>
            </a:pPr>
            <a:r>
              <a:rPr lang="en-US" dirty="0"/>
              <a:t>#</a:t>
            </a:r>
            <a:r>
              <a:rPr lang="en-US" dirty="0" err="1"/>
              <a:t>asm</a:t>
            </a:r>
            <a:r>
              <a:rPr lang="en-US" dirty="0"/>
              <a:t>("</a:t>
            </a:r>
            <a:r>
              <a:rPr lang="en-US" dirty="0" err="1"/>
              <a:t>sei</a:t>
            </a:r>
            <a:r>
              <a:rPr lang="en-US" dirty="0" smtClean="0"/>
              <a:t>")</a:t>
            </a:r>
            <a:endParaRPr lang="en-US" dirty="0"/>
          </a:p>
          <a:p>
            <a:pPr>
              <a:buNone/>
            </a:pPr>
            <a:r>
              <a:rPr lang="en-US" dirty="0"/>
              <a:t>while (1)</a:t>
            </a:r>
          </a:p>
          <a:p>
            <a:pPr>
              <a:buNone/>
            </a:pPr>
            <a:r>
              <a:rPr lang="en-US" dirty="0"/>
              <a:t>      {      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delay_us</a:t>
            </a:r>
            <a:r>
              <a:rPr lang="en-US" dirty="0"/>
              <a:t>(10);</a:t>
            </a:r>
          </a:p>
          <a:p>
            <a:pPr>
              <a:buNone/>
            </a:pPr>
            <a:r>
              <a:rPr lang="en-US" dirty="0"/>
              <a:t>      ADCSRA |= (1&lt;&lt;ADSC);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delay_ms</a:t>
            </a:r>
            <a:r>
              <a:rPr lang="en-US" dirty="0"/>
              <a:t>(1000);</a:t>
            </a:r>
          </a:p>
          <a:p>
            <a:pPr>
              <a:buNone/>
            </a:pPr>
            <a:r>
              <a:rPr lang="en-US" dirty="0"/>
              <a:t>      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6858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Program (Part-II)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279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dirty="0" smtClean="0"/>
              <a:t>Temperature Sensor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US" dirty="0" smtClean="0"/>
              <a:t>Temperature Sensor IC =&gt; LM35</a:t>
            </a:r>
          </a:p>
          <a:p>
            <a:r>
              <a:rPr lang="en-US" dirty="0" smtClean="0"/>
              <a:t>Resolution of the sensor </a:t>
            </a:r>
            <a:r>
              <a:rPr lang="en-US" dirty="0"/>
              <a:t> =&gt;</a:t>
            </a:r>
            <a:r>
              <a:rPr lang="en-US" dirty="0" smtClean="0"/>
              <a:t> 0.01 V per 1</a:t>
            </a:r>
            <a:r>
              <a:rPr lang="en-US" baseline="30000" dirty="0" smtClean="0"/>
              <a:t>0 </a:t>
            </a:r>
            <a:r>
              <a:rPr lang="en-US" dirty="0" smtClean="0"/>
              <a:t>C</a:t>
            </a:r>
          </a:p>
          <a:p>
            <a:r>
              <a:rPr lang="en-US" dirty="0" smtClean="0"/>
              <a:t>For 150</a:t>
            </a:r>
            <a:r>
              <a:rPr lang="en-US" baseline="30000" dirty="0" smtClean="0"/>
              <a:t>0</a:t>
            </a:r>
            <a:r>
              <a:rPr lang="en-US" dirty="0" smtClean="0"/>
              <a:t>C </a:t>
            </a:r>
            <a:r>
              <a:rPr lang="en-US" dirty="0"/>
              <a:t> =&gt;</a:t>
            </a:r>
            <a:r>
              <a:rPr lang="en-US" dirty="0" smtClean="0"/>
              <a:t> 1.5V</a:t>
            </a:r>
          </a:p>
          <a:p>
            <a:r>
              <a:rPr lang="en-US" dirty="0" smtClean="0"/>
              <a:t>Therefore let us set V</a:t>
            </a:r>
            <a:r>
              <a:rPr lang="en-US" baseline="-25000" dirty="0" smtClean="0"/>
              <a:t>REF</a:t>
            </a:r>
            <a:r>
              <a:rPr lang="en-US" dirty="0" smtClean="0"/>
              <a:t> at 1.5 V</a:t>
            </a:r>
          </a:p>
          <a:p>
            <a:r>
              <a:rPr lang="en-US" dirty="0" smtClean="0"/>
              <a:t>So the step size of the ADC will be 1.5/1024=1.465 mV </a:t>
            </a:r>
          </a:p>
          <a:p>
            <a:r>
              <a:rPr lang="en-US" dirty="0" smtClean="0"/>
              <a:t>So the REFS1:0 bits should be set at 00.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Vref</a:t>
            </a:r>
            <a:r>
              <a:rPr lang="en-US" dirty="0" smtClean="0"/>
              <a:t>=AREF, REFS1:0=00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Vref</a:t>
            </a:r>
            <a:r>
              <a:rPr lang="en-US" dirty="0" smtClean="0"/>
              <a:t>=AVCC, REFS1:0=01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Vref</a:t>
            </a:r>
            <a:r>
              <a:rPr lang="en-US" dirty="0" smtClean="0"/>
              <a:t>=internal 2.56V, REFS1:0=11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5354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&lt;mega32.h&gt;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delay.h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alcd.h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interrupt [ADC_INT] void </a:t>
            </a:r>
            <a:r>
              <a:rPr lang="en-US" dirty="0" err="1"/>
              <a:t>adc_isr</a:t>
            </a:r>
            <a:r>
              <a:rPr lang="en-US" dirty="0"/>
              <a:t>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adc_data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char </a:t>
            </a:r>
            <a:r>
              <a:rPr lang="en-US" dirty="0" err="1"/>
              <a:t>disp</a:t>
            </a:r>
            <a:r>
              <a:rPr lang="en-US" dirty="0"/>
              <a:t>[16];</a:t>
            </a:r>
          </a:p>
          <a:p>
            <a:pPr marL="0" indent="0">
              <a:buNone/>
            </a:pPr>
            <a:r>
              <a:rPr lang="en-US" dirty="0"/>
              <a:t>    // Read the AD conversion result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adc_data</a:t>
            </a:r>
            <a:r>
              <a:rPr lang="en-US" dirty="0"/>
              <a:t>=ADCW*1.5/10.24;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ftoa</a:t>
            </a:r>
            <a:r>
              <a:rPr lang="en-US" dirty="0"/>
              <a:t>(adc_data,2,disp);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lcd_gotoxy</a:t>
            </a:r>
            <a:r>
              <a:rPr lang="en-US" dirty="0"/>
              <a:t>(0,0);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lcd_puts</a:t>
            </a:r>
            <a:r>
              <a:rPr lang="en-US" dirty="0"/>
              <a:t>(</a:t>
            </a:r>
            <a:r>
              <a:rPr lang="en-US" dirty="0" err="1"/>
              <a:t>disp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Program for Temperature Sensor(Part-1)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576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Block Diagram of an ADC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905000" y="1581352"/>
            <a:ext cx="4767942" cy="4743248"/>
            <a:chOff x="2514600" y="1266372"/>
            <a:chExt cx="4767942" cy="4743248"/>
          </a:xfrm>
        </p:grpSpPr>
        <p:sp>
          <p:nvSpPr>
            <p:cNvPr id="4" name="Rectangle 3"/>
            <p:cNvSpPr/>
            <p:nvPr/>
          </p:nvSpPr>
          <p:spPr>
            <a:xfrm>
              <a:off x="4495800" y="1981200"/>
              <a:ext cx="1524000" cy="3429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505200" y="2590800"/>
              <a:ext cx="990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95600" y="2263914"/>
              <a:ext cx="76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V</a:t>
              </a:r>
              <a:r>
                <a:rPr lang="en-US" sz="4000" baseline="-25000" dirty="0" smtClean="0"/>
                <a:t>in</a:t>
              </a:r>
              <a:endParaRPr lang="en-US" baseline="-250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508830" y="3603486"/>
              <a:ext cx="990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14600" y="3595914"/>
              <a:ext cx="2133600" cy="888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3200" dirty="0" smtClean="0"/>
                <a:t>Start Conversion</a:t>
              </a:r>
              <a:endParaRPr lang="en-US" sz="1400" baseline="-250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037944" y="2612886"/>
              <a:ext cx="990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28344" y="2286000"/>
              <a:ext cx="76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D</a:t>
              </a:r>
              <a:r>
                <a:rPr lang="en-US" sz="4000" baseline="-25000" dirty="0" smtClean="0"/>
                <a:t>0</a:t>
              </a:r>
              <a:endParaRPr lang="en-US" baseline="-250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041574" y="3989840"/>
              <a:ext cx="990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910942" y="2885007"/>
              <a:ext cx="1371600" cy="888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3200" dirty="0" smtClean="0"/>
                <a:t>Digital Output</a:t>
              </a:r>
              <a:endParaRPr lang="en-US" sz="1400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10200" y="3711714"/>
              <a:ext cx="76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D</a:t>
              </a:r>
              <a:r>
                <a:rPr lang="en-US" sz="4000" baseline="-25000" dirty="0" smtClean="0"/>
                <a:t>7</a:t>
              </a:r>
              <a:endParaRPr lang="en-US" baseline="-250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991100" y="1729014"/>
              <a:ext cx="5334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265060" y="1266372"/>
              <a:ext cx="972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 smtClean="0"/>
                <a:t>V</a:t>
              </a:r>
              <a:r>
                <a:rPr lang="en-US" sz="4000" baseline="-25000" dirty="0" err="1" smtClean="0"/>
                <a:t>ref</a:t>
              </a:r>
              <a:endParaRPr lang="en-US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04544" y="5486400"/>
              <a:ext cx="9724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GND</a:t>
              </a:r>
              <a:endParaRPr lang="en-US" sz="1200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5053580" y="5676106"/>
              <a:ext cx="533400" cy="158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81600" y="5943600"/>
              <a:ext cx="3048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Program for Temperature Sensor(Part-2)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void main(void)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ADMUX=0b00000000;</a:t>
            </a:r>
          </a:p>
          <a:p>
            <a:pPr marL="0" indent="0">
              <a:buNone/>
            </a:pPr>
            <a:r>
              <a:rPr lang="en-US" dirty="0"/>
              <a:t>ADCSRA=(1&lt;&lt;ADEN) | (0&lt;&lt;ADSC) | (0&lt;&lt;ADATE) | (0&lt;&lt;ADIF) | (1&lt;&lt;ADIE) | (1&lt;&lt;ADPS2) | (1&lt;&lt;ADPS1) | (1&lt;&lt;ADPS0);</a:t>
            </a:r>
          </a:p>
          <a:p>
            <a:pPr marL="0" indent="0">
              <a:buNone/>
            </a:pPr>
            <a:r>
              <a:rPr lang="en-US" dirty="0" err="1"/>
              <a:t>lcd_init</a:t>
            </a:r>
            <a:r>
              <a:rPr lang="en-US" dirty="0"/>
              <a:t>(16);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asm</a:t>
            </a:r>
            <a:r>
              <a:rPr lang="en-US" dirty="0"/>
              <a:t>("</a:t>
            </a:r>
            <a:r>
              <a:rPr lang="en-US" dirty="0" err="1"/>
              <a:t>sei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while (1)</a:t>
            </a:r>
          </a:p>
          <a:p>
            <a:pPr marL="0" indent="0">
              <a:buNone/>
            </a:pPr>
            <a:r>
              <a:rPr lang="en-US" dirty="0"/>
              <a:t>      {      </a:t>
            </a:r>
          </a:p>
          <a:p>
            <a:pPr marL="0" indent="0">
              <a:buNone/>
            </a:pPr>
            <a:r>
              <a:rPr lang="en-US" dirty="0"/>
              <a:t>      ADCSRA |= (1&lt;&lt;ADSC);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delay_ms</a:t>
            </a:r>
            <a:r>
              <a:rPr lang="en-US" dirty="0"/>
              <a:t>(1000);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3867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C00000"/>
                </a:solidFill>
              </a:rPr>
              <a:t>Thanks</a:t>
            </a:r>
            <a:endParaRPr lang="en-US" sz="8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Some of the major characteristics of 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Resolution (1024)</a:t>
            </a:r>
            <a:endParaRPr lang="en-US" sz="3200" dirty="0" smtClean="0"/>
          </a:p>
          <a:p>
            <a:r>
              <a:rPr lang="en-US" sz="3200" dirty="0" smtClean="0"/>
              <a:t>Conversion </a:t>
            </a:r>
            <a:r>
              <a:rPr lang="en-US" sz="3200" dirty="0" smtClean="0"/>
              <a:t>Time (Less conversion time provides better performance)</a:t>
            </a:r>
            <a:endParaRPr lang="en-US" sz="3200" dirty="0" smtClean="0"/>
          </a:p>
          <a:p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baseline="-25000" dirty="0" smtClean="0"/>
              <a:t> </a:t>
            </a:r>
            <a:endParaRPr lang="en-US" sz="3200" baseline="-25000" dirty="0" smtClean="0"/>
          </a:p>
          <a:p>
            <a:r>
              <a:rPr lang="en-US" sz="3200" dirty="0" smtClean="0"/>
              <a:t>Digital Data Output</a:t>
            </a:r>
          </a:p>
          <a:p>
            <a:r>
              <a:rPr lang="en-US" sz="3200" dirty="0" smtClean="0"/>
              <a:t>Parallel versus Serial </a:t>
            </a:r>
            <a:r>
              <a:rPr lang="en-US" sz="3200" dirty="0" smtClean="0"/>
              <a:t>ADC (For internal needs parallel which is faster for external serial needs.)</a:t>
            </a:r>
            <a:endParaRPr lang="en-US" sz="3200" dirty="0" smtClean="0"/>
          </a:p>
          <a:p>
            <a:r>
              <a:rPr lang="en-US" sz="3200" dirty="0" smtClean="0"/>
              <a:t>Analogue Input </a:t>
            </a:r>
            <a:r>
              <a:rPr lang="en-US" sz="3200" dirty="0" smtClean="0"/>
              <a:t>Channels </a:t>
            </a:r>
            <a:endParaRPr lang="en-US" sz="3200" dirty="0" smtClean="0"/>
          </a:p>
          <a:p>
            <a:r>
              <a:rPr lang="en-US" sz="3200" dirty="0" smtClean="0"/>
              <a:t>Start of Conversion and End of Conversion signals</a:t>
            </a:r>
          </a:p>
          <a:p>
            <a:r>
              <a:rPr lang="en-US" sz="3200" dirty="0" smtClean="0"/>
              <a:t>Successive approximation ADC</a:t>
            </a:r>
            <a:r>
              <a:rPr lang="en-US" dirty="0" smtClean="0"/>
              <a:t> </a:t>
            </a:r>
            <a:r>
              <a:rPr lang="en-US" dirty="0" smtClean="0"/>
              <a:t>(is better ADC)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ADC has n-bit resolution where n can be 8,10,12,16, or even 24.</a:t>
            </a:r>
          </a:p>
          <a:p>
            <a:r>
              <a:rPr lang="en-US" sz="3200" dirty="0" smtClean="0"/>
              <a:t>Higher resolution ADCs provide a smaller step size, where step size is the smallest change that can be distinguished by the ADC.</a:t>
            </a:r>
          </a:p>
          <a:p>
            <a:r>
              <a:rPr lang="en-US" sz="3200" dirty="0" smtClean="0"/>
              <a:t>We can not change the resolution (number of step) of an ADC but we can control the step size by modifying </a:t>
            </a:r>
            <a:r>
              <a:rPr lang="en-US" sz="3200" dirty="0" err="1" smtClean="0"/>
              <a:t>Vref</a:t>
            </a:r>
            <a:r>
              <a:rPr lang="en-US" sz="3200" dirty="0" smtClean="0"/>
              <a:t>.  </a:t>
            </a:r>
            <a:r>
              <a:rPr lang="en-US" sz="3200" dirty="0" smtClean="0"/>
              <a:t>(Lower step is better)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Conversion Time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Conversion time is defined as the time that an ADC takes to convert the analogue input into the digital (binary) output.</a:t>
            </a:r>
          </a:p>
          <a:p>
            <a:r>
              <a:rPr lang="en-US" sz="3200" dirty="0" smtClean="0"/>
              <a:t>The conversion depends on</a:t>
            </a:r>
          </a:p>
          <a:p>
            <a:pPr lvl="1"/>
            <a:r>
              <a:rPr lang="en-US" sz="3000" dirty="0" smtClean="0"/>
              <a:t>Clock source</a:t>
            </a:r>
          </a:p>
          <a:p>
            <a:pPr lvl="1"/>
            <a:r>
              <a:rPr lang="en-US" sz="3000" dirty="0" smtClean="0"/>
              <a:t>Method of Conversion</a:t>
            </a:r>
          </a:p>
          <a:p>
            <a:pPr lvl="1"/>
            <a:r>
              <a:rPr lang="en-US" sz="3000" dirty="0" smtClean="0"/>
              <a:t>Technology used, TTL or CMOS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Reference Voltage, </a:t>
            </a:r>
            <a:r>
              <a:rPr lang="en-US" b="1" dirty="0" err="1" smtClean="0">
                <a:solidFill>
                  <a:schemeClr val="tx1"/>
                </a:solidFill>
              </a:rPr>
              <a:t>V</a:t>
            </a:r>
            <a:r>
              <a:rPr lang="en-US" b="1" baseline="-25000" dirty="0" err="1" smtClean="0">
                <a:solidFill>
                  <a:schemeClr val="tx1"/>
                </a:solidFill>
              </a:rPr>
              <a:t>ref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 is the input voltage used for the reference voltage.</a:t>
            </a:r>
          </a:p>
          <a:p>
            <a:r>
              <a:rPr lang="en-US" sz="3200" dirty="0" smtClean="0"/>
              <a:t>The step size (the width of the smallest voltage to be recognized) is determined by this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 and resolution of the ADC (no. of bits).</a:t>
            </a:r>
          </a:p>
          <a:p>
            <a:r>
              <a:rPr lang="en-US" sz="3200" dirty="0" smtClean="0"/>
              <a:t>For an 8-bit ADC, the step size is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/2</a:t>
            </a:r>
            <a:r>
              <a:rPr lang="en-US" sz="3200" baseline="30000" dirty="0" smtClean="0"/>
              <a:t>8</a:t>
            </a:r>
            <a:r>
              <a:rPr lang="en-US" sz="3200" dirty="0" smtClean="0"/>
              <a:t> or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/256.</a:t>
            </a:r>
          </a:p>
          <a:p>
            <a:r>
              <a:rPr lang="en-US" sz="3200" dirty="0" smtClean="0"/>
              <a:t>With a 8-bit ADC, if  </a:t>
            </a:r>
            <a:r>
              <a:rPr lang="en-US" sz="3200" dirty="0" err="1" smtClean="0"/>
              <a:t>Vref</a:t>
            </a:r>
            <a:r>
              <a:rPr lang="en-US" sz="3200" dirty="0" smtClean="0"/>
              <a:t> is equal to 2.56V, then the step size will be 2.56V/256, or 10mV.</a:t>
            </a:r>
          </a:p>
          <a:p>
            <a:r>
              <a:rPr lang="en-US" sz="3200" dirty="0" smtClean="0"/>
              <a:t>In some ADC, differential voltage is required for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. In that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=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(+) –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(-).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Digital Data Output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In 8-bit ADC, the output is D0-D7, whereas for 10-bit ADC, it is D0-D9.</a:t>
            </a:r>
          </a:p>
          <a:p>
            <a:r>
              <a:rPr lang="en-US" sz="3200" dirty="0" smtClean="0"/>
              <a:t>The digital output is given by, </a:t>
            </a:r>
            <a:r>
              <a:rPr lang="en-US" sz="3200" dirty="0" err="1" smtClean="0"/>
              <a:t>D</a:t>
            </a:r>
            <a:r>
              <a:rPr lang="en-US" sz="3200" baseline="-25000" dirty="0" err="1" smtClean="0"/>
              <a:t>out</a:t>
            </a:r>
            <a:r>
              <a:rPr lang="en-US" sz="3200" dirty="0" smtClean="0"/>
              <a:t>=V</a:t>
            </a:r>
            <a:r>
              <a:rPr lang="en-US" sz="3200" baseline="-25000" dirty="0" smtClean="0"/>
              <a:t>in</a:t>
            </a:r>
            <a:r>
              <a:rPr lang="en-US" sz="3200" dirty="0" smtClean="0"/>
              <a:t>/step size</a:t>
            </a:r>
          </a:p>
          <a:p>
            <a:r>
              <a:rPr lang="en-US" sz="3200" dirty="0" smtClean="0"/>
              <a:t>For example, for </a:t>
            </a:r>
            <a:r>
              <a:rPr lang="en-US" sz="3200" dirty="0" err="1" smtClean="0"/>
              <a:t>Vref</a:t>
            </a:r>
            <a:r>
              <a:rPr lang="en-US" sz="3200" dirty="0" smtClean="0"/>
              <a:t>=2.56V and 8-bit ADC, if  V</a:t>
            </a:r>
            <a:r>
              <a:rPr lang="en-US" sz="3200" baseline="-25000" dirty="0" smtClean="0"/>
              <a:t>in</a:t>
            </a:r>
            <a:r>
              <a:rPr lang="en-US" sz="3200" dirty="0" smtClean="0"/>
              <a:t>=2.0V, the digital output in decimal is 2.0V/10mV=200D or 11001000b</a:t>
            </a:r>
          </a:p>
          <a:p>
            <a:r>
              <a:rPr lang="en-US" sz="3200" dirty="0" smtClean="0"/>
              <a:t>Find the binary output for the above case, if it was a 10-bit ADC and </a:t>
            </a:r>
            <a:r>
              <a:rPr lang="en-US" sz="3200" dirty="0" err="1" smtClean="0"/>
              <a:t>Vref</a:t>
            </a:r>
            <a:r>
              <a:rPr lang="en-US" sz="3200" dirty="0" smtClean="0"/>
              <a:t>=5V?</a:t>
            </a:r>
          </a:p>
          <a:p>
            <a:r>
              <a:rPr lang="en-US" sz="3200" dirty="0" err="1" smtClean="0"/>
              <a:t>Ans</a:t>
            </a:r>
            <a:r>
              <a:rPr lang="en-US" sz="3200" dirty="0" smtClean="0"/>
              <a:t>=0110011001b = 1.9971V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Parallel versus Serial 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The ADC chips are either serial or parallel.</a:t>
            </a:r>
          </a:p>
          <a:p>
            <a:r>
              <a:rPr lang="en-US" sz="3200" dirty="0" smtClean="0"/>
              <a:t>For parallel output, number of output pin same of resolution of the ADC.</a:t>
            </a:r>
          </a:p>
          <a:p>
            <a:r>
              <a:rPr lang="en-US" sz="3200" dirty="0" smtClean="0"/>
              <a:t>If the resolution is more that 8-bit (say 12-bit), in order to save pin, the data is divided into multiple segments of 8-bits so that 8-pin is used for the output.</a:t>
            </a:r>
          </a:p>
          <a:p>
            <a:r>
              <a:rPr lang="en-US" sz="3200" dirty="0" smtClean="0"/>
              <a:t>For serial ADC, only one pin is required</a:t>
            </a:r>
          </a:p>
          <a:p>
            <a:r>
              <a:rPr lang="en-US" sz="3200" dirty="0" smtClean="0"/>
              <a:t>For serial out, the converted data is brought to microcontroller one bit at a time, so there must be a parallel in serial out shift register inside the ADC. </a:t>
            </a:r>
          </a:p>
          <a:p>
            <a:r>
              <a:rPr lang="en-US" sz="3200" dirty="0" smtClean="0"/>
              <a:t>For this reason serial ADCs are slow.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2547</TotalTime>
  <Words>1875</Words>
  <Application>Microsoft Office PowerPoint</Application>
  <PresentationFormat>On-screen Show (4:3)</PresentationFormat>
  <Paragraphs>411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Slide 1</vt:lpstr>
      <vt:lpstr>ADC Devices</vt:lpstr>
      <vt:lpstr>Block Diagram of an ADC</vt:lpstr>
      <vt:lpstr>Some of the major characteristics of ADC</vt:lpstr>
      <vt:lpstr>Resolution</vt:lpstr>
      <vt:lpstr>Conversion Time</vt:lpstr>
      <vt:lpstr>Reference Voltage, Vref</vt:lpstr>
      <vt:lpstr>Digital Data Output</vt:lpstr>
      <vt:lpstr>Parallel versus Serial ADC</vt:lpstr>
      <vt:lpstr>Analogue Input Channels</vt:lpstr>
      <vt:lpstr>Start of Conversion and End of Conversion signals</vt:lpstr>
      <vt:lpstr>Successive approximation ADC</vt:lpstr>
      <vt:lpstr>Successive approximation ADC</vt:lpstr>
      <vt:lpstr>Features of ATmega32 ADC</vt:lpstr>
      <vt:lpstr>Features of ATmega32 ADC</vt:lpstr>
      <vt:lpstr>ADC programming in AVR</vt:lpstr>
      <vt:lpstr>ADMUX Register</vt:lpstr>
      <vt:lpstr>ADMUX Register</vt:lpstr>
      <vt:lpstr>ADMUX Register</vt:lpstr>
      <vt:lpstr>ADLAR bit operation</vt:lpstr>
      <vt:lpstr>ADCSRA Register</vt:lpstr>
      <vt:lpstr>ADC Start Conversion bit</vt:lpstr>
      <vt:lpstr>ADC Conversion Time</vt:lpstr>
      <vt:lpstr>AVR ADC Clock Selection</vt:lpstr>
      <vt:lpstr>An Experiment on ADC</vt:lpstr>
      <vt:lpstr>Program (Part-I)</vt:lpstr>
      <vt:lpstr>Program (Part-II)</vt:lpstr>
      <vt:lpstr>Temperature Sensor </vt:lpstr>
      <vt:lpstr>Program for Temperature Sensor(Part-1)</vt:lpstr>
      <vt:lpstr>Program for Temperature Sensor(Part-2)</vt:lpstr>
      <vt:lpstr>Thanks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L-03</cp:lastModifiedBy>
  <cp:revision>105</cp:revision>
  <dcterms:created xsi:type="dcterms:W3CDTF">2014-05-09T08:36:58Z</dcterms:created>
  <dcterms:modified xsi:type="dcterms:W3CDTF">2018-03-13T14:04:56Z</dcterms:modified>
</cp:coreProperties>
</file>