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36" r:id="rId5"/>
    <p:sldId id="339" r:id="rId6"/>
    <p:sldId id="338" r:id="rId7"/>
    <p:sldId id="337" r:id="rId8"/>
    <p:sldId id="345" r:id="rId9"/>
    <p:sldId id="342" r:id="rId10"/>
    <p:sldId id="346" r:id="rId11"/>
    <p:sldId id="343" r:id="rId12"/>
    <p:sldId id="347" r:id="rId13"/>
    <p:sldId id="348" r:id="rId14"/>
    <p:sldId id="349" r:id="rId15"/>
    <p:sldId id="3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74" autoAdjust="0"/>
  </p:normalViewPr>
  <p:slideViewPr>
    <p:cSldViewPr snapToGrid="0">
      <p:cViewPr varScale="1">
        <p:scale>
          <a:sx n="64" d="100"/>
          <a:sy n="64" d="100"/>
        </p:scale>
        <p:origin x="72" y="1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12/10/2019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901FAF19-EC05-4368-9C23-D1307429BBA4}"/>
              </a:ext>
            </a:extLst>
          </p:cNvPr>
          <p:cNvSpPr/>
          <p:nvPr userDrawn="1"/>
        </p:nvSpPr>
        <p:spPr>
          <a:xfrm>
            <a:off x="8266176" y="4754879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96D70-8C54-475E-8440-66769A72C583}"/>
              </a:ext>
            </a:extLst>
          </p:cNvPr>
          <p:cNvSpPr/>
          <p:nvPr userDrawn="1"/>
        </p:nvSpPr>
        <p:spPr>
          <a:xfrm>
            <a:off x="11832336" y="1097280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F6E7EBFD-F776-4FA5-B67B-AEAB104C7125}"/>
              </a:ext>
            </a:extLst>
          </p:cNvPr>
          <p:cNvSpPr/>
          <p:nvPr userDrawn="1"/>
        </p:nvSpPr>
        <p:spPr>
          <a:xfrm>
            <a:off x="8418576" y="4907280"/>
            <a:ext cx="1554480" cy="1103376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01C03F-F087-4546-A9C3-5B5B81E3BD7B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F7BF0-5084-45F6-AF52-A3013D43946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18816" y="2673350"/>
            <a:ext cx="6754368" cy="1511300"/>
          </a:xfrm>
        </p:spPr>
        <p:txBody>
          <a:bodyPr anchor="ctr"/>
          <a:lstStyle>
            <a:lvl1pPr marL="0" indent="0" algn="ctr">
              <a:buNone/>
              <a:defRPr sz="4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443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AB7A8BA-0531-4A37-BB60-9E1CA4764B40}"/>
              </a:ext>
            </a:extLst>
          </p:cNvPr>
          <p:cNvSpPr/>
          <p:nvPr userDrawn="1"/>
        </p:nvSpPr>
        <p:spPr>
          <a:xfrm>
            <a:off x="1450848" y="653845"/>
            <a:ext cx="2657856" cy="2450592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94054031-2BEC-4DA9-90C3-616D2D61A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3550" y="5233270"/>
            <a:ext cx="3396887" cy="196707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2000" b="1" spc="0" baseline="0" noProof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US" sz="2000" b="1" spc="0" baseline="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7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132" y="1081548"/>
            <a:ext cx="8585735" cy="3952568"/>
          </a:xfrm>
        </p:spPr>
        <p:txBody>
          <a:bodyPr/>
          <a:lstStyle/>
          <a:p>
            <a:pPr algn="ctr"/>
            <a:r>
              <a:rPr lang="en-US" sz="3600" dirty="0">
                <a:latin typeface="+mj-lt"/>
                <a:cs typeface="Aparajita" panose="020B0502040204020203" pitchFamily="18" charset="0"/>
              </a:rPr>
              <a:t>MACHINE LEARNING</a:t>
            </a:r>
            <a:br>
              <a:rPr lang="en-US" sz="3600" dirty="0"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latin typeface="+mj-lt"/>
                <a:cs typeface="Aparajita" panose="020B0502040204020203" pitchFamily="18" charset="0"/>
              </a:rPr>
              <a:t>FOR PARTICLE IDENTIFICATION</a:t>
            </a:r>
            <a:br>
              <a:rPr lang="en-US" sz="3600" dirty="0"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latin typeface="+mj-lt"/>
                <a:cs typeface="Aparajita" panose="020B0502040204020203" pitchFamily="18" charset="0"/>
              </a:rPr>
              <a:t>&amp;</a:t>
            </a:r>
            <a:br>
              <a:rPr lang="en-US" sz="3600" dirty="0"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latin typeface="+mj-lt"/>
                <a:cs typeface="Aparajita" panose="020B0502040204020203" pitchFamily="18" charset="0"/>
              </a:rPr>
              <a:t>DEEP GENERATIVE MODELS TOWARDS FAST SIMULATIONS</a:t>
            </a:r>
            <a:br>
              <a:rPr lang="en-US" sz="3600" dirty="0"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latin typeface="+mj-lt"/>
                <a:cs typeface="Aparajita" panose="020B0502040204020203" pitchFamily="18" charset="0"/>
              </a:rPr>
              <a:t>FOR THE ALICE TRD AT CERN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r>
              <a:rPr lang="en-US" dirty="0"/>
              <a:t>Christiaan Gerhardus Viljoen</a:t>
            </a:r>
          </a:p>
          <a:p>
            <a:r>
              <a:rPr lang="en-US" b="1" dirty="0"/>
              <a:t>MSc Data Science </a:t>
            </a:r>
            <a:r>
              <a:rPr lang="en-US" dirty="0"/>
              <a:t>- University of Cape Town</a:t>
            </a:r>
          </a:p>
        </p:txBody>
      </p:sp>
    </p:spTree>
    <p:extLst>
      <p:ext uri="{BB962C8B-B14F-4D97-AF65-F5344CB8AC3E}">
        <p14:creationId xmlns:p14="http://schemas.microsoft.com/office/powerpoint/2010/main" val="89728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9AAA58-80EC-4F33-B4DB-614E43294B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B569E9-04AC-41B2-BEE1-4C7248B4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</a:t>
            </a:r>
            <a:endParaRPr lang="en-Z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F5CF3A-845E-49CC-B98A-FBDB775A7A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FFEE6E-4536-42BE-83CB-EC3D83218F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800" y="2368997"/>
            <a:ext cx="5588000" cy="244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5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9AAA58-80EC-4F33-B4DB-614E43294B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B569E9-04AC-41B2-BEE1-4C7248B4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Autoencoders</a:t>
            </a:r>
            <a:endParaRPr lang="en-Z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F5CF3A-845E-49CC-B98A-FBDB775A7A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84902B-5889-4913-9AB7-80919B2EE8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800" y="1865547"/>
            <a:ext cx="5588000" cy="345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3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B0236B-90BF-447A-A536-736068B0A2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813C30-67EF-4D51-96A2-C5234073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24E42-C749-4A2B-A895-CB3F3B57B4F5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r>
              <a:rPr lang="en-US" dirty="0"/>
              <a:t>PID with CNNs:</a:t>
            </a:r>
          </a:p>
          <a:p>
            <a:pPr lvl="1"/>
            <a:r>
              <a:rPr lang="en-US" dirty="0"/>
              <a:t>caveat: uncalibrated raw data </a:t>
            </a:r>
          </a:p>
          <a:p>
            <a:pPr lvl="1"/>
            <a:r>
              <a:rPr lang="en-US" dirty="0"/>
              <a:t>reasonable performance </a:t>
            </a:r>
          </a:p>
          <a:p>
            <a:r>
              <a:rPr lang="en-US" dirty="0"/>
              <a:t>data/MC discrimination with CNNs</a:t>
            </a:r>
          </a:p>
          <a:p>
            <a:pPr lvl="1"/>
            <a:r>
              <a:rPr lang="en-US" dirty="0"/>
              <a:t>very easy to discriminate data from MC with CNNs </a:t>
            </a:r>
          </a:p>
          <a:p>
            <a:pPr lvl="1"/>
            <a:r>
              <a:rPr lang="en-US" dirty="0"/>
              <a:t>possibility to use CNNs for tuning of MC </a:t>
            </a:r>
          </a:p>
          <a:p>
            <a:pPr lvl="1"/>
            <a:r>
              <a:rPr lang="en-US" dirty="0"/>
              <a:t>further work needed </a:t>
            </a:r>
          </a:p>
          <a:p>
            <a:r>
              <a:rPr lang="en-US" dirty="0"/>
              <a:t>generative models</a:t>
            </a:r>
          </a:p>
          <a:p>
            <a:pPr lvl="1"/>
            <a:r>
              <a:rPr lang="en-US" dirty="0"/>
              <a:t>difficult to train, but high potential for fast simulation </a:t>
            </a:r>
          </a:p>
          <a:p>
            <a:pPr lvl="1"/>
            <a:r>
              <a:rPr lang="en-US" dirty="0"/>
              <a:t>promising first results </a:t>
            </a:r>
          </a:p>
        </p:txBody>
      </p:sp>
    </p:spTree>
    <p:extLst>
      <p:ext uri="{BB962C8B-B14F-4D97-AF65-F5344CB8AC3E}">
        <p14:creationId xmlns:p14="http://schemas.microsoft.com/office/powerpoint/2010/main" val="290398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132" y="1081548"/>
            <a:ext cx="8585735" cy="395256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  <a:t>MACHINE LEARNING</a:t>
            </a:r>
            <a:b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  <a:t>FOR </a:t>
            </a:r>
            <a:r>
              <a:rPr lang="en-US" sz="3600" dirty="0">
                <a:solidFill>
                  <a:srgbClr val="9FFF00"/>
                </a:solidFill>
                <a:latin typeface="+mj-lt"/>
                <a:cs typeface="Aparajita" panose="020B0502040204020203" pitchFamily="18" charset="0"/>
              </a:rPr>
              <a:t>PARTICLE IDENTIFICATION</a:t>
            </a:r>
            <a:br>
              <a:rPr lang="en-US" sz="3600" dirty="0"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  <a:t>&amp;</a:t>
            </a:r>
            <a:b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  <a:t>DEEP GENERATIVE MODELS TOWARDS </a:t>
            </a:r>
            <a:r>
              <a:rPr lang="en-US" sz="3600" dirty="0">
                <a:solidFill>
                  <a:srgbClr val="9FFF00"/>
                </a:solidFill>
                <a:latin typeface="+mj-lt"/>
                <a:cs typeface="Aparajita" panose="020B0502040204020203" pitchFamily="18" charset="0"/>
              </a:rPr>
              <a:t>FAST SIMULATIONS</a:t>
            </a:r>
            <a:br>
              <a:rPr lang="en-US" sz="3600" dirty="0"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  <a:t>FOR THE ALICE TRD AT CERN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Christiaan Gerhardus Viljoen</a:t>
            </a:r>
          </a:p>
          <a:p>
            <a:r>
              <a:rPr lang="en-US" b="1" dirty="0">
                <a:solidFill>
                  <a:srgbClr val="9FFF00"/>
                </a:solidFill>
              </a:rPr>
              <a:t>MSc Data Science </a:t>
            </a:r>
            <a:r>
              <a:rPr lang="en-US" dirty="0">
                <a:solidFill>
                  <a:schemeClr val="tx1"/>
                </a:solidFill>
              </a:rPr>
              <a:t>- University of Cape Town</a:t>
            </a:r>
          </a:p>
        </p:txBody>
      </p:sp>
    </p:spTree>
    <p:extLst>
      <p:ext uri="{BB962C8B-B14F-4D97-AF65-F5344CB8AC3E}">
        <p14:creationId xmlns:p14="http://schemas.microsoft.com/office/powerpoint/2010/main" val="1920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132" y="1081548"/>
            <a:ext cx="8585735" cy="395256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  <a:t>MACHINE LEARNING</a:t>
            </a:r>
            <a:b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  <a:t>FOR </a:t>
            </a:r>
            <a:r>
              <a:rPr lang="en-US" sz="3600" dirty="0">
                <a:solidFill>
                  <a:srgbClr val="9FFF00"/>
                </a:solidFill>
                <a:latin typeface="+mj-lt"/>
                <a:cs typeface="Aparajita" panose="020B0502040204020203" pitchFamily="18" charset="0"/>
              </a:rPr>
              <a:t>PARTICLE IDENTIFICATION</a:t>
            </a:r>
            <a:br>
              <a:rPr lang="en-US" sz="3600" dirty="0"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  <a:t>&amp;</a:t>
            </a:r>
            <a:b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  <a:t>DEEP GENERATIVE MODELS TOWARDS </a:t>
            </a:r>
            <a:r>
              <a:rPr lang="en-US" sz="3600" dirty="0">
                <a:solidFill>
                  <a:srgbClr val="9FFF00"/>
                </a:solidFill>
                <a:latin typeface="+mj-lt"/>
                <a:cs typeface="Aparajita" panose="020B0502040204020203" pitchFamily="18" charset="0"/>
              </a:rPr>
              <a:t>FAST SIMULATIONS</a:t>
            </a:r>
            <a:br>
              <a:rPr lang="en-US" sz="3600" dirty="0"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  <a:t>FOR THE ALICE TRD AT CERN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BA714E-0F0E-4E37-99AE-8E2C7A85F910}"/>
              </a:ext>
            </a:extLst>
          </p:cNvPr>
          <p:cNvCxnSpPr>
            <a:stCxn id="8" idx="1"/>
          </p:cNvCxnSpPr>
          <p:nvPr/>
        </p:nvCxnSpPr>
        <p:spPr>
          <a:xfrm>
            <a:off x="144000" y="3429000"/>
            <a:ext cx="119052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Picture 9" descr="A picture containing window, building, drawing&#10;&#10;Description automatically generated">
            <a:extLst>
              <a:ext uri="{FF2B5EF4-FFF2-40B4-BE49-F238E27FC236}">
                <a16:creationId xmlns:a16="http://schemas.microsoft.com/office/drawing/2014/main" id="{E28AC369-F45B-4996-B75F-66B11314D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080" y="146383"/>
            <a:ext cx="1769501" cy="1769501"/>
          </a:xfrm>
          <a:prstGeom prst="rect">
            <a:avLst/>
          </a:prstGeom>
        </p:spPr>
      </p:pic>
      <p:pic>
        <p:nvPicPr>
          <p:cNvPr id="11" name="Picture 10" descr="A picture containing window, building, drawing&#10;&#10;Description automatically generated">
            <a:extLst>
              <a:ext uri="{FF2B5EF4-FFF2-40B4-BE49-F238E27FC236}">
                <a16:creationId xmlns:a16="http://schemas.microsoft.com/office/drawing/2014/main" id="{C17FF164-C421-41B8-8574-7C1D29FA2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897" y="4609176"/>
            <a:ext cx="1769501" cy="1769501"/>
          </a:xfrm>
          <a:prstGeom prst="rect">
            <a:avLst/>
          </a:prstGeom>
        </p:spPr>
      </p:pic>
      <p:pic>
        <p:nvPicPr>
          <p:cNvPr id="12" name="Picture 11" descr="A picture containing window, building, drawing&#10;&#10;Description automatically generated">
            <a:extLst>
              <a:ext uri="{FF2B5EF4-FFF2-40B4-BE49-F238E27FC236}">
                <a16:creationId xmlns:a16="http://schemas.microsoft.com/office/drawing/2014/main" id="{56F5FF13-6AE9-467D-BA0D-6F205FAD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603604" y="4609176"/>
            <a:ext cx="1769501" cy="17695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BC748D-E52C-451F-A8A9-DB88F5D8C9F0}"/>
                  </a:ext>
                </a:extLst>
              </p:cNvPr>
              <p:cNvSpPr txBox="1"/>
              <p:nvPr/>
            </p:nvSpPr>
            <p:spPr>
              <a:xfrm>
                <a:off x="3966228" y="479323"/>
                <a:ext cx="13568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rgbClr val="9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ZA" sz="6600" dirty="0">
                  <a:solidFill>
                    <a:srgbClr val="9FFF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BC748D-E52C-451F-A8A9-DB88F5D8C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228" y="479323"/>
                <a:ext cx="1356852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C272FD-236D-4F92-B407-3F9D561F60A4}"/>
                  </a:ext>
                </a:extLst>
              </p:cNvPr>
              <p:cNvSpPr txBox="1"/>
              <p:nvPr/>
            </p:nvSpPr>
            <p:spPr>
              <a:xfrm>
                <a:off x="6868922" y="527550"/>
                <a:ext cx="13568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sz="6600" i="1" smtClean="0">
                              <a:solidFill>
                                <a:srgbClr val="9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b="0" i="1" smtClean="0">
                              <a:solidFill>
                                <a:srgbClr val="9FFF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ZA" sz="66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C272FD-236D-4F92-B407-3F9D561F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922" y="527550"/>
                <a:ext cx="1356852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347FA-48FA-4AC3-996A-E9D062927D26}"/>
                  </a:ext>
                </a:extLst>
              </p:cNvPr>
              <p:cNvSpPr txBox="1"/>
              <p:nvPr/>
            </p:nvSpPr>
            <p:spPr>
              <a:xfrm>
                <a:off x="2462045" y="4861285"/>
                <a:ext cx="13568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rgbClr val="9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ZA" sz="6600" dirty="0">
                  <a:solidFill>
                    <a:srgbClr val="9FFF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347FA-48FA-4AC3-996A-E9D062927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45" y="4861285"/>
                <a:ext cx="1356852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B708AC-378B-4BE1-BED1-C634F3C3CE3F}"/>
                  </a:ext>
                </a:extLst>
              </p:cNvPr>
              <p:cNvSpPr txBox="1"/>
              <p:nvPr/>
            </p:nvSpPr>
            <p:spPr>
              <a:xfrm>
                <a:off x="5417573" y="4861285"/>
                <a:ext cx="13568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rgbClr val="9FFF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ZA" sz="6600" dirty="0">
                  <a:solidFill>
                    <a:srgbClr val="9FFF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B708AC-378B-4BE1-BED1-C634F3C3C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3" y="4861285"/>
                <a:ext cx="1356852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73A62C-F998-4724-9024-F561F26F945C}"/>
                  </a:ext>
                </a:extLst>
              </p:cNvPr>
              <p:cNvSpPr txBox="1"/>
              <p:nvPr/>
            </p:nvSpPr>
            <p:spPr>
              <a:xfrm>
                <a:off x="8373101" y="4764870"/>
                <a:ext cx="13568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rgbClr val="9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6600" b="0" i="1" smtClean="0">
                          <a:solidFill>
                            <a:srgbClr val="9FFF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ZA" sz="6600" dirty="0">
                  <a:solidFill>
                    <a:srgbClr val="9FFF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73A62C-F998-4724-9024-F561F26F9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101" y="4764870"/>
                <a:ext cx="1356852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1F4FEE-7578-4825-9161-0B8BC9EE4D4B}"/>
                  </a:ext>
                </a:extLst>
              </p:cNvPr>
              <p:cNvSpPr txBox="1"/>
              <p:nvPr/>
            </p:nvSpPr>
            <p:spPr>
              <a:xfrm>
                <a:off x="6868922" y="521109"/>
                <a:ext cx="13568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rgbClr val="9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ZA" sz="6600" dirty="0">
                  <a:solidFill>
                    <a:srgbClr val="9FFF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1F4FEE-7578-4825-9161-0B8BC9EE4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922" y="521109"/>
                <a:ext cx="1356852" cy="11079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E5D6E1-8428-49CA-B97C-3707648526AC}"/>
                  </a:ext>
                </a:extLst>
              </p:cNvPr>
              <p:cNvSpPr txBox="1"/>
              <p:nvPr/>
            </p:nvSpPr>
            <p:spPr>
              <a:xfrm>
                <a:off x="8304274" y="4764870"/>
                <a:ext cx="12723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rgbClr val="9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ZA" sz="6600" dirty="0">
                  <a:solidFill>
                    <a:srgbClr val="9FFF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E5D6E1-8428-49CA-B97C-370764852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74" y="4764870"/>
                <a:ext cx="1272345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83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4" grpId="1"/>
      <p:bldP spid="15" grpId="0"/>
      <p:bldP spid="16" grpId="0"/>
      <p:bldP spid="17" grpId="0"/>
      <p:bldP spid="17" grpId="1"/>
      <p:bldP spid="18" grpId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close up of a flower&#10;&#10;Description automatically generated">
            <a:extLst>
              <a:ext uri="{FF2B5EF4-FFF2-40B4-BE49-F238E27FC236}">
                <a16:creationId xmlns:a16="http://schemas.microsoft.com/office/drawing/2014/main" id="{18D9B57A-1B8D-4D49-9010-A65C69AD51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2448" b="32448"/>
          <a:stretch>
            <a:fillRect/>
          </a:stretch>
        </p:blipFill>
        <p:spPr/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685A792-87BD-4399-8C1F-E4D748740277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b="0" dirty="0"/>
                  <a:t>Particle Identification: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ZA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685A792-87BD-4399-8C1F-E4D7487402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3"/>
                <a:stretch>
                  <a:fillRect r="-718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3">
            <a:extLst>
              <a:ext uri="{FF2B5EF4-FFF2-40B4-BE49-F238E27FC236}">
                <a16:creationId xmlns:a16="http://schemas.microsoft.com/office/drawing/2014/main" id="{88D3EA9E-0795-4A1C-A2E4-C9B36B079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USING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UNCALIBRATED TRD DIGITS DATA</a:t>
            </a:r>
          </a:p>
          <a:p>
            <a:r>
              <a:rPr lang="en-US" b="1" dirty="0">
                <a:solidFill>
                  <a:schemeClr val="bg1"/>
                </a:solidFill>
              </a:rPr>
              <a:t>IMAGES: 17 PADS X 24 TIMEBINS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FA710-E76F-46A5-B9ED-8F914C51062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23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85519-BD6C-4259-9EA1-0D3BEF1040A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40EFCEC-E370-4EF4-B5A8-145FB8352F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Particle Identification: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ZA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40EFCEC-E370-4EF4-B5A8-145FB8352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04" t="-42254" b="-5633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321C3-F5F8-4338-874A-017E665D35CC}"/>
              </a:ext>
            </a:extLst>
          </p:cNvPr>
          <p:cNvPicPr>
            <a:picLocks noGrp="1" noChangeAspect="1"/>
          </p:cNvPicPr>
          <p:nvPr>
            <p:ph idx="34"/>
          </p:nvPr>
        </p:nvPicPr>
        <p:blipFill>
          <a:blip r:embed="rId3"/>
          <a:stretch>
            <a:fillRect/>
          </a:stretch>
        </p:blipFill>
        <p:spPr>
          <a:xfrm>
            <a:off x="980778" y="1453663"/>
            <a:ext cx="10350313" cy="4032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772CF9-08D2-42A4-8DEA-7DAA39CE2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092" y="568870"/>
            <a:ext cx="9190894" cy="5380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C497E2-AE16-408E-AB50-4AB7538A1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612" y="432000"/>
            <a:ext cx="6728176" cy="57937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B1F409-E4F9-4D02-A3A6-0E07F17FE987}"/>
                  </a:ext>
                </a:extLst>
              </p:cNvPr>
              <p:cNvSpPr txBox="1"/>
              <p:nvPr/>
            </p:nvSpPr>
            <p:spPr>
              <a:xfrm>
                <a:off x="3810000" y="1535834"/>
                <a:ext cx="2051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Z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=6.55%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B1F409-E4F9-4D02-A3A6-0E07F17FE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535834"/>
                <a:ext cx="20515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E81458-1FC4-4BB9-9854-0F29959FE3D6}"/>
                  </a:ext>
                </a:extLst>
              </p:cNvPr>
              <p:cNvSpPr txBox="1"/>
              <p:nvPr/>
            </p:nvSpPr>
            <p:spPr>
              <a:xfrm>
                <a:off x="6823079" y="1535834"/>
                <a:ext cx="2051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Z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=2.20%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E81458-1FC4-4BB9-9854-0F29959FE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079" y="1535834"/>
                <a:ext cx="20515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CD9C6C-08DD-470E-9624-BA81EC0D6573}"/>
                  </a:ext>
                </a:extLst>
              </p:cNvPr>
              <p:cNvSpPr txBox="1"/>
              <p:nvPr/>
            </p:nvSpPr>
            <p:spPr>
              <a:xfrm>
                <a:off x="3682976" y="4155776"/>
                <a:ext cx="2051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Z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=14.86%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CD9C6C-08DD-470E-9624-BA81EC0D6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976" y="4155776"/>
                <a:ext cx="205153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3F6ADA-1F9D-4CAE-9BAF-BED5B3846F5D}"/>
                  </a:ext>
                </a:extLst>
              </p:cNvPr>
              <p:cNvSpPr txBox="1"/>
              <p:nvPr/>
            </p:nvSpPr>
            <p:spPr>
              <a:xfrm>
                <a:off x="6823079" y="4155776"/>
                <a:ext cx="2051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Z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=5.30%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3F6ADA-1F9D-4CAE-9BAF-BED5B3846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079" y="4155776"/>
                <a:ext cx="205153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70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close up of a flower&#10;&#10;Description automatically generated">
            <a:extLst>
              <a:ext uri="{FF2B5EF4-FFF2-40B4-BE49-F238E27FC236}">
                <a16:creationId xmlns:a16="http://schemas.microsoft.com/office/drawing/2014/main" id="{18D9B57A-1B8D-4D49-9010-A65C69AD51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2448" b="3244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85A792-87BD-4399-8C1F-E4D748740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 vs Real Data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8D3EA9E-0795-4A1C-A2E4-C9B36B079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1883096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Geant4 simulations: pions </a:t>
            </a:r>
            <a:r>
              <a:rPr lang="en-US" b="1" dirty="0">
                <a:solidFill>
                  <a:schemeClr val="bg1"/>
                </a:solidFill>
              </a:rPr>
              <a:t>configured with environmental parameters from LHCq16/000265343</a:t>
            </a:r>
          </a:p>
          <a:p>
            <a:r>
              <a:rPr lang="en-US" b="1" dirty="0">
                <a:solidFill>
                  <a:schemeClr val="bg1"/>
                </a:solidFill>
              </a:rPr>
              <a:t>Assessed against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real TRD data from pions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</a:rPr>
              <a:t>LHCq16/000265343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FA710-E76F-46A5-B9ED-8F914C51062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632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973FF0-8D30-4052-94F0-DE2959549C1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ED1535-01F3-4F00-9F83-DD647CD4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88F18-715C-475C-9A9C-7895BB8010E2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291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close up of a flower&#10;&#10;Description automatically generated">
            <a:extLst>
              <a:ext uri="{FF2B5EF4-FFF2-40B4-BE49-F238E27FC236}">
                <a16:creationId xmlns:a16="http://schemas.microsoft.com/office/drawing/2014/main" id="{18D9B57A-1B8D-4D49-9010-A65C69AD51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2448" b="3244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85A792-87BD-4399-8C1F-E4D748740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Deep Generative Models for Fast Detector Simulations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8D3EA9E-0795-4A1C-A2E4-C9B36B079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126177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Variational Autoencoders (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VAEs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Generative Adversarial Networks (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GANs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Adversarial Autoencoders (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AAEs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FA710-E76F-46A5-B9ED-8F914C51062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729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9AAA58-80EC-4F33-B4DB-614E43294B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B569E9-04AC-41B2-BEE1-4C7248B4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Autoencoders</a:t>
            </a:r>
            <a:endParaRPr lang="en-Z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F5CF3A-845E-49CC-B98A-FBDB775A7A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05EFE5-2A56-4986-A6DB-D374134093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800" y="1727083"/>
            <a:ext cx="5588000" cy="37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3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00564740_Dark wood presentation_CLR_v3" id="{49638A16-5E55-4B30-AEB1-0A03F30AF386}" vid="{D58A18CD-A37E-4397-8A63-7F191E6C54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B36EA-CF11-40D0-93CA-F9002F3EA3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35D37E-7F4E-4FAA-AEBF-D3016C5066C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54D3619-0FAE-444B-BDB2-2354531561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0</TotalTime>
  <Words>252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Rockwell</vt:lpstr>
      <vt:lpstr>Times New Roman</vt:lpstr>
      <vt:lpstr>Office Theme</vt:lpstr>
      <vt:lpstr>MACHINE LEARNING FOR PARTICLE IDENTIFICATION &amp; DEEP GENERATIVE MODELS TOWARDS FAST SIMULATIONS FOR THE ALICE TRD AT CERN</vt:lpstr>
      <vt:lpstr>MACHINE LEARNING FOR PARTICLE IDENTIFICATION &amp; DEEP GENERATIVE MODELS TOWARDS FAST SIMULATIONS FOR THE ALICE TRD AT CERN</vt:lpstr>
      <vt:lpstr>MACHINE LEARNING FOR PARTICLE IDENTIFICATION &amp; DEEP GENERATIVE MODELS TOWARDS FAST SIMULATIONS FOR THE ALICE TRD AT CERN</vt:lpstr>
      <vt:lpstr>Particle Identification:e vs π</vt:lpstr>
      <vt:lpstr>Particle Identification: e vs π</vt:lpstr>
      <vt:lpstr>Monte Carlo vs Real Data</vt:lpstr>
      <vt:lpstr>PowerPoint Presentation</vt:lpstr>
      <vt:lpstr>Deep Generative Models for Fast Detector Simulations</vt:lpstr>
      <vt:lpstr>Variational Autoencoders</vt:lpstr>
      <vt:lpstr>Generative Adversarial Networks</vt:lpstr>
      <vt:lpstr>Adversarial Autoencoders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2019-12-10T18:38:17Z</dcterms:created>
  <dcterms:modified xsi:type="dcterms:W3CDTF">2019-12-10T21:14:05Z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