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16.jpg" ContentType="image/unknown"/>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92" r:id="rId5"/>
    <p:sldId id="275" r:id="rId6"/>
    <p:sldId id="276" r:id="rId7"/>
    <p:sldId id="302" r:id="rId8"/>
    <p:sldId id="296" r:id="rId9"/>
    <p:sldId id="297" r:id="rId10"/>
    <p:sldId id="300" r:id="rId11"/>
    <p:sldId id="298" r:id="rId12"/>
    <p:sldId id="299" r:id="rId13"/>
    <p:sldId id="303" r:id="rId14"/>
    <p:sldId id="304" r:id="rId15"/>
    <p:sldId id="305" r:id="rId16"/>
    <p:sldId id="306" r:id="rId17"/>
    <p:sldId id="307" r:id="rId18"/>
    <p:sldId id="308" r:id="rId19"/>
    <p:sldId id="309"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34"/>
  </p:normalViewPr>
  <p:slideViewPr>
    <p:cSldViewPr snapToGrid="0" showGuides="1">
      <p:cViewPr varScale="1">
        <p:scale>
          <a:sx n="85" d="100"/>
          <a:sy n="85" d="100"/>
        </p:scale>
        <p:origin x="590" y="62"/>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3/21/2023</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2023/3/21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10.xml"/><Relationship Id="rId5" Type="http://schemas.openxmlformats.org/officeDocument/2006/relationships/image" Target="../media/image16.jpg"/><Relationship Id="rId4" Type="http://schemas.openxmlformats.org/officeDocument/2006/relationships/image" Target="../media/image15.jp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1321513" y="2195165"/>
            <a:ext cx="5316693" cy="1772354"/>
          </a:xfrm>
        </p:spPr>
        <p:txBody>
          <a:bodyPr/>
          <a:lstStyle/>
          <a:p>
            <a:r>
              <a:rPr lang="en-US" sz="2200" dirty="0">
                <a:latin typeface="Georgia" panose="02040502050405020303" pitchFamily="18" charset="0"/>
              </a:rPr>
              <a:t>DRONA</a:t>
            </a:r>
            <a:br>
              <a:rPr lang="en-US" sz="2200" dirty="0">
                <a:latin typeface="Georgia" panose="02040502050405020303" pitchFamily="18" charset="0"/>
              </a:rPr>
            </a:br>
            <a:r>
              <a:rPr lang="en-US" sz="2200" dirty="0">
                <a:latin typeface="Georgia" panose="02040502050405020303" pitchFamily="18" charset="0"/>
              </a:rPr>
              <a:t>(DIGITAL RAILWAY OBSTRUCTION NOTIFYING ALARM)</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581412" y="4062010"/>
            <a:ext cx="2038003" cy="1077249"/>
          </a:xfrm>
        </p:spPr>
        <p:txBody>
          <a:bodyPr/>
          <a:lstStyle/>
          <a:p>
            <a:r>
              <a:rPr lang="en-US" dirty="0"/>
              <a:t>SMART CITIES AND INFRASTRUCTURE</a:t>
            </a: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pic>
        <p:nvPicPr>
          <p:cNvPr id="3" name="Picture 2">
            <a:extLst>
              <a:ext uri="{FF2B5EF4-FFF2-40B4-BE49-F238E27FC236}">
                <a16:creationId xmlns:a16="http://schemas.microsoft.com/office/drawing/2014/main" id="{1C80594E-444D-D2F5-27A1-A3D0E4B4191B}"/>
              </a:ext>
            </a:extLst>
          </p:cNvPr>
          <p:cNvPicPr>
            <a:picLocks noChangeAspect="1"/>
          </p:cNvPicPr>
          <p:nvPr/>
        </p:nvPicPr>
        <p:blipFill>
          <a:blip r:embed="rId2"/>
          <a:stretch>
            <a:fillRect/>
          </a:stretch>
        </p:blipFill>
        <p:spPr>
          <a:xfrm>
            <a:off x="5490795" y="3303718"/>
            <a:ext cx="2593835" cy="2593835"/>
          </a:xfrm>
          <a:prstGeom prst="rect">
            <a:avLst/>
          </a:prstGeom>
        </p:spPr>
      </p:pic>
      <p:pic>
        <p:nvPicPr>
          <p:cNvPr id="12" name="Picture Placeholder 11">
            <a:extLst>
              <a:ext uri="{FF2B5EF4-FFF2-40B4-BE49-F238E27FC236}">
                <a16:creationId xmlns:a16="http://schemas.microsoft.com/office/drawing/2014/main" id="{6C40F236-9D37-579A-9637-359F827A864E}"/>
              </a:ext>
            </a:extLst>
          </p:cNvPr>
          <p:cNvPicPr>
            <a:picLocks noGrp="1" noChangeAspect="1"/>
          </p:cNvPicPr>
          <p:nvPr>
            <p:ph type="pic" sz="quarter" idx="47"/>
          </p:nvPr>
        </p:nvPicPr>
        <p:blipFill>
          <a:blip r:embed="rId3"/>
          <a:srcRect l="9707" r="9707"/>
          <a:stretch>
            <a:fillRect/>
          </a:stretch>
        </p:blipFill>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34BEA7-E792-5F5C-FAAC-D3CCFC3C49F6}"/>
              </a:ext>
            </a:extLst>
          </p:cNvPr>
          <p:cNvSpPr>
            <a:spLocks noGrp="1"/>
          </p:cNvSpPr>
          <p:nvPr>
            <p:ph type="body" sz="quarter" idx="27"/>
          </p:nvPr>
        </p:nvSpPr>
        <p:spPr/>
        <p:txBody>
          <a:bodyPr/>
          <a:lstStyle/>
          <a:p>
            <a:r>
              <a:rPr lang="en-IN" dirty="0"/>
              <a:t>Rail Vibration Sensor</a:t>
            </a:r>
          </a:p>
        </p:txBody>
      </p:sp>
      <p:sp>
        <p:nvSpPr>
          <p:cNvPr id="3" name="Text Placeholder 2">
            <a:extLst>
              <a:ext uri="{FF2B5EF4-FFF2-40B4-BE49-F238E27FC236}">
                <a16:creationId xmlns:a16="http://schemas.microsoft.com/office/drawing/2014/main" id="{44B75F22-17F3-F113-937B-2F315CDAD29F}"/>
              </a:ext>
            </a:extLst>
          </p:cNvPr>
          <p:cNvSpPr>
            <a:spLocks noGrp="1"/>
          </p:cNvSpPr>
          <p:nvPr>
            <p:ph type="body" sz="quarter" idx="28"/>
          </p:nvPr>
        </p:nvSpPr>
        <p:spPr>
          <a:xfrm>
            <a:off x="913401" y="5097378"/>
            <a:ext cx="1691687" cy="811178"/>
          </a:xfrm>
        </p:spPr>
        <p:txBody>
          <a:bodyPr/>
          <a:lstStyle/>
          <a:p>
            <a:r>
              <a:rPr lang="en-IN" dirty="0"/>
              <a:t>Mounted underside of the train or at the axle of the wheel</a:t>
            </a:r>
          </a:p>
        </p:txBody>
      </p:sp>
      <p:sp>
        <p:nvSpPr>
          <p:cNvPr id="4" name="Text Placeholder 3">
            <a:extLst>
              <a:ext uri="{FF2B5EF4-FFF2-40B4-BE49-F238E27FC236}">
                <a16:creationId xmlns:a16="http://schemas.microsoft.com/office/drawing/2014/main" id="{EA815228-768F-24D4-A9CF-B709CBC191E7}"/>
              </a:ext>
            </a:extLst>
          </p:cNvPr>
          <p:cNvSpPr>
            <a:spLocks noGrp="1"/>
          </p:cNvSpPr>
          <p:nvPr>
            <p:ph type="body" sz="quarter" idx="49"/>
          </p:nvPr>
        </p:nvSpPr>
        <p:spPr/>
        <p:txBody>
          <a:bodyPr/>
          <a:lstStyle/>
          <a:p>
            <a:r>
              <a:rPr lang="en-IN" dirty="0"/>
              <a:t>ADC</a:t>
            </a:r>
          </a:p>
        </p:txBody>
      </p:sp>
      <p:sp>
        <p:nvSpPr>
          <p:cNvPr id="5" name="Text Placeholder 4">
            <a:extLst>
              <a:ext uri="{FF2B5EF4-FFF2-40B4-BE49-F238E27FC236}">
                <a16:creationId xmlns:a16="http://schemas.microsoft.com/office/drawing/2014/main" id="{A5670AB3-8BB4-3335-A67D-7C51912411A7}"/>
              </a:ext>
            </a:extLst>
          </p:cNvPr>
          <p:cNvSpPr>
            <a:spLocks noGrp="1"/>
          </p:cNvSpPr>
          <p:nvPr>
            <p:ph type="body" sz="quarter" idx="50"/>
          </p:nvPr>
        </p:nvSpPr>
        <p:spPr/>
        <p:txBody>
          <a:bodyPr/>
          <a:lstStyle/>
          <a:p>
            <a:r>
              <a:rPr lang="en-IN" dirty="0"/>
              <a:t>Analog To Digital Converter to Obtain the discrete signal</a:t>
            </a:r>
          </a:p>
        </p:txBody>
      </p:sp>
      <p:sp>
        <p:nvSpPr>
          <p:cNvPr id="6" name="Text Placeholder 5">
            <a:extLst>
              <a:ext uri="{FF2B5EF4-FFF2-40B4-BE49-F238E27FC236}">
                <a16:creationId xmlns:a16="http://schemas.microsoft.com/office/drawing/2014/main" id="{BCC03D87-E416-2B9F-C286-B3634B7C6E06}"/>
              </a:ext>
            </a:extLst>
          </p:cNvPr>
          <p:cNvSpPr>
            <a:spLocks noGrp="1"/>
          </p:cNvSpPr>
          <p:nvPr>
            <p:ph type="body" sz="quarter" idx="51"/>
          </p:nvPr>
        </p:nvSpPr>
        <p:spPr>
          <a:xfrm>
            <a:off x="4910265" y="4416565"/>
            <a:ext cx="1877575" cy="506399"/>
          </a:xfrm>
        </p:spPr>
        <p:txBody>
          <a:bodyPr/>
          <a:lstStyle/>
          <a:p>
            <a:r>
              <a:rPr lang="en-IN" dirty="0"/>
              <a:t>DAQ</a:t>
            </a:r>
          </a:p>
        </p:txBody>
      </p:sp>
      <p:sp>
        <p:nvSpPr>
          <p:cNvPr id="7" name="Text Placeholder 6">
            <a:extLst>
              <a:ext uri="{FF2B5EF4-FFF2-40B4-BE49-F238E27FC236}">
                <a16:creationId xmlns:a16="http://schemas.microsoft.com/office/drawing/2014/main" id="{3D100A42-0769-94FA-34C0-A6378A023B6D}"/>
              </a:ext>
            </a:extLst>
          </p:cNvPr>
          <p:cNvSpPr>
            <a:spLocks noGrp="1"/>
          </p:cNvSpPr>
          <p:nvPr>
            <p:ph type="body" sz="quarter" idx="52"/>
          </p:nvPr>
        </p:nvSpPr>
        <p:spPr>
          <a:xfrm>
            <a:off x="4841663" y="5007731"/>
            <a:ext cx="2014780" cy="811178"/>
          </a:xfrm>
        </p:spPr>
        <p:txBody>
          <a:bodyPr/>
          <a:lstStyle/>
          <a:p>
            <a:r>
              <a:rPr lang="en-IN" dirty="0"/>
              <a:t>Data Acquisition System to </a:t>
            </a:r>
            <a:r>
              <a:rPr lang="en-US" dirty="0"/>
              <a:t>collect data from the rail vibration sensor mounted on the train.</a:t>
            </a:r>
            <a:endParaRPr lang="en-IN" dirty="0"/>
          </a:p>
        </p:txBody>
      </p:sp>
      <p:sp>
        <p:nvSpPr>
          <p:cNvPr id="8" name="Text Placeholder 7">
            <a:extLst>
              <a:ext uri="{FF2B5EF4-FFF2-40B4-BE49-F238E27FC236}">
                <a16:creationId xmlns:a16="http://schemas.microsoft.com/office/drawing/2014/main" id="{F294B58E-3232-6A1F-D747-616362547FE4}"/>
              </a:ext>
            </a:extLst>
          </p:cNvPr>
          <p:cNvSpPr>
            <a:spLocks noGrp="1"/>
          </p:cNvSpPr>
          <p:nvPr>
            <p:ph type="body" sz="quarter" idx="53"/>
          </p:nvPr>
        </p:nvSpPr>
        <p:spPr/>
        <p:txBody>
          <a:bodyPr/>
          <a:lstStyle/>
          <a:p>
            <a:r>
              <a:rPr lang="en-IN" dirty="0"/>
              <a:t>Other Sensors</a:t>
            </a:r>
          </a:p>
        </p:txBody>
      </p:sp>
      <p:sp>
        <p:nvSpPr>
          <p:cNvPr id="9" name="Text Placeholder 8">
            <a:extLst>
              <a:ext uri="{FF2B5EF4-FFF2-40B4-BE49-F238E27FC236}">
                <a16:creationId xmlns:a16="http://schemas.microsoft.com/office/drawing/2014/main" id="{B9E4A416-C4DF-359B-316B-184651CD6E6D}"/>
              </a:ext>
            </a:extLst>
          </p:cNvPr>
          <p:cNvSpPr>
            <a:spLocks noGrp="1"/>
          </p:cNvSpPr>
          <p:nvPr>
            <p:ph type="body" sz="quarter" idx="54"/>
          </p:nvPr>
        </p:nvSpPr>
        <p:spPr/>
        <p:txBody>
          <a:bodyPr/>
          <a:lstStyle/>
          <a:p>
            <a:r>
              <a:rPr lang="en-IN" dirty="0"/>
              <a:t>Other sensors include Piezoelectric Sensor and diaphragm sensor</a:t>
            </a:r>
          </a:p>
        </p:txBody>
      </p:sp>
      <p:sp>
        <p:nvSpPr>
          <p:cNvPr id="10" name="Text Placeholder 9">
            <a:extLst>
              <a:ext uri="{FF2B5EF4-FFF2-40B4-BE49-F238E27FC236}">
                <a16:creationId xmlns:a16="http://schemas.microsoft.com/office/drawing/2014/main" id="{8C895876-D30A-203F-EA19-4A47C08DB3A8}"/>
              </a:ext>
            </a:extLst>
          </p:cNvPr>
          <p:cNvSpPr>
            <a:spLocks noGrp="1"/>
          </p:cNvSpPr>
          <p:nvPr>
            <p:ph type="body" sz="quarter" idx="55"/>
          </p:nvPr>
        </p:nvSpPr>
        <p:spPr/>
        <p:txBody>
          <a:bodyPr/>
          <a:lstStyle/>
          <a:p>
            <a:r>
              <a:rPr lang="en-IN" dirty="0"/>
              <a:t>Alarm</a:t>
            </a:r>
          </a:p>
        </p:txBody>
      </p:sp>
      <p:sp>
        <p:nvSpPr>
          <p:cNvPr id="11" name="Text Placeholder 10">
            <a:extLst>
              <a:ext uri="{FF2B5EF4-FFF2-40B4-BE49-F238E27FC236}">
                <a16:creationId xmlns:a16="http://schemas.microsoft.com/office/drawing/2014/main" id="{6CBEBDB6-E610-5998-A7E1-EB11E0D0A326}"/>
              </a:ext>
            </a:extLst>
          </p:cNvPr>
          <p:cNvSpPr>
            <a:spLocks noGrp="1"/>
          </p:cNvSpPr>
          <p:nvPr>
            <p:ph type="body" sz="quarter" idx="56"/>
          </p:nvPr>
        </p:nvSpPr>
        <p:spPr/>
        <p:txBody>
          <a:bodyPr/>
          <a:lstStyle/>
          <a:p>
            <a:r>
              <a:rPr lang="en-IN" sz="1400" dirty="0">
                <a:effectLst/>
                <a:latin typeface="Abadi" panose="020B0604020104020204" pitchFamily="34" charset="0"/>
                <a:ea typeface="Calibri" panose="020F0502020204030204" pitchFamily="34" charset="0"/>
                <a:cs typeface="Calibri" panose="020F0502020204030204" pitchFamily="34" charset="0"/>
              </a:rPr>
              <a:t>Alarming system attached with the display screen to inform driver priorly</a:t>
            </a:r>
          </a:p>
        </p:txBody>
      </p:sp>
      <p:pic>
        <p:nvPicPr>
          <p:cNvPr id="33" name="Picture Placeholder 32">
            <a:extLst>
              <a:ext uri="{FF2B5EF4-FFF2-40B4-BE49-F238E27FC236}">
                <a16:creationId xmlns:a16="http://schemas.microsoft.com/office/drawing/2014/main" id="{E7A7EF20-3C36-DE56-1C44-C3320ED8EBBF}"/>
              </a:ext>
            </a:extLst>
          </p:cNvPr>
          <p:cNvPicPr>
            <a:picLocks noGrp="1" noChangeAspect="1"/>
          </p:cNvPicPr>
          <p:nvPr>
            <p:ph type="pic" sz="quarter" idx="60"/>
          </p:nvPr>
        </p:nvPicPr>
        <p:blipFill>
          <a:blip r:embed="rId2"/>
          <a:srcRect l="35" r="35"/>
          <a:stretch>
            <a:fillRect/>
          </a:stretch>
        </p:blipFill>
        <p:spPr>
          <a:prstGeom prst="rect">
            <a:avLst/>
          </a:prstGeom>
        </p:spPr>
      </p:pic>
      <p:pic>
        <p:nvPicPr>
          <p:cNvPr id="34" name="Picture Placeholder 33">
            <a:extLst>
              <a:ext uri="{FF2B5EF4-FFF2-40B4-BE49-F238E27FC236}">
                <a16:creationId xmlns:a16="http://schemas.microsoft.com/office/drawing/2014/main" id="{234F58DC-277A-454C-111A-BEAACC04E328}"/>
              </a:ext>
            </a:extLst>
          </p:cNvPr>
          <p:cNvPicPr>
            <a:picLocks noGrp="1" noChangeAspect="1"/>
          </p:cNvPicPr>
          <p:nvPr>
            <p:ph type="pic" sz="quarter" idx="61"/>
          </p:nvPr>
        </p:nvPicPr>
        <p:blipFill>
          <a:blip r:embed="rId3"/>
          <a:srcRect l="1858" r="1858"/>
          <a:stretch>
            <a:fillRect/>
          </a:stretch>
        </p:blipFill>
        <p:spPr>
          <a:prstGeom prst="rect">
            <a:avLst/>
          </a:prstGeom>
        </p:spPr>
      </p:pic>
      <p:sp>
        <p:nvSpPr>
          <p:cNvPr id="17" name="Title 16">
            <a:extLst>
              <a:ext uri="{FF2B5EF4-FFF2-40B4-BE49-F238E27FC236}">
                <a16:creationId xmlns:a16="http://schemas.microsoft.com/office/drawing/2014/main" id="{4D5C9D7B-1671-5764-CAD5-82D36D52BBFB}"/>
              </a:ext>
            </a:extLst>
          </p:cNvPr>
          <p:cNvSpPr>
            <a:spLocks noGrp="1"/>
          </p:cNvSpPr>
          <p:nvPr>
            <p:ph type="title"/>
          </p:nvPr>
        </p:nvSpPr>
        <p:spPr/>
        <p:txBody>
          <a:bodyPr/>
          <a:lstStyle/>
          <a:p>
            <a:r>
              <a:rPr lang="en-IN" dirty="0"/>
              <a:t>HARDWARE COMPONENTS </a:t>
            </a:r>
          </a:p>
        </p:txBody>
      </p:sp>
      <p:sp>
        <p:nvSpPr>
          <p:cNvPr id="18" name="Footer Placeholder 17">
            <a:extLst>
              <a:ext uri="{FF2B5EF4-FFF2-40B4-BE49-F238E27FC236}">
                <a16:creationId xmlns:a16="http://schemas.microsoft.com/office/drawing/2014/main" id="{D9E0C75F-FEB1-8845-E289-493152A4F6D9}"/>
              </a:ext>
            </a:extLst>
          </p:cNvPr>
          <p:cNvSpPr>
            <a:spLocks noGrp="1"/>
          </p:cNvSpPr>
          <p:nvPr>
            <p:ph type="ftr" sz="quarter" idx="62"/>
          </p:nvPr>
        </p:nvSpPr>
        <p:spPr/>
        <p:txBody>
          <a:bodyPr/>
          <a:lstStyle/>
          <a:p>
            <a:r>
              <a:rPr lang="en-US" b="1" dirty="0">
                <a:solidFill>
                  <a:schemeClr val="bg1">
                    <a:lumMod val="65000"/>
                  </a:schemeClr>
                </a:solidFill>
              </a:rPr>
              <a:t>DRONA</a:t>
            </a:r>
          </a:p>
        </p:txBody>
      </p:sp>
      <p:sp>
        <p:nvSpPr>
          <p:cNvPr id="19" name="Slide Number Placeholder 18">
            <a:extLst>
              <a:ext uri="{FF2B5EF4-FFF2-40B4-BE49-F238E27FC236}">
                <a16:creationId xmlns:a16="http://schemas.microsoft.com/office/drawing/2014/main" id="{DFB4D16E-1B1F-9787-FA48-316120AFE419}"/>
              </a:ext>
            </a:extLst>
          </p:cNvPr>
          <p:cNvSpPr>
            <a:spLocks noGrp="1"/>
          </p:cNvSpPr>
          <p:nvPr>
            <p:ph type="sldNum" sz="quarter" idx="63"/>
          </p:nvPr>
        </p:nvSpPr>
        <p:spPr/>
        <p:txBody>
          <a:bodyPr/>
          <a:lstStyle/>
          <a:p>
            <a:fld id="{47FEACEE-25B4-4A2D-B147-27296E36371D}" type="slidenum">
              <a:rPr lang="en-US" altLang="zh-CN" smtClean="0"/>
              <a:pPr/>
              <a:t>10</a:t>
            </a:fld>
            <a:endParaRPr lang="en-US" altLang="zh-CN" dirty="0"/>
          </a:p>
        </p:txBody>
      </p:sp>
      <p:pic>
        <p:nvPicPr>
          <p:cNvPr id="20" name="Picture Placeholder 20">
            <a:extLst>
              <a:ext uri="{FF2B5EF4-FFF2-40B4-BE49-F238E27FC236}">
                <a16:creationId xmlns:a16="http://schemas.microsoft.com/office/drawing/2014/main" id="{5A9162D9-C980-A9FA-7F1A-41ABC53DD880}"/>
              </a:ext>
            </a:extLst>
          </p:cNvPr>
          <p:cNvPicPr>
            <a:picLocks noGrp="1" noChangeAspect="1"/>
          </p:cNvPicPr>
          <p:nvPr>
            <p:ph type="pic" sz="quarter" idx="57"/>
          </p:nvPr>
        </p:nvPicPr>
        <p:blipFill>
          <a:blip r:embed="rId4"/>
          <a:srcRect l="23569" r="23569"/>
          <a:stretch>
            <a:fillRect/>
          </a:stretch>
        </p:blipFill>
        <p:spPr>
          <a:xfrm>
            <a:off x="982663" y="2073275"/>
            <a:ext cx="1622425" cy="1841500"/>
          </a:xfrm>
        </p:spPr>
      </p:pic>
      <p:pic>
        <p:nvPicPr>
          <p:cNvPr id="32" name="Picture Placeholder 31">
            <a:extLst>
              <a:ext uri="{FF2B5EF4-FFF2-40B4-BE49-F238E27FC236}">
                <a16:creationId xmlns:a16="http://schemas.microsoft.com/office/drawing/2014/main" id="{2D5925F0-EFAF-E83C-EA76-DB49F2203749}"/>
              </a:ext>
            </a:extLst>
          </p:cNvPr>
          <p:cNvPicPr>
            <a:picLocks noGrp="1" noChangeAspect="1"/>
          </p:cNvPicPr>
          <p:nvPr>
            <p:ph type="pic" sz="quarter" idx="59"/>
          </p:nvPr>
        </p:nvPicPr>
        <p:blipFill>
          <a:blip r:embed="rId5"/>
          <a:srcRect l="5991" r="5991"/>
          <a:stretch>
            <a:fillRect/>
          </a:stretch>
        </p:blipFill>
        <p:spPr/>
      </p:pic>
      <p:pic>
        <p:nvPicPr>
          <p:cNvPr id="30" name="Picture Placeholder 29">
            <a:extLst>
              <a:ext uri="{FF2B5EF4-FFF2-40B4-BE49-F238E27FC236}">
                <a16:creationId xmlns:a16="http://schemas.microsoft.com/office/drawing/2014/main" id="{FA31BBAB-834A-CD12-C007-E53135FCF9BC}"/>
              </a:ext>
            </a:extLst>
          </p:cNvPr>
          <p:cNvPicPr>
            <a:picLocks noGrp="1" noChangeAspect="1"/>
          </p:cNvPicPr>
          <p:nvPr>
            <p:ph type="pic" sz="quarter" idx="58"/>
          </p:nvPr>
        </p:nvPicPr>
        <p:blipFill>
          <a:blip r:embed="rId6"/>
          <a:srcRect l="16567" r="16567"/>
          <a:stretch>
            <a:fillRect/>
          </a:stretch>
        </p:blipFill>
        <p:spPr/>
      </p:pic>
    </p:spTree>
    <p:extLst>
      <p:ext uri="{BB962C8B-B14F-4D97-AF65-F5344CB8AC3E}">
        <p14:creationId xmlns:p14="http://schemas.microsoft.com/office/powerpoint/2010/main" val="359554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AC1469C-777E-2245-ED55-4341D48D5138}"/>
              </a:ext>
            </a:extLst>
          </p:cNvPr>
          <p:cNvSpPr>
            <a:spLocks noGrp="1"/>
          </p:cNvSpPr>
          <p:nvPr>
            <p:ph type="body" sz="quarter" idx="27"/>
          </p:nvPr>
        </p:nvSpPr>
        <p:spPr>
          <a:xfrm>
            <a:off x="1814883" y="4426439"/>
            <a:ext cx="2062851" cy="506399"/>
          </a:xfrm>
        </p:spPr>
        <p:txBody>
          <a:bodyPr/>
          <a:lstStyle/>
          <a:p>
            <a:r>
              <a:rPr lang="en-IN" dirty="0"/>
              <a:t>Data Analytics Platform</a:t>
            </a:r>
          </a:p>
        </p:txBody>
      </p:sp>
      <p:sp>
        <p:nvSpPr>
          <p:cNvPr id="3" name="Text Placeholder 2">
            <a:extLst>
              <a:ext uri="{FF2B5EF4-FFF2-40B4-BE49-F238E27FC236}">
                <a16:creationId xmlns:a16="http://schemas.microsoft.com/office/drawing/2014/main" id="{FA5D7868-9E1B-FB06-2232-4D6DFE12BA84}"/>
              </a:ext>
            </a:extLst>
          </p:cNvPr>
          <p:cNvSpPr>
            <a:spLocks noGrp="1"/>
          </p:cNvSpPr>
          <p:nvPr>
            <p:ph type="body" sz="quarter" idx="28"/>
          </p:nvPr>
        </p:nvSpPr>
        <p:spPr>
          <a:xfrm>
            <a:off x="2025073" y="5064689"/>
            <a:ext cx="1691687" cy="811178"/>
          </a:xfrm>
        </p:spPr>
        <p:txBody>
          <a:bodyPr/>
          <a:lstStyle/>
          <a:p>
            <a:r>
              <a:rPr lang="en-IN" dirty="0">
                <a:effectLst/>
                <a:latin typeface="Calibri" panose="020F0502020204030204" pitchFamily="34" charset="0"/>
                <a:ea typeface="Calibri" panose="020F0502020204030204" pitchFamily="34" charset="0"/>
                <a:cs typeface="Calibri" panose="020F0502020204030204" pitchFamily="34" charset="0"/>
              </a:rPr>
              <a:t>To </a:t>
            </a:r>
            <a:r>
              <a:rPr lang="en-IN" dirty="0" err="1">
                <a:effectLst/>
                <a:latin typeface="Calibri" panose="020F0502020204030204" pitchFamily="34" charset="0"/>
                <a:ea typeface="Calibri" panose="020F0502020204030204" pitchFamily="34" charset="0"/>
                <a:cs typeface="Calibri" panose="020F0502020204030204" pitchFamily="34" charset="0"/>
              </a:rPr>
              <a:t>analyze</a:t>
            </a:r>
            <a:r>
              <a:rPr lang="en-IN" dirty="0">
                <a:effectLst/>
                <a:latin typeface="Calibri" panose="020F0502020204030204" pitchFamily="34" charset="0"/>
                <a:ea typeface="Calibri" panose="020F0502020204030204" pitchFamily="34" charset="0"/>
                <a:cs typeface="Calibri" panose="020F0502020204030204" pitchFamily="34" charset="0"/>
              </a:rPr>
              <a:t> large amounts of data from different sources</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C1C2388E-3E5A-814C-2FA3-CF761C2CEE3B}"/>
              </a:ext>
            </a:extLst>
          </p:cNvPr>
          <p:cNvSpPr>
            <a:spLocks noGrp="1"/>
          </p:cNvSpPr>
          <p:nvPr>
            <p:ph type="body" sz="quarter" idx="49"/>
          </p:nvPr>
        </p:nvSpPr>
        <p:spPr>
          <a:xfrm>
            <a:off x="4038909" y="4434354"/>
            <a:ext cx="1877575" cy="506399"/>
          </a:xfrm>
        </p:spPr>
        <p:txBody>
          <a:bodyPr/>
          <a:lstStyle/>
          <a:p>
            <a:r>
              <a:rPr lang="en-IN" dirty="0"/>
              <a:t>APIs</a:t>
            </a:r>
          </a:p>
        </p:txBody>
      </p:sp>
      <p:sp>
        <p:nvSpPr>
          <p:cNvPr id="5" name="Text Placeholder 4">
            <a:extLst>
              <a:ext uri="{FF2B5EF4-FFF2-40B4-BE49-F238E27FC236}">
                <a16:creationId xmlns:a16="http://schemas.microsoft.com/office/drawing/2014/main" id="{97F0C2A8-70FF-B18E-53C8-A5FBB52EC58F}"/>
              </a:ext>
            </a:extLst>
          </p:cNvPr>
          <p:cNvSpPr>
            <a:spLocks noGrp="1"/>
          </p:cNvSpPr>
          <p:nvPr>
            <p:ph type="body" sz="quarter" idx="50"/>
          </p:nvPr>
        </p:nvSpPr>
        <p:spPr>
          <a:xfrm>
            <a:off x="3877734" y="5063099"/>
            <a:ext cx="2096367" cy="811178"/>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To enable two software components to communicate with each other using a set of definitions and protocols</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6" name="Text Placeholder 5">
            <a:extLst>
              <a:ext uri="{FF2B5EF4-FFF2-40B4-BE49-F238E27FC236}">
                <a16:creationId xmlns:a16="http://schemas.microsoft.com/office/drawing/2014/main" id="{3CC051CD-9DAA-5C98-5D44-C145285B206F}"/>
              </a:ext>
            </a:extLst>
          </p:cNvPr>
          <p:cNvSpPr>
            <a:spLocks noGrp="1"/>
          </p:cNvSpPr>
          <p:nvPr>
            <p:ph type="body" sz="quarter" idx="51"/>
          </p:nvPr>
        </p:nvSpPr>
        <p:spPr>
          <a:xfrm>
            <a:off x="6164973" y="4501332"/>
            <a:ext cx="1877575" cy="506399"/>
          </a:xfrm>
        </p:spPr>
        <p:txBody>
          <a:bodyPr/>
          <a:lstStyle/>
          <a:p>
            <a:r>
              <a:rPr lang="en-IN" dirty="0"/>
              <a:t>FFT Algorithm</a:t>
            </a:r>
          </a:p>
        </p:txBody>
      </p:sp>
      <p:sp>
        <p:nvSpPr>
          <p:cNvPr id="7" name="Text Placeholder 6">
            <a:extLst>
              <a:ext uri="{FF2B5EF4-FFF2-40B4-BE49-F238E27FC236}">
                <a16:creationId xmlns:a16="http://schemas.microsoft.com/office/drawing/2014/main" id="{22282349-6B8E-2BC9-1959-12AB1F26FF7B}"/>
              </a:ext>
            </a:extLst>
          </p:cNvPr>
          <p:cNvSpPr>
            <a:spLocks noGrp="1"/>
          </p:cNvSpPr>
          <p:nvPr>
            <p:ph type="body" sz="quarter" idx="52"/>
          </p:nvPr>
        </p:nvSpPr>
        <p:spPr>
          <a:xfrm>
            <a:off x="6161969" y="5111769"/>
            <a:ext cx="1880580" cy="811178"/>
          </a:xfrm>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Uses Sampling method to convert time domain signal into frequency domain</a:t>
            </a:r>
          </a:p>
        </p:txBody>
      </p:sp>
      <p:sp>
        <p:nvSpPr>
          <p:cNvPr id="8" name="Text Placeholder 7">
            <a:extLst>
              <a:ext uri="{FF2B5EF4-FFF2-40B4-BE49-F238E27FC236}">
                <a16:creationId xmlns:a16="http://schemas.microsoft.com/office/drawing/2014/main" id="{6A4977E5-37A7-1737-D86C-3A4340B3AF70}"/>
              </a:ext>
            </a:extLst>
          </p:cNvPr>
          <p:cNvSpPr>
            <a:spLocks noGrp="1"/>
          </p:cNvSpPr>
          <p:nvPr>
            <p:ph type="body" sz="quarter" idx="53"/>
          </p:nvPr>
        </p:nvSpPr>
        <p:spPr>
          <a:xfrm>
            <a:off x="8364898" y="4413530"/>
            <a:ext cx="1877575" cy="506399"/>
          </a:xfrm>
        </p:spPr>
        <p:txBody>
          <a:bodyPr/>
          <a:lstStyle/>
          <a:p>
            <a:r>
              <a:rPr lang="en-IN" dirty="0"/>
              <a:t>Mathematical Formulas</a:t>
            </a:r>
          </a:p>
        </p:txBody>
      </p:sp>
      <p:sp>
        <p:nvSpPr>
          <p:cNvPr id="9" name="Text Placeholder 8">
            <a:extLst>
              <a:ext uri="{FF2B5EF4-FFF2-40B4-BE49-F238E27FC236}">
                <a16:creationId xmlns:a16="http://schemas.microsoft.com/office/drawing/2014/main" id="{0AF40625-7A96-71F5-AADB-EFE871A25FE9}"/>
              </a:ext>
            </a:extLst>
          </p:cNvPr>
          <p:cNvSpPr>
            <a:spLocks noGrp="1"/>
          </p:cNvSpPr>
          <p:nvPr>
            <p:ph type="body" sz="quarter" idx="54"/>
          </p:nvPr>
        </p:nvSpPr>
        <p:spPr>
          <a:xfrm>
            <a:off x="8419309" y="5097379"/>
            <a:ext cx="1691687" cy="811178"/>
          </a:xfrm>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All mathematical calculation on which our Project is based</a:t>
            </a:r>
          </a:p>
        </p:txBody>
      </p:sp>
      <p:pic>
        <p:nvPicPr>
          <p:cNvPr id="21" name="Picture Placeholder 20">
            <a:extLst>
              <a:ext uri="{FF2B5EF4-FFF2-40B4-BE49-F238E27FC236}">
                <a16:creationId xmlns:a16="http://schemas.microsoft.com/office/drawing/2014/main" id="{A5B193C2-E95F-AB22-2FB4-6C803F9A1A35}"/>
              </a:ext>
            </a:extLst>
          </p:cNvPr>
          <p:cNvPicPr>
            <a:picLocks noGrp="1" noChangeAspect="1"/>
          </p:cNvPicPr>
          <p:nvPr>
            <p:ph type="pic" sz="quarter" idx="57"/>
          </p:nvPr>
        </p:nvPicPr>
        <p:blipFill>
          <a:blip r:embed="rId2"/>
          <a:srcRect l="23956" r="23956"/>
          <a:stretch>
            <a:fillRect/>
          </a:stretch>
        </p:blipFill>
        <p:spPr>
          <a:xfrm>
            <a:off x="2095500" y="2063750"/>
            <a:ext cx="1620838" cy="1841500"/>
          </a:xfrm>
        </p:spPr>
      </p:pic>
      <p:pic>
        <p:nvPicPr>
          <p:cNvPr id="23" name="Picture Placeholder 22">
            <a:extLst>
              <a:ext uri="{FF2B5EF4-FFF2-40B4-BE49-F238E27FC236}">
                <a16:creationId xmlns:a16="http://schemas.microsoft.com/office/drawing/2014/main" id="{4F4E5DCB-86C1-D5F2-9A50-62DAD10A2B60}"/>
              </a:ext>
            </a:extLst>
          </p:cNvPr>
          <p:cNvPicPr>
            <a:picLocks noGrp="1" noChangeAspect="1"/>
          </p:cNvPicPr>
          <p:nvPr>
            <p:ph type="pic" sz="quarter" idx="58"/>
          </p:nvPr>
        </p:nvPicPr>
        <p:blipFill>
          <a:blip r:embed="rId3"/>
          <a:srcRect l="5991" r="5991"/>
          <a:stretch>
            <a:fillRect/>
          </a:stretch>
        </p:blipFill>
        <p:spPr>
          <a:xfrm>
            <a:off x="4167188" y="2065338"/>
            <a:ext cx="1620837" cy="1841500"/>
          </a:xfrm>
        </p:spPr>
      </p:pic>
      <p:pic>
        <p:nvPicPr>
          <p:cNvPr id="25" name="Picture Placeholder 24">
            <a:extLst>
              <a:ext uri="{FF2B5EF4-FFF2-40B4-BE49-F238E27FC236}">
                <a16:creationId xmlns:a16="http://schemas.microsoft.com/office/drawing/2014/main" id="{327C0A91-B38F-81E0-BC98-A40C78E5EDD3}"/>
              </a:ext>
            </a:extLst>
          </p:cNvPr>
          <p:cNvPicPr>
            <a:picLocks noGrp="1" noChangeAspect="1"/>
          </p:cNvPicPr>
          <p:nvPr>
            <p:ph type="pic" sz="quarter" idx="59"/>
          </p:nvPr>
        </p:nvPicPr>
        <p:blipFill>
          <a:blip r:embed="rId4"/>
          <a:srcRect l="27996" r="27996"/>
          <a:stretch>
            <a:fillRect/>
          </a:stretch>
        </p:blipFill>
        <p:spPr>
          <a:xfrm>
            <a:off x="6292850" y="2073275"/>
            <a:ext cx="1620838" cy="1841500"/>
          </a:xfrm>
        </p:spPr>
      </p:pic>
      <p:pic>
        <p:nvPicPr>
          <p:cNvPr id="27" name="Picture Placeholder 26">
            <a:extLst>
              <a:ext uri="{FF2B5EF4-FFF2-40B4-BE49-F238E27FC236}">
                <a16:creationId xmlns:a16="http://schemas.microsoft.com/office/drawing/2014/main" id="{6E70A061-CE7A-C7FA-2FA8-92AA0BBC61D9}"/>
              </a:ext>
            </a:extLst>
          </p:cNvPr>
          <p:cNvPicPr>
            <a:picLocks noGrp="1" noChangeAspect="1"/>
          </p:cNvPicPr>
          <p:nvPr>
            <p:ph type="pic" sz="quarter" idx="60"/>
          </p:nvPr>
        </p:nvPicPr>
        <p:blipFill>
          <a:blip r:embed="rId5"/>
          <a:srcRect l="16994" r="16994"/>
          <a:stretch>
            <a:fillRect/>
          </a:stretch>
        </p:blipFill>
        <p:spPr>
          <a:xfrm>
            <a:off x="8420100" y="2073275"/>
            <a:ext cx="1620838" cy="1841500"/>
          </a:xfrm>
        </p:spPr>
      </p:pic>
      <p:sp>
        <p:nvSpPr>
          <p:cNvPr id="17" name="Title 16">
            <a:extLst>
              <a:ext uri="{FF2B5EF4-FFF2-40B4-BE49-F238E27FC236}">
                <a16:creationId xmlns:a16="http://schemas.microsoft.com/office/drawing/2014/main" id="{EA84596C-99A1-5692-4C5A-C8BA232B8F40}"/>
              </a:ext>
            </a:extLst>
          </p:cNvPr>
          <p:cNvSpPr>
            <a:spLocks noGrp="1"/>
          </p:cNvSpPr>
          <p:nvPr>
            <p:ph type="title"/>
          </p:nvPr>
        </p:nvSpPr>
        <p:spPr/>
        <p:txBody>
          <a:bodyPr/>
          <a:lstStyle/>
          <a:p>
            <a:r>
              <a:rPr lang="en-IN" dirty="0"/>
              <a:t>SOFTWARE AND ALGORITHMS</a:t>
            </a:r>
          </a:p>
        </p:txBody>
      </p:sp>
      <p:sp>
        <p:nvSpPr>
          <p:cNvPr id="18" name="Footer Placeholder 17">
            <a:extLst>
              <a:ext uri="{FF2B5EF4-FFF2-40B4-BE49-F238E27FC236}">
                <a16:creationId xmlns:a16="http://schemas.microsoft.com/office/drawing/2014/main" id="{C11C399A-51AC-26F8-ED6F-6A7CF9CDE972}"/>
              </a:ext>
            </a:extLst>
          </p:cNvPr>
          <p:cNvSpPr>
            <a:spLocks noGrp="1"/>
          </p:cNvSpPr>
          <p:nvPr>
            <p:ph type="ftr" sz="quarter" idx="62"/>
          </p:nvPr>
        </p:nvSpPr>
        <p:spPr/>
        <p:txBody>
          <a:bodyPr/>
          <a:lstStyle/>
          <a:p>
            <a:r>
              <a:rPr lang="en-US" b="1" dirty="0">
                <a:solidFill>
                  <a:schemeClr val="bg1">
                    <a:lumMod val="65000"/>
                  </a:schemeClr>
                </a:solidFill>
              </a:rPr>
              <a:t>DRONA</a:t>
            </a:r>
          </a:p>
        </p:txBody>
      </p:sp>
      <p:sp>
        <p:nvSpPr>
          <p:cNvPr id="19" name="Slide Number Placeholder 18">
            <a:extLst>
              <a:ext uri="{FF2B5EF4-FFF2-40B4-BE49-F238E27FC236}">
                <a16:creationId xmlns:a16="http://schemas.microsoft.com/office/drawing/2014/main" id="{E7E18FB4-F9A7-4674-1A25-62BE9A27143E}"/>
              </a:ext>
            </a:extLst>
          </p:cNvPr>
          <p:cNvSpPr>
            <a:spLocks noGrp="1"/>
          </p:cNvSpPr>
          <p:nvPr>
            <p:ph type="sldNum" sz="quarter" idx="63"/>
          </p:nvPr>
        </p:nvSpPr>
        <p:spPr/>
        <p:txBody>
          <a:bodyPr/>
          <a:lstStyle/>
          <a:p>
            <a:fld id="{47FEACEE-25B4-4A2D-B147-27296E36371D}" type="slidenum">
              <a:rPr lang="en-US" altLang="zh-CN" smtClean="0"/>
              <a:pPr/>
              <a:t>11</a:t>
            </a:fld>
            <a:endParaRPr lang="en-US" altLang="zh-CN" dirty="0"/>
          </a:p>
        </p:txBody>
      </p:sp>
    </p:spTree>
    <p:extLst>
      <p:ext uri="{BB962C8B-B14F-4D97-AF65-F5344CB8AC3E}">
        <p14:creationId xmlns:p14="http://schemas.microsoft.com/office/powerpoint/2010/main" val="357885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5113D-3956-8051-665B-9B0FA4A85BE7}"/>
              </a:ext>
            </a:extLst>
          </p:cNvPr>
          <p:cNvSpPr>
            <a:spLocks noGrp="1"/>
          </p:cNvSpPr>
          <p:nvPr>
            <p:ph type="title"/>
          </p:nvPr>
        </p:nvSpPr>
        <p:spPr>
          <a:xfrm>
            <a:off x="6095999" y="0"/>
            <a:ext cx="4518122" cy="1688906"/>
          </a:xfrm>
        </p:spPr>
        <p:txBody>
          <a:bodyPr/>
          <a:lstStyle/>
          <a:p>
            <a:r>
              <a:rPr lang="en-IN" dirty="0"/>
              <a:t>Mathematical Calculation</a:t>
            </a:r>
          </a:p>
        </p:txBody>
      </p:sp>
      <p:sp>
        <p:nvSpPr>
          <p:cNvPr id="3" name="Text Placeholder 2">
            <a:extLst>
              <a:ext uri="{FF2B5EF4-FFF2-40B4-BE49-F238E27FC236}">
                <a16:creationId xmlns:a16="http://schemas.microsoft.com/office/drawing/2014/main" id="{598D336E-B686-EC2B-CA52-08F7C104A54D}"/>
              </a:ext>
            </a:extLst>
          </p:cNvPr>
          <p:cNvSpPr>
            <a:spLocks noGrp="1"/>
          </p:cNvSpPr>
          <p:nvPr>
            <p:ph type="body" sz="quarter" idx="29"/>
          </p:nvPr>
        </p:nvSpPr>
        <p:spPr>
          <a:xfrm>
            <a:off x="6250569" y="1891552"/>
            <a:ext cx="4856701" cy="4326367"/>
          </a:xfrm>
        </p:spPr>
        <p:txBody>
          <a:bodyPr/>
          <a:lstStyle/>
          <a:p>
            <a:r>
              <a:rPr lang="en-IN" sz="1800" dirty="0">
                <a:effectLst/>
                <a:latin typeface="Times New Roman" panose="02020603050405020304" pitchFamily="18" charset="0"/>
                <a:ea typeface="Times New Roman" panose="02020603050405020304" pitchFamily="18" charset="0"/>
              </a:rPr>
              <a:t>The presence of a crack in the rail track can lead to a change in the stiffness of the track, which in turn can affect the natural frequency of the track</a:t>
            </a:r>
          </a:p>
          <a:p>
            <a:pPr>
              <a:lnSpc>
                <a:spcPct val="115000"/>
              </a:lnSpc>
              <a:spcAft>
                <a:spcPts val="6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f = 1/(2π) * sqrt(k/m)</a:t>
            </a:r>
            <a:endParaRPr lang="en-IN" sz="1800" dirty="0">
              <a:effectLst/>
              <a:latin typeface="Arial Narrow" panose="020B0506020202030204" pitchFamily="34" charset="0"/>
              <a:ea typeface="Arial Narrow" panose="020B0506020202030204" pitchFamily="34" charset="0"/>
              <a:cs typeface="Times New Roman" panose="02020603050405020304" pitchFamily="18" charset="0"/>
            </a:endParaRPr>
          </a:p>
          <a:p>
            <a:pPr>
              <a:lnSpc>
                <a:spcPct val="115000"/>
              </a:lnSpc>
              <a:spcAft>
                <a:spcPts val="6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where:</a:t>
            </a:r>
            <a:endParaRPr lang="en-IN" sz="1800" dirty="0">
              <a:effectLst/>
              <a:latin typeface="Arial Narrow" panose="020B0506020202030204" pitchFamily="34" charset="0"/>
              <a:ea typeface="Arial Narrow" panose="020B0506020202030204" pitchFamily="34" charset="0"/>
              <a:cs typeface="Times New Roman" panose="02020603050405020304" pitchFamily="18" charset="0"/>
            </a:endParaRPr>
          </a:p>
          <a:p>
            <a:pPr marL="342900" lvl="0" indent="-342900">
              <a:lnSpc>
                <a:spcPct val="115000"/>
              </a:lnSpc>
              <a:spcAft>
                <a:spcPts val="6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f is the natural frequency in hertz (Hz)</a:t>
            </a:r>
            <a:endParaRPr lang="en-IN" sz="1800" dirty="0">
              <a:effectLst/>
              <a:latin typeface="Arial Narrow" panose="020B0506020202030204" pitchFamily="34" charset="0"/>
              <a:ea typeface="Arial Narrow" panose="020B0506020202030204" pitchFamily="34" charset="0"/>
              <a:cs typeface="Times New Roman" panose="02020603050405020304" pitchFamily="18" charset="0"/>
            </a:endParaRPr>
          </a:p>
          <a:p>
            <a:pPr marL="342900" lvl="0" indent="-342900">
              <a:lnSpc>
                <a:spcPct val="115000"/>
              </a:lnSpc>
              <a:spcAft>
                <a:spcPts val="6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k is the stiffness of the spring in newtons per meter (N/m)</a:t>
            </a:r>
            <a:endParaRPr lang="en-IN" sz="1800" dirty="0">
              <a:effectLst/>
              <a:latin typeface="Arial Narrow" panose="020B0506020202030204" pitchFamily="34" charset="0"/>
              <a:ea typeface="Arial Narrow" panose="020B0506020202030204" pitchFamily="34" charset="0"/>
              <a:cs typeface="Times New Roman" panose="02020603050405020304" pitchFamily="18" charset="0"/>
            </a:endParaRPr>
          </a:p>
          <a:p>
            <a:pPr marL="342900" lvl="0" indent="-342900">
              <a:lnSpc>
                <a:spcPct val="115000"/>
              </a:lnSpc>
              <a:spcAft>
                <a:spcPts val="6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m is the mass of the object attached to the spring in kilograms (kg)</a:t>
            </a:r>
            <a:endParaRPr lang="en-IN" sz="1800" dirty="0">
              <a:effectLst/>
              <a:latin typeface="Arial Narrow" panose="020B0506020202030204" pitchFamily="34" charset="0"/>
              <a:ea typeface="Arial Narrow" panose="020B0506020202030204" pitchFamily="34"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A2180EC2-3E07-3DC7-0BEF-6633AFBE4005}"/>
              </a:ext>
            </a:extLst>
          </p:cNvPr>
          <p:cNvSpPr>
            <a:spLocks noGrp="1"/>
          </p:cNvSpPr>
          <p:nvPr>
            <p:ph type="ftr" sz="quarter" idx="30"/>
          </p:nvPr>
        </p:nvSpPr>
        <p:spPr/>
        <p:txBody>
          <a:bodyPr/>
          <a:lstStyle/>
          <a:p>
            <a:r>
              <a:rPr lang="en-US" b="1" dirty="0">
                <a:solidFill>
                  <a:schemeClr val="bg1">
                    <a:lumMod val="65000"/>
                  </a:schemeClr>
                </a:solidFill>
              </a:rPr>
              <a:t>DRONA</a:t>
            </a:r>
          </a:p>
        </p:txBody>
      </p:sp>
      <p:sp>
        <p:nvSpPr>
          <p:cNvPr id="5" name="Slide Number Placeholder 4">
            <a:extLst>
              <a:ext uri="{FF2B5EF4-FFF2-40B4-BE49-F238E27FC236}">
                <a16:creationId xmlns:a16="http://schemas.microsoft.com/office/drawing/2014/main" id="{C488F2E9-AF98-2DAC-6AEC-B2FF70570A60}"/>
              </a:ext>
            </a:extLst>
          </p:cNvPr>
          <p:cNvSpPr>
            <a:spLocks noGrp="1"/>
          </p:cNvSpPr>
          <p:nvPr>
            <p:ph type="sldNum" sz="quarter" idx="31"/>
          </p:nvPr>
        </p:nvSpPr>
        <p:spPr/>
        <p:txBody>
          <a:bodyPr/>
          <a:lstStyle/>
          <a:p>
            <a:fld id="{47FEACEE-25B4-4A2D-B147-27296E36371D}" type="slidenum">
              <a:rPr lang="en-US" altLang="zh-CN" noProof="0" smtClean="0"/>
              <a:pPr/>
              <a:t>12</a:t>
            </a:fld>
            <a:endParaRPr lang="en-US" altLang="zh-CN" noProof="0" dirty="0"/>
          </a:p>
        </p:txBody>
      </p:sp>
      <p:pic>
        <p:nvPicPr>
          <p:cNvPr id="7" name="Picture 6">
            <a:extLst>
              <a:ext uri="{FF2B5EF4-FFF2-40B4-BE49-F238E27FC236}">
                <a16:creationId xmlns:a16="http://schemas.microsoft.com/office/drawing/2014/main" id="{A3542D33-5D5D-800A-9172-0D0ECA93A692}"/>
              </a:ext>
            </a:extLst>
          </p:cNvPr>
          <p:cNvPicPr>
            <a:picLocks noChangeAspect="1"/>
          </p:cNvPicPr>
          <p:nvPr/>
        </p:nvPicPr>
        <p:blipFill>
          <a:blip r:embed="rId2"/>
          <a:stretch>
            <a:fillRect/>
          </a:stretch>
        </p:blipFill>
        <p:spPr>
          <a:xfrm>
            <a:off x="592210" y="913577"/>
            <a:ext cx="4114800" cy="4114800"/>
          </a:xfrm>
          <a:prstGeom prst="rect">
            <a:avLst/>
          </a:prstGeom>
        </p:spPr>
      </p:pic>
    </p:spTree>
    <p:extLst>
      <p:ext uri="{BB962C8B-B14F-4D97-AF65-F5344CB8AC3E}">
        <p14:creationId xmlns:p14="http://schemas.microsoft.com/office/powerpoint/2010/main" val="615533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9AB089F-9363-9266-036C-6E67E6F13D34}"/>
              </a:ext>
            </a:extLst>
          </p:cNvPr>
          <p:cNvSpPr>
            <a:spLocks noGrp="1"/>
          </p:cNvSpPr>
          <p:nvPr>
            <p:ph type="body" sz="quarter" idx="29"/>
          </p:nvPr>
        </p:nvSpPr>
        <p:spPr>
          <a:xfrm>
            <a:off x="6095999" y="1837764"/>
            <a:ext cx="5190566" cy="4380155"/>
          </a:xfrm>
        </p:spPr>
        <p:txBody>
          <a:bodyPr/>
          <a:lstStyle/>
          <a:p>
            <a:pPr>
              <a:lnSpc>
                <a:spcPct val="115000"/>
              </a:lnSpc>
              <a:spcAft>
                <a:spcPts val="6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Fourier Transform is a mathematical technique used to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analyze</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periodic functions by breaking them down into a series of sine and cosine waves.</a:t>
            </a:r>
            <a:endParaRPr lang="en-IN" sz="1800" dirty="0">
              <a:effectLst/>
              <a:latin typeface="Arial Narrow" panose="020B0506020202030204" pitchFamily="34" charset="0"/>
              <a:ea typeface="Arial Narrow" panose="020B0506020202030204" pitchFamily="34" charset="0"/>
              <a:cs typeface="Times New Roman" panose="02020603050405020304" pitchFamily="18" charset="0"/>
            </a:endParaRPr>
          </a:p>
          <a:p>
            <a:pPr>
              <a:lnSpc>
                <a:spcPct val="115000"/>
              </a:lnSpc>
              <a:spcAft>
                <a:spcPts val="6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formula for the Fourier Transform is as follows:</a:t>
            </a:r>
            <a:endParaRPr lang="en-IN" sz="1800" dirty="0">
              <a:effectLst/>
              <a:latin typeface="Arial Narrow" panose="020B0506020202030204" pitchFamily="34" charset="0"/>
              <a:ea typeface="Arial Narrow" panose="020B0506020202030204" pitchFamily="34" charset="0"/>
              <a:cs typeface="Times New Roman" panose="02020603050405020304" pitchFamily="18" charset="0"/>
            </a:endParaRPr>
          </a:p>
          <a:p>
            <a:pPr>
              <a:lnSpc>
                <a:spcPct val="115000"/>
              </a:lnSpc>
              <a:spcAft>
                <a:spcPts val="600"/>
              </a:spcAft>
            </a:pPr>
            <a:r>
              <a:rPr lang="en-IN"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F(ω) = ∫ f(t) e^(-</a:t>
            </a:r>
            <a:r>
              <a:rPr lang="en-IN" sz="1800" dirty="0" err="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iωt</a:t>
            </a:r>
            <a:r>
              <a:rPr lang="en-IN"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dt</a:t>
            </a:r>
            <a:endParaRPr lang="en-IN" sz="1800" dirty="0">
              <a:effectLst/>
              <a:latin typeface="Arial Narrow" panose="020B0506020202030204" pitchFamily="34" charset="0"/>
              <a:ea typeface="Arial Narrow" panose="020B0506020202030204" pitchFamily="34" charset="0"/>
              <a:cs typeface="Times New Roman" panose="02020603050405020304" pitchFamily="18" charset="0"/>
            </a:endParaRPr>
          </a:p>
          <a:p>
            <a:pPr>
              <a:lnSpc>
                <a:spcPct val="115000"/>
              </a:lnSpc>
              <a:spcAft>
                <a:spcPts val="600"/>
              </a:spcAft>
            </a:pPr>
            <a:r>
              <a:rPr lang="en-IN"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where:</a:t>
            </a:r>
            <a:endParaRPr lang="en-IN" sz="1800" dirty="0">
              <a:effectLst/>
              <a:latin typeface="Arial Narrow" panose="020B0506020202030204" pitchFamily="34" charset="0"/>
              <a:ea typeface="Arial Narrow" panose="020B0506020202030204" pitchFamily="34" charset="0"/>
              <a:cs typeface="Times New Roman" panose="02020603050405020304" pitchFamily="18" charset="0"/>
            </a:endParaRPr>
          </a:p>
          <a:p>
            <a:pPr marL="342900" lvl="0" indent="-342900">
              <a:lnSpc>
                <a:spcPct val="115000"/>
              </a:lnSpc>
              <a:spcAft>
                <a:spcPts val="600"/>
              </a:spcAft>
              <a:buSzPts val="1000"/>
              <a:buFont typeface="Symbol" panose="05050102010706020507" pitchFamily="18" charset="2"/>
              <a:buChar char=""/>
              <a:tabLst>
                <a:tab pos="457200" algn="l"/>
              </a:tabLst>
            </a:pPr>
            <a:r>
              <a:rPr lang="en-IN"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F(ω) is the frequency domain representation of the signal</a:t>
            </a:r>
            <a:endParaRPr lang="en-IN" sz="1800" dirty="0">
              <a:solidFill>
                <a:srgbClr val="FF0000"/>
              </a:solidFill>
              <a:effectLst/>
              <a:latin typeface="Arial Narrow" panose="020B0506020202030204" pitchFamily="34" charset="0"/>
              <a:ea typeface="Arial Narrow" panose="020B0506020202030204" pitchFamily="34" charset="0"/>
              <a:cs typeface="Times New Roman" panose="02020603050405020304" pitchFamily="18" charset="0"/>
            </a:endParaRPr>
          </a:p>
          <a:p>
            <a:pPr marL="342900" lvl="0" indent="-342900">
              <a:lnSpc>
                <a:spcPct val="115000"/>
              </a:lnSpc>
              <a:spcAft>
                <a:spcPts val="600"/>
              </a:spcAft>
              <a:buSzPts val="1000"/>
              <a:buFont typeface="Symbol" panose="05050102010706020507" pitchFamily="18" charset="2"/>
              <a:buChar char=""/>
              <a:tabLst>
                <a:tab pos="457200" algn="l"/>
              </a:tabLst>
            </a:pPr>
            <a:r>
              <a:rPr lang="en-IN"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f(t) is the time domain signal</a:t>
            </a:r>
            <a:endParaRPr lang="en-IN" sz="1800" dirty="0">
              <a:solidFill>
                <a:srgbClr val="FF0000"/>
              </a:solidFill>
              <a:effectLst/>
              <a:latin typeface="Arial Narrow" panose="020B0506020202030204" pitchFamily="34" charset="0"/>
              <a:ea typeface="Arial Narrow" panose="020B0506020202030204" pitchFamily="34" charset="0"/>
              <a:cs typeface="Times New Roman" panose="02020603050405020304" pitchFamily="18" charset="0"/>
            </a:endParaRPr>
          </a:p>
          <a:p>
            <a:pPr marL="342900" lvl="0" indent="-342900">
              <a:lnSpc>
                <a:spcPct val="115000"/>
              </a:lnSpc>
              <a:spcAft>
                <a:spcPts val="600"/>
              </a:spcAft>
              <a:buSzPts val="1000"/>
              <a:buFont typeface="Symbol" panose="05050102010706020507" pitchFamily="18" charset="2"/>
              <a:buChar char=""/>
              <a:tabLst>
                <a:tab pos="457200" algn="l"/>
              </a:tabLst>
            </a:pPr>
            <a:r>
              <a:rPr lang="en-IN"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ω is the angular frequency</a:t>
            </a:r>
            <a:endParaRPr lang="en-IN" sz="1800" dirty="0">
              <a:solidFill>
                <a:srgbClr val="FF0000"/>
              </a:solidFill>
              <a:effectLst/>
              <a:latin typeface="Arial Narrow" panose="020B0506020202030204" pitchFamily="34" charset="0"/>
              <a:ea typeface="Arial Narrow" panose="020B0506020202030204" pitchFamily="34"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E2D70F8D-0478-6868-1474-155EB564E98F}"/>
              </a:ext>
            </a:extLst>
          </p:cNvPr>
          <p:cNvSpPr>
            <a:spLocks noGrp="1"/>
          </p:cNvSpPr>
          <p:nvPr>
            <p:ph type="ftr" sz="quarter" idx="30"/>
          </p:nvPr>
        </p:nvSpPr>
        <p:spPr/>
        <p:txBody>
          <a:bodyPr/>
          <a:lstStyle/>
          <a:p>
            <a:r>
              <a:rPr lang="en-US" b="1" dirty="0">
                <a:solidFill>
                  <a:schemeClr val="bg1">
                    <a:lumMod val="65000"/>
                  </a:schemeClr>
                </a:solidFill>
              </a:rPr>
              <a:t>DRONA</a:t>
            </a:r>
          </a:p>
        </p:txBody>
      </p:sp>
      <p:sp>
        <p:nvSpPr>
          <p:cNvPr id="5" name="Slide Number Placeholder 4">
            <a:extLst>
              <a:ext uri="{FF2B5EF4-FFF2-40B4-BE49-F238E27FC236}">
                <a16:creationId xmlns:a16="http://schemas.microsoft.com/office/drawing/2014/main" id="{6B55CA4D-A6D7-EA8C-72AE-BC8ECD3582CD}"/>
              </a:ext>
            </a:extLst>
          </p:cNvPr>
          <p:cNvSpPr>
            <a:spLocks noGrp="1"/>
          </p:cNvSpPr>
          <p:nvPr>
            <p:ph type="sldNum" sz="quarter" idx="31"/>
          </p:nvPr>
        </p:nvSpPr>
        <p:spPr/>
        <p:txBody>
          <a:bodyPr/>
          <a:lstStyle/>
          <a:p>
            <a:fld id="{47FEACEE-25B4-4A2D-B147-27296E36371D}" type="slidenum">
              <a:rPr lang="en-US" altLang="zh-CN" noProof="0" smtClean="0"/>
              <a:pPr/>
              <a:t>13</a:t>
            </a:fld>
            <a:endParaRPr lang="en-US" altLang="zh-CN" noProof="0" dirty="0"/>
          </a:p>
        </p:txBody>
      </p:sp>
      <p:sp>
        <p:nvSpPr>
          <p:cNvPr id="6" name="Title 1">
            <a:extLst>
              <a:ext uri="{FF2B5EF4-FFF2-40B4-BE49-F238E27FC236}">
                <a16:creationId xmlns:a16="http://schemas.microsoft.com/office/drawing/2014/main" id="{C4C7D498-64A7-C67F-0AB6-5590BD24A8F7}"/>
              </a:ext>
            </a:extLst>
          </p:cNvPr>
          <p:cNvSpPr txBox="1">
            <a:spLocks/>
          </p:cNvSpPr>
          <p:nvPr/>
        </p:nvSpPr>
        <p:spPr>
          <a:xfrm>
            <a:off x="6095999" y="0"/>
            <a:ext cx="4518122" cy="168890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IN" dirty="0"/>
              <a:t>Mathematical Calculation</a:t>
            </a:r>
          </a:p>
        </p:txBody>
      </p:sp>
      <p:pic>
        <p:nvPicPr>
          <p:cNvPr id="7" name="Picture 6">
            <a:extLst>
              <a:ext uri="{FF2B5EF4-FFF2-40B4-BE49-F238E27FC236}">
                <a16:creationId xmlns:a16="http://schemas.microsoft.com/office/drawing/2014/main" id="{471AEFB6-19F2-4962-F400-2FA07A6599E1}"/>
              </a:ext>
            </a:extLst>
          </p:cNvPr>
          <p:cNvPicPr>
            <a:picLocks noChangeAspect="1"/>
          </p:cNvPicPr>
          <p:nvPr/>
        </p:nvPicPr>
        <p:blipFill>
          <a:blip r:embed="rId2"/>
          <a:stretch>
            <a:fillRect/>
          </a:stretch>
        </p:blipFill>
        <p:spPr>
          <a:xfrm>
            <a:off x="592210" y="913577"/>
            <a:ext cx="4114800" cy="4114800"/>
          </a:xfrm>
          <a:prstGeom prst="rect">
            <a:avLst/>
          </a:prstGeom>
        </p:spPr>
      </p:pic>
    </p:spTree>
    <p:extLst>
      <p:ext uri="{BB962C8B-B14F-4D97-AF65-F5344CB8AC3E}">
        <p14:creationId xmlns:p14="http://schemas.microsoft.com/office/powerpoint/2010/main" val="2044925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B132B17-AF62-EF17-AC00-7A65778440FF}"/>
              </a:ext>
            </a:extLst>
          </p:cNvPr>
          <p:cNvSpPr>
            <a:spLocks noGrp="1"/>
          </p:cNvSpPr>
          <p:nvPr>
            <p:ph type="body" sz="quarter" idx="29"/>
          </p:nvPr>
        </p:nvSpPr>
        <p:spPr>
          <a:xfrm>
            <a:off x="6095999" y="1837764"/>
            <a:ext cx="5098170" cy="4380155"/>
          </a:xfrm>
        </p:spPr>
        <p:txBody>
          <a:bodyPr/>
          <a:lstStyle/>
          <a:p>
            <a:r>
              <a:rPr lang="en-IN" sz="1800" dirty="0">
                <a:effectLst/>
                <a:latin typeface="Times New Roman" panose="02020603050405020304" pitchFamily="18" charset="0"/>
                <a:ea typeface="Times New Roman" panose="02020603050405020304" pitchFamily="18" charset="0"/>
              </a:rPr>
              <a:t>To implement the FFT algorithm in the backend of a website, we have included "dsp.js" library.</a:t>
            </a:r>
            <a:endParaRPr lang="en-IN" sz="1800" dirty="0">
              <a:latin typeface="Times New Roman" panose="02020603050405020304" pitchFamily="18" charset="0"/>
            </a:endParaRPr>
          </a:p>
          <a:p>
            <a:pPr>
              <a:lnSpc>
                <a:spcPct val="115000"/>
              </a:lnSpc>
              <a:spcAft>
                <a:spcPts val="600"/>
              </a:spcAft>
            </a:pPr>
            <a:r>
              <a:rPr lang="en-IN"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The mathematical formula involved in converting the vibration signal to frequency using FFT algorithm is as follows:</a:t>
            </a:r>
            <a:endParaRPr lang="en-IN" sz="1800" dirty="0">
              <a:effectLst/>
              <a:latin typeface="Arial Narrow" panose="020B0506020202030204" pitchFamily="34" charset="0"/>
              <a:ea typeface="Arial Narrow" panose="020B0506020202030204" pitchFamily="34" charset="0"/>
              <a:cs typeface="Times New Roman" panose="02020603050405020304" pitchFamily="18" charset="0"/>
            </a:endParaRPr>
          </a:p>
          <a:p>
            <a:pPr>
              <a:lnSpc>
                <a:spcPct val="115000"/>
              </a:lnSpc>
              <a:spcAft>
                <a:spcPts val="600"/>
              </a:spcAft>
            </a:pPr>
            <a:r>
              <a:rPr lang="en-IN"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F = n / T</a:t>
            </a:r>
            <a:endParaRPr lang="en-IN" sz="1800" dirty="0">
              <a:effectLst/>
              <a:latin typeface="Arial Narrow" panose="020B0506020202030204" pitchFamily="34" charset="0"/>
              <a:ea typeface="Arial Narrow" panose="020B0506020202030204" pitchFamily="34" charset="0"/>
              <a:cs typeface="Times New Roman" panose="02020603050405020304" pitchFamily="18" charset="0"/>
            </a:endParaRPr>
          </a:p>
          <a:p>
            <a:pPr>
              <a:lnSpc>
                <a:spcPct val="115000"/>
              </a:lnSpc>
              <a:spcAft>
                <a:spcPts val="6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where F is the frequency in Hertz, n is the number of cycles of vibration during the sampling time T, which is the time interval between two successive samples of the vibration signal.</a:t>
            </a:r>
            <a:endParaRPr lang="en-IN" sz="1800" dirty="0">
              <a:effectLst/>
              <a:latin typeface="Arial Narrow" panose="020B0506020202030204" pitchFamily="34" charset="0"/>
              <a:ea typeface="Arial Narrow" panose="020B0506020202030204" pitchFamily="34"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A3ED7A48-2082-B0E3-4976-3FB3633B1190}"/>
              </a:ext>
            </a:extLst>
          </p:cNvPr>
          <p:cNvSpPr>
            <a:spLocks noGrp="1"/>
          </p:cNvSpPr>
          <p:nvPr>
            <p:ph type="ftr" sz="quarter" idx="30"/>
          </p:nvPr>
        </p:nvSpPr>
        <p:spPr/>
        <p:txBody>
          <a:bodyPr/>
          <a:lstStyle/>
          <a:p>
            <a:r>
              <a:rPr lang="en-US" b="1" dirty="0">
                <a:solidFill>
                  <a:schemeClr val="bg1">
                    <a:lumMod val="65000"/>
                  </a:schemeClr>
                </a:solidFill>
              </a:rPr>
              <a:t>DRONA</a:t>
            </a:r>
          </a:p>
        </p:txBody>
      </p:sp>
      <p:sp>
        <p:nvSpPr>
          <p:cNvPr id="5" name="Slide Number Placeholder 4">
            <a:extLst>
              <a:ext uri="{FF2B5EF4-FFF2-40B4-BE49-F238E27FC236}">
                <a16:creationId xmlns:a16="http://schemas.microsoft.com/office/drawing/2014/main" id="{09EB8EB5-F61B-57AD-B188-A906DD033146}"/>
              </a:ext>
            </a:extLst>
          </p:cNvPr>
          <p:cNvSpPr>
            <a:spLocks noGrp="1"/>
          </p:cNvSpPr>
          <p:nvPr>
            <p:ph type="sldNum" sz="quarter" idx="31"/>
          </p:nvPr>
        </p:nvSpPr>
        <p:spPr/>
        <p:txBody>
          <a:bodyPr/>
          <a:lstStyle/>
          <a:p>
            <a:fld id="{47FEACEE-25B4-4A2D-B147-27296E36371D}" type="slidenum">
              <a:rPr lang="en-US" altLang="zh-CN" noProof="0" smtClean="0"/>
              <a:pPr/>
              <a:t>14</a:t>
            </a:fld>
            <a:endParaRPr lang="en-US" altLang="zh-CN" noProof="0" dirty="0"/>
          </a:p>
        </p:txBody>
      </p:sp>
      <p:sp>
        <p:nvSpPr>
          <p:cNvPr id="6" name="Title 1">
            <a:extLst>
              <a:ext uri="{FF2B5EF4-FFF2-40B4-BE49-F238E27FC236}">
                <a16:creationId xmlns:a16="http://schemas.microsoft.com/office/drawing/2014/main" id="{7F45B04B-ADE0-1063-EE47-19F6CAE66F52}"/>
              </a:ext>
            </a:extLst>
          </p:cNvPr>
          <p:cNvSpPr txBox="1">
            <a:spLocks/>
          </p:cNvSpPr>
          <p:nvPr/>
        </p:nvSpPr>
        <p:spPr>
          <a:xfrm>
            <a:off x="6095999" y="0"/>
            <a:ext cx="4518122" cy="168890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IN" dirty="0"/>
              <a:t>Mathematical Calculation</a:t>
            </a:r>
          </a:p>
        </p:txBody>
      </p:sp>
      <p:pic>
        <p:nvPicPr>
          <p:cNvPr id="7" name="Picture 6">
            <a:extLst>
              <a:ext uri="{FF2B5EF4-FFF2-40B4-BE49-F238E27FC236}">
                <a16:creationId xmlns:a16="http://schemas.microsoft.com/office/drawing/2014/main" id="{6A48C931-FC05-F872-5464-E1BE639B1B58}"/>
              </a:ext>
            </a:extLst>
          </p:cNvPr>
          <p:cNvPicPr>
            <a:picLocks noChangeAspect="1"/>
          </p:cNvPicPr>
          <p:nvPr/>
        </p:nvPicPr>
        <p:blipFill>
          <a:blip r:embed="rId2"/>
          <a:stretch>
            <a:fillRect/>
          </a:stretch>
        </p:blipFill>
        <p:spPr>
          <a:xfrm>
            <a:off x="592210" y="913577"/>
            <a:ext cx="4114800" cy="4114800"/>
          </a:xfrm>
          <a:prstGeom prst="rect">
            <a:avLst/>
          </a:prstGeom>
        </p:spPr>
      </p:pic>
    </p:spTree>
    <p:extLst>
      <p:ext uri="{BB962C8B-B14F-4D97-AF65-F5344CB8AC3E}">
        <p14:creationId xmlns:p14="http://schemas.microsoft.com/office/powerpoint/2010/main" val="1966780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5C493E1-08C7-9590-ED49-805CD7FF3218}"/>
              </a:ext>
            </a:extLst>
          </p:cNvPr>
          <p:cNvSpPr>
            <a:spLocks noGrp="1"/>
          </p:cNvSpPr>
          <p:nvPr>
            <p:ph type="body" sz="quarter" idx="29"/>
          </p:nvPr>
        </p:nvSpPr>
        <p:spPr>
          <a:xfrm>
            <a:off x="6095999" y="1984468"/>
            <a:ext cx="5002307" cy="4416014"/>
          </a:xfrm>
        </p:spPr>
        <p:txBody>
          <a:bodyPr/>
          <a:lstStyle/>
          <a:p>
            <a:pPr lvl="0">
              <a:lnSpc>
                <a:spcPct val="115000"/>
              </a:lnSpc>
              <a:spcAft>
                <a:spcPts val="600"/>
              </a:spcAft>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Measure the acceleration of the rail track using the rail vibration sensor. This can be done by converting the output voltage of the sensor to acceleration using the following formula:</a:t>
            </a:r>
            <a:endParaRPr lang="en-IN" sz="1800" dirty="0">
              <a:effectLst/>
              <a:latin typeface="Arial Narrow" panose="020B0506020202030204" pitchFamily="34" charset="0"/>
              <a:ea typeface="Arial Narrow" panose="020B0506020202030204" pitchFamily="34" charset="0"/>
              <a:cs typeface="Times New Roman" panose="02020603050405020304" pitchFamily="18" charset="0"/>
            </a:endParaRPr>
          </a:p>
          <a:p>
            <a:pPr>
              <a:lnSpc>
                <a:spcPct val="115000"/>
              </a:lnSpc>
              <a:spcAft>
                <a:spcPts val="600"/>
              </a:spcAft>
            </a:pPr>
            <a:r>
              <a:rPr lang="en-IN" sz="18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 = (</a:t>
            </a:r>
            <a:r>
              <a:rPr lang="en-IN" sz="1800" b="1" dirty="0" err="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Vout</a:t>
            </a:r>
            <a:r>
              <a:rPr lang="en-IN" sz="18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IN" sz="1800" b="1" dirty="0" err="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Voffset</a:t>
            </a:r>
            <a:r>
              <a:rPr lang="en-IN" sz="18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 S</a:t>
            </a:r>
            <a:endParaRPr lang="en-IN" sz="1800" dirty="0">
              <a:solidFill>
                <a:srgbClr val="FF0000"/>
              </a:solidFill>
              <a:effectLst/>
              <a:latin typeface="Arial Narrow" panose="020B0506020202030204" pitchFamily="34" charset="0"/>
              <a:ea typeface="Arial Narrow" panose="020B0506020202030204" pitchFamily="34" charset="0"/>
              <a:cs typeface="Times New Roman" panose="02020603050405020304" pitchFamily="18" charset="0"/>
            </a:endParaRPr>
          </a:p>
          <a:p>
            <a:pPr>
              <a:lnSpc>
                <a:spcPct val="115000"/>
              </a:lnSpc>
              <a:spcAft>
                <a:spcPts val="6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where a is the acceleration in m/s^2,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Vout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is the output voltage of the sensor,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Voffset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is the offset voltage of the sensor (usually zero), and S is the sensitivity of the sensor in V/m/s^2.</a:t>
            </a:r>
            <a:endParaRPr lang="en-IN" sz="1800" dirty="0">
              <a:effectLst/>
              <a:latin typeface="Arial Narrow" panose="020B0506020202030204" pitchFamily="34" charset="0"/>
              <a:ea typeface="Arial Narrow" panose="020B0506020202030204" pitchFamily="34"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BF52343A-C093-1A98-C4B2-CE1C924D414C}"/>
              </a:ext>
            </a:extLst>
          </p:cNvPr>
          <p:cNvSpPr>
            <a:spLocks noGrp="1"/>
          </p:cNvSpPr>
          <p:nvPr>
            <p:ph type="ftr" sz="quarter" idx="30"/>
          </p:nvPr>
        </p:nvSpPr>
        <p:spPr/>
        <p:txBody>
          <a:bodyPr/>
          <a:lstStyle/>
          <a:p>
            <a:r>
              <a:rPr lang="en-US" b="1" dirty="0">
                <a:solidFill>
                  <a:schemeClr val="bg1">
                    <a:lumMod val="65000"/>
                  </a:schemeClr>
                </a:solidFill>
              </a:rPr>
              <a:t>DRONA</a:t>
            </a:r>
          </a:p>
        </p:txBody>
      </p:sp>
      <p:sp>
        <p:nvSpPr>
          <p:cNvPr id="5" name="Slide Number Placeholder 4">
            <a:extLst>
              <a:ext uri="{FF2B5EF4-FFF2-40B4-BE49-F238E27FC236}">
                <a16:creationId xmlns:a16="http://schemas.microsoft.com/office/drawing/2014/main" id="{26194F75-CC59-806F-7803-1DFCABA34760}"/>
              </a:ext>
            </a:extLst>
          </p:cNvPr>
          <p:cNvSpPr>
            <a:spLocks noGrp="1"/>
          </p:cNvSpPr>
          <p:nvPr>
            <p:ph type="sldNum" sz="quarter" idx="31"/>
          </p:nvPr>
        </p:nvSpPr>
        <p:spPr/>
        <p:txBody>
          <a:bodyPr/>
          <a:lstStyle/>
          <a:p>
            <a:fld id="{47FEACEE-25B4-4A2D-B147-27296E36371D}" type="slidenum">
              <a:rPr lang="en-US" altLang="zh-CN" noProof="0" smtClean="0"/>
              <a:pPr/>
              <a:t>15</a:t>
            </a:fld>
            <a:endParaRPr lang="en-US" altLang="zh-CN" noProof="0" dirty="0"/>
          </a:p>
        </p:txBody>
      </p:sp>
      <p:pic>
        <p:nvPicPr>
          <p:cNvPr id="6" name="Picture 5">
            <a:extLst>
              <a:ext uri="{FF2B5EF4-FFF2-40B4-BE49-F238E27FC236}">
                <a16:creationId xmlns:a16="http://schemas.microsoft.com/office/drawing/2014/main" id="{B337C7E1-C787-1FFF-4C1D-E0D9B3B206DE}"/>
              </a:ext>
            </a:extLst>
          </p:cNvPr>
          <p:cNvPicPr>
            <a:picLocks noChangeAspect="1"/>
          </p:cNvPicPr>
          <p:nvPr/>
        </p:nvPicPr>
        <p:blipFill>
          <a:blip r:embed="rId2"/>
          <a:stretch>
            <a:fillRect/>
          </a:stretch>
        </p:blipFill>
        <p:spPr>
          <a:xfrm>
            <a:off x="592210" y="913577"/>
            <a:ext cx="4114800" cy="4114800"/>
          </a:xfrm>
          <a:prstGeom prst="rect">
            <a:avLst/>
          </a:prstGeom>
        </p:spPr>
      </p:pic>
      <p:sp>
        <p:nvSpPr>
          <p:cNvPr id="7" name="Title 1">
            <a:extLst>
              <a:ext uri="{FF2B5EF4-FFF2-40B4-BE49-F238E27FC236}">
                <a16:creationId xmlns:a16="http://schemas.microsoft.com/office/drawing/2014/main" id="{27DAA935-E085-2CE8-7F23-05E5F657C550}"/>
              </a:ext>
            </a:extLst>
          </p:cNvPr>
          <p:cNvSpPr txBox="1">
            <a:spLocks/>
          </p:cNvSpPr>
          <p:nvPr/>
        </p:nvSpPr>
        <p:spPr>
          <a:xfrm>
            <a:off x="6095999" y="0"/>
            <a:ext cx="4518122" cy="168890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IN" dirty="0"/>
              <a:t>Core Calculation</a:t>
            </a:r>
          </a:p>
        </p:txBody>
      </p:sp>
    </p:spTree>
    <p:extLst>
      <p:ext uri="{BB962C8B-B14F-4D97-AF65-F5344CB8AC3E}">
        <p14:creationId xmlns:p14="http://schemas.microsoft.com/office/powerpoint/2010/main" val="1511506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AD4B9D4-9228-41D8-0D94-A84ACAD2AB0A}"/>
              </a:ext>
            </a:extLst>
          </p:cNvPr>
          <p:cNvSpPr>
            <a:spLocks noGrp="1"/>
          </p:cNvSpPr>
          <p:nvPr>
            <p:ph type="body" sz="quarter" idx="29"/>
          </p:nvPr>
        </p:nvSpPr>
        <p:spPr>
          <a:xfrm>
            <a:off x="6095999" y="1864658"/>
            <a:ext cx="5011272" cy="4353261"/>
          </a:xfrm>
        </p:spPr>
        <p:txBody>
          <a:bodyPr/>
          <a:lstStyle/>
          <a:p>
            <a:pPr marL="342900" lvl="0" indent="-342900">
              <a:lnSpc>
                <a:spcPct val="115000"/>
              </a:lnSpc>
              <a:spcAft>
                <a:spcPts val="600"/>
              </a:spcAft>
              <a:buFont typeface="+mj-lt"/>
              <a:buAutoNum type="arabicPeriod"/>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Identify the </a:t>
            </a:r>
            <a:r>
              <a:rPr lang="en-IN"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peak frequency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in the frequency spectrum. This peak frequency corresponds to the natural frequency of the rail track.</a:t>
            </a:r>
            <a:endParaRPr lang="en-IN" sz="1800" dirty="0">
              <a:effectLst/>
              <a:latin typeface="Arial Narrow" panose="020B0506020202030204" pitchFamily="34" charset="0"/>
              <a:ea typeface="Arial Narrow" panose="020B0506020202030204" pitchFamily="34" charset="0"/>
              <a:cs typeface="Times New Roman" panose="02020603050405020304" pitchFamily="18" charset="0"/>
            </a:endParaRPr>
          </a:p>
          <a:p>
            <a:pPr marL="342900" lvl="0" indent="-342900">
              <a:lnSpc>
                <a:spcPct val="115000"/>
              </a:lnSpc>
              <a:spcAft>
                <a:spcPts val="600"/>
              </a:spcAft>
              <a:buFont typeface="+mj-lt"/>
              <a:buAutoNum type="arabicPeriod"/>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Calculate the natural frequency of the rail track using the following formula:</a:t>
            </a:r>
            <a:endParaRPr lang="en-IN" sz="1800" dirty="0">
              <a:effectLst/>
              <a:latin typeface="Arial Narrow" panose="020B0506020202030204" pitchFamily="34" charset="0"/>
              <a:ea typeface="Arial Narrow" panose="020B0506020202030204" pitchFamily="34" charset="0"/>
              <a:cs typeface="Times New Roman" panose="02020603050405020304" pitchFamily="18" charset="0"/>
            </a:endParaRPr>
          </a:p>
          <a:p>
            <a:r>
              <a:rPr lang="en-IN" sz="1800" dirty="0">
                <a:solidFill>
                  <a:srgbClr val="FF0000"/>
                </a:solidFill>
                <a:effectLst/>
                <a:latin typeface="Times New Roman" panose="02020603050405020304" pitchFamily="18" charset="0"/>
                <a:ea typeface="Times New Roman" panose="02020603050405020304" pitchFamily="18" charset="0"/>
              </a:rPr>
              <a:t>f = c / (2L),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where f is the natural frequency in Hz, c is the speed of sound in the rail, and L is the distance between the two axles of the train.</a:t>
            </a:r>
            <a:endParaRPr lang="en-IN" sz="1800" dirty="0">
              <a:solidFill>
                <a:srgbClr val="FF0000"/>
              </a:solidFill>
              <a:effectLst/>
              <a:latin typeface="Times New Roman" panose="02020603050405020304" pitchFamily="18" charset="0"/>
              <a:ea typeface="Times New Roman" panose="02020603050405020304" pitchFamily="18" charset="0"/>
            </a:endParaRPr>
          </a:p>
          <a:p>
            <a:r>
              <a:rPr lang="en-IN"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c = √(E/ρ)</a:t>
            </a:r>
            <a:endParaRPr lang="en-IN" sz="1800" dirty="0">
              <a:effectLst/>
              <a:latin typeface="Arial Narrow" panose="020B0506020202030204" pitchFamily="34" charset="0"/>
              <a:ea typeface="Arial Narrow" panose="020B0506020202030204" pitchFamily="34" charset="0"/>
              <a:cs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where c is the speed of sound in m/s, E is the modulus of elasticity of the rail in Pa, and ρ is the density of the rail in kg/m^3.</a:t>
            </a:r>
            <a:endParaRPr lang="en-IN" sz="1800" dirty="0">
              <a:effectLst/>
              <a:latin typeface="Arial Narrow" panose="020B0506020202030204" pitchFamily="34" charset="0"/>
              <a:ea typeface="Arial Narrow" panose="020B0506020202030204" pitchFamily="34"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E6935274-6FBA-DA3E-FEC3-A90B51E98C2D}"/>
              </a:ext>
            </a:extLst>
          </p:cNvPr>
          <p:cNvSpPr>
            <a:spLocks noGrp="1"/>
          </p:cNvSpPr>
          <p:nvPr>
            <p:ph type="ftr" sz="quarter" idx="30"/>
          </p:nvPr>
        </p:nvSpPr>
        <p:spPr/>
        <p:txBody>
          <a:bodyPr/>
          <a:lstStyle/>
          <a:p>
            <a:r>
              <a:rPr lang="en-US" b="1" dirty="0">
                <a:solidFill>
                  <a:schemeClr val="bg1">
                    <a:lumMod val="65000"/>
                  </a:schemeClr>
                </a:solidFill>
              </a:rPr>
              <a:t>DRONA</a:t>
            </a:r>
          </a:p>
        </p:txBody>
      </p:sp>
      <p:sp>
        <p:nvSpPr>
          <p:cNvPr id="5" name="Slide Number Placeholder 4">
            <a:extLst>
              <a:ext uri="{FF2B5EF4-FFF2-40B4-BE49-F238E27FC236}">
                <a16:creationId xmlns:a16="http://schemas.microsoft.com/office/drawing/2014/main" id="{250B78C9-BDF6-A269-B991-EA123B83AA91}"/>
              </a:ext>
            </a:extLst>
          </p:cNvPr>
          <p:cNvSpPr>
            <a:spLocks noGrp="1"/>
          </p:cNvSpPr>
          <p:nvPr>
            <p:ph type="sldNum" sz="quarter" idx="31"/>
          </p:nvPr>
        </p:nvSpPr>
        <p:spPr/>
        <p:txBody>
          <a:bodyPr/>
          <a:lstStyle/>
          <a:p>
            <a:fld id="{47FEACEE-25B4-4A2D-B147-27296E36371D}" type="slidenum">
              <a:rPr lang="en-US" altLang="zh-CN" noProof="0" smtClean="0"/>
              <a:pPr/>
              <a:t>16</a:t>
            </a:fld>
            <a:endParaRPr lang="en-US" altLang="zh-CN" noProof="0" dirty="0"/>
          </a:p>
        </p:txBody>
      </p:sp>
      <p:pic>
        <p:nvPicPr>
          <p:cNvPr id="6" name="Picture 5">
            <a:extLst>
              <a:ext uri="{FF2B5EF4-FFF2-40B4-BE49-F238E27FC236}">
                <a16:creationId xmlns:a16="http://schemas.microsoft.com/office/drawing/2014/main" id="{8FCDE101-EC37-8D57-8BB7-C156713D0522}"/>
              </a:ext>
            </a:extLst>
          </p:cNvPr>
          <p:cNvPicPr>
            <a:picLocks noChangeAspect="1"/>
          </p:cNvPicPr>
          <p:nvPr/>
        </p:nvPicPr>
        <p:blipFill>
          <a:blip r:embed="rId2"/>
          <a:stretch>
            <a:fillRect/>
          </a:stretch>
        </p:blipFill>
        <p:spPr>
          <a:xfrm>
            <a:off x="592210" y="913577"/>
            <a:ext cx="4114800" cy="4114800"/>
          </a:xfrm>
          <a:prstGeom prst="rect">
            <a:avLst/>
          </a:prstGeom>
        </p:spPr>
      </p:pic>
      <p:sp>
        <p:nvSpPr>
          <p:cNvPr id="7" name="Title 1">
            <a:extLst>
              <a:ext uri="{FF2B5EF4-FFF2-40B4-BE49-F238E27FC236}">
                <a16:creationId xmlns:a16="http://schemas.microsoft.com/office/drawing/2014/main" id="{3360F13E-EC6D-70E7-4A34-E9C0EA12A01D}"/>
              </a:ext>
            </a:extLst>
          </p:cNvPr>
          <p:cNvSpPr txBox="1">
            <a:spLocks/>
          </p:cNvSpPr>
          <p:nvPr/>
        </p:nvSpPr>
        <p:spPr>
          <a:xfrm>
            <a:off x="6095999" y="0"/>
            <a:ext cx="4518122" cy="168890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IN" dirty="0"/>
              <a:t>Core Calculation</a:t>
            </a:r>
          </a:p>
        </p:txBody>
      </p:sp>
    </p:spTree>
    <p:extLst>
      <p:ext uri="{BB962C8B-B14F-4D97-AF65-F5344CB8AC3E}">
        <p14:creationId xmlns:p14="http://schemas.microsoft.com/office/powerpoint/2010/main" val="3538112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dirty="0"/>
              <a:t>CONTENTS</a:t>
            </a:r>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Derailment</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Motivation</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Why DRONA?</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a:xfrm>
            <a:off x="9409651" y="3050913"/>
            <a:ext cx="1913128" cy="1107124"/>
          </a:xfrm>
        </p:spPr>
        <p:txBody>
          <a:bodyPr/>
          <a:lstStyle/>
          <a:p>
            <a:r>
              <a:rPr lang="en-US" dirty="0"/>
              <a:t>Working</a:t>
            </a:r>
          </a:p>
          <a:p>
            <a:endParaRPr lang="en-US" dirty="0"/>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Conclusion</a:t>
            </a:r>
          </a:p>
        </p:txBody>
      </p:sp>
      <p:sp>
        <p:nvSpPr>
          <p:cNvPr id="21" name="Footer Placeholder 19">
            <a:extLst>
              <a:ext uri="{FF2B5EF4-FFF2-40B4-BE49-F238E27FC236}">
                <a16:creationId xmlns:a16="http://schemas.microsoft.com/office/drawing/2014/main" id="{A6E539FA-B60E-5585-524F-1BFA8C5B3E2F}"/>
              </a:ext>
            </a:extLst>
          </p:cNvPr>
          <p:cNvSpPr txBox="1">
            <a:spLocks/>
          </p:cNvSpPr>
          <p:nvPr/>
        </p:nvSpPr>
        <p:spPr>
          <a:xfrm>
            <a:off x="486699" y="6085719"/>
            <a:ext cx="4114800" cy="365125"/>
          </a:xfrm>
          <a:prstGeom prst="rect">
            <a:avLst/>
          </a:prstGeom>
        </p:spPr>
        <p:txBody>
          <a:bodyPr anchor="ctr"/>
          <a:lstStyle>
            <a:defPPr>
              <a:defRPr lang="zh-CN"/>
            </a:defPPr>
            <a:lvl1pPr marL="0" algn="l"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rPr>
              <a:t>Presentation Title</a:t>
            </a:r>
          </a:p>
        </p:txBody>
      </p:sp>
      <p:sp>
        <p:nvSpPr>
          <p:cNvPr id="8" name="Footer Placeholder 7">
            <a:extLst>
              <a:ext uri="{FF2B5EF4-FFF2-40B4-BE49-F238E27FC236}">
                <a16:creationId xmlns:a16="http://schemas.microsoft.com/office/drawing/2014/main" id="{D36D0CF6-7418-9349-F7A8-045EA96B2D03}"/>
              </a:ext>
            </a:extLst>
          </p:cNvPr>
          <p:cNvSpPr>
            <a:spLocks noGrp="1"/>
          </p:cNvSpPr>
          <p:nvPr>
            <p:ph type="ftr" sz="quarter" idx="33"/>
          </p:nvPr>
        </p:nvSpPr>
        <p:spPr/>
        <p:txBody>
          <a:bodyPr/>
          <a:lstStyle/>
          <a:p>
            <a:r>
              <a:rPr lang="en-US" b="1" dirty="0">
                <a:solidFill>
                  <a:schemeClr val="bg1">
                    <a:lumMod val="65000"/>
                  </a:schemeClr>
                </a:solidFill>
              </a:rPr>
              <a:t>DRONA</a:t>
            </a:r>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2</a:t>
            </a:fld>
            <a:endParaRPr lang="en-US" altLang="zh-CN" dirty="0"/>
          </a:p>
        </p:txBody>
      </p:sp>
      <p:pic>
        <p:nvPicPr>
          <p:cNvPr id="3" name="Picture 2">
            <a:extLst>
              <a:ext uri="{FF2B5EF4-FFF2-40B4-BE49-F238E27FC236}">
                <a16:creationId xmlns:a16="http://schemas.microsoft.com/office/drawing/2014/main" id="{1AD0ED1F-3A6E-C116-5B1A-7EA15C9E62EC}"/>
              </a:ext>
            </a:extLst>
          </p:cNvPr>
          <p:cNvPicPr>
            <a:picLocks noChangeAspect="1"/>
          </p:cNvPicPr>
          <p:nvPr/>
        </p:nvPicPr>
        <p:blipFill>
          <a:blip r:embed="rId2"/>
          <a:stretch>
            <a:fillRect/>
          </a:stretch>
        </p:blipFill>
        <p:spPr>
          <a:xfrm>
            <a:off x="-157956" y="0"/>
            <a:ext cx="3435996" cy="3435996"/>
          </a:xfrm>
          <a:prstGeom prst="rect">
            <a:avLst/>
          </a:prstGeom>
        </p:spPr>
      </p:pic>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416129" y="703280"/>
            <a:ext cx="5117162" cy="1325563"/>
          </a:xfrm>
        </p:spPr>
        <p:txBody>
          <a:bodyPr/>
          <a:lstStyle/>
          <a:p>
            <a:r>
              <a:rPr lang="en-US" altLang="zh-CN" sz="3600" dirty="0">
                <a:latin typeface="Georgia" panose="02040502050405020303" pitchFamily="18" charset="0"/>
              </a:rPr>
              <a:t>Derailment</a:t>
            </a:r>
            <a:endParaRPr lang="en-US" sz="3600" dirty="0">
              <a:latin typeface="Georgia" panose="02040502050405020303" pitchFamily="18" charset="0"/>
            </a:endParaRP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250069" y="2420542"/>
            <a:ext cx="4500813" cy="2246883"/>
          </a:xfrm>
        </p:spPr>
        <p:txBody>
          <a:bodyPr/>
          <a:lstStyle/>
          <a:p>
            <a:r>
              <a:rPr lang="en-US" dirty="0">
                <a:latin typeface="Calibri" panose="020F0502020204030204" pitchFamily="34" charset="0"/>
                <a:cs typeface="Calibri" panose="020F0502020204030204" pitchFamily="34" charset="0"/>
              </a:rPr>
              <a:t>Train derailment refers to the situation when a train leaves the track and either partially or completely loses contact with the rails. Derailments can occur due to a variety of reasons, such as equipment failure, human error, track defects, weather conditions, or a combination of these factors.</a:t>
            </a:r>
          </a:p>
          <a:p>
            <a:endParaRPr lang="en-US" dirty="0"/>
          </a:p>
          <a:p>
            <a:r>
              <a:rPr lang="en-US" dirty="0">
                <a:latin typeface="Calibri" panose="020F0502020204030204" pitchFamily="34" charset="0"/>
                <a:cs typeface="Calibri" panose="020F0502020204030204" pitchFamily="34" charset="0"/>
              </a:rPr>
              <a:t>When a train derails, it can result in significant damage to the train and the surrounding infrastructure, as well as potentially serious injuries or fatalities to passengers and crew. Derailments can also cause disruptions to train services and lead to economic losses.</a:t>
            </a:r>
          </a:p>
          <a:p>
            <a:endParaRPr lang="en-US" dirty="0"/>
          </a:p>
        </p:txBody>
      </p:sp>
      <p:sp>
        <p:nvSpPr>
          <p:cNvPr id="4" name="Footer Placeholder 3">
            <a:extLst>
              <a:ext uri="{FF2B5EF4-FFF2-40B4-BE49-F238E27FC236}">
                <a16:creationId xmlns:a16="http://schemas.microsoft.com/office/drawing/2014/main" id="{0A01EC1F-42C9-66C4-9D49-F6AF79D5BE91}"/>
              </a:ext>
            </a:extLst>
          </p:cNvPr>
          <p:cNvSpPr>
            <a:spLocks noGrp="1"/>
          </p:cNvSpPr>
          <p:nvPr>
            <p:ph type="ftr" sz="quarter" idx="52"/>
          </p:nvPr>
        </p:nvSpPr>
        <p:spPr/>
        <p:txBody>
          <a:bodyPr/>
          <a:lstStyle/>
          <a:p>
            <a:r>
              <a:rPr lang="en-US" b="1" dirty="0">
                <a:solidFill>
                  <a:schemeClr val="bg1">
                    <a:lumMod val="65000"/>
                  </a:schemeClr>
                </a:solidFill>
              </a:rPr>
              <a:t>DRONA</a:t>
            </a:r>
          </a:p>
        </p:txBody>
      </p:sp>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3</a:t>
            </a:fld>
            <a:endParaRPr lang="en-US" altLang="zh-CN" dirty="0"/>
          </a:p>
        </p:txBody>
      </p:sp>
      <p:pic>
        <p:nvPicPr>
          <p:cNvPr id="9" name="Picture Placeholder 8">
            <a:extLst>
              <a:ext uri="{FF2B5EF4-FFF2-40B4-BE49-F238E27FC236}">
                <a16:creationId xmlns:a16="http://schemas.microsoft.com/office/drawing/2014/main" id="{A5FA5C22-5B05-401E-6E27-FE8E3F071B2E}"/>
              </a:ext>
            </a:extLst>
          </p:cNvPr>
          <p:cNvPicPr>
            <a:picLocks noGrp="1" noChangeAspect="1"/>
          </p:cNvPicPr>
          <p:nvPr>
            <p:ph type="pic" sz="quarter" idx="51"/>
          </p:nvPr>
        </p:nvPicPr>
        <p:blipFill>
          <a:blip r:embed="rId2"/>
          <a:srcRect l="17957" r="17957"/>
          <a:stretch>
            <a:fillRect/>
          </a:stretch>
        </p:blipFill>
        <p:spPr/>
      </p:pic>
      <p:sp>
        <p:nvSpPr>
          <p:cNvPr id="8" name="Hexagon 7">
            <a:extLst>
              <a:ext uri="{FF2B5EF4-FFF2-40B4-BE49-F238E27FC236}">
                <a16:creationId xmlns:a16="http://schemas.microsoft.com/office/drawing/2014/main" id="{A71E5291-BC88-040A-B6DE-727018C9A55D}"/>
              </a:ext>
            </a:extLst>
          </p:cNvPr>
          <p:cNvSpPr/>
          <p:nvPr/>
        </p:nvSpPr>
        <p:spPr>
          <a:xfrm rot="5400000">
            <a:off x="4447485" y="448918"/>
            <a:ext cx="2171612" cy="1896941"/>
          </a:xfrm>
          <a:prstGeom prst="hexagon">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A56FEBC0-1135-C978-6847-1CBE10602BD8}"/>
              </a:ext>
            </a:extLst>
          </p:cNvPr>
          <p:cNvPicPr>
            <a:picLocks noChangeAspect="1"/>
          </p:cNvPicPr>
          <p:nvPr/>
        </p:nvPicPr>
        <p:blipFill>
          <a:blip r:embed="rId3"/>
          <a:stretch>
            <a:fillRect/>
          </a:stretch>
        </p:blipFill>
        <p:spPr>
          <a:xfrm>
            <a:off x="4037088" y="-105771"/>
            <a:ext cx="2992405" cy="2992405"/>
          </a:xfrm>
          <a:prstGeom prst="rect">
            <a:avLst/>
          </a:prstGeom>
        </p:spPr>
      </p:pic>
    </p:spTree>
    <p:extLst>
      <p:ext uri="{BB962C8B-B14F-4D97-AF65-F5344CB8AC3E}">
        <p14:creationId xmlns:p14="http://schemas.microsoft.com/office/powerpoint/2010/main" val="7755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xagon 3">
            <a:extLst>
              <a:ext uri="{FF2B5EF4-FFF2-40B4-BE49-F238E27FC236}">
                <a16:creationId xmlns:a16="http://schemas.microsoft.com/office/drawing/2014/main" id="{9BC5FD05-134E-A48B-33BD-41AAA47E2FB4}"/>
              </a:ext>
            </a:extLst>
          </p:cNvPr>
          <p:cNvSpPr/>
          <p:nvPr/>
        </p:nvSpPr>
        <p:spPr>
          <a:xfrm rot="5400000">
            <a:off x="4546034" y="2050850"/>
            <a:ext cx="2398058" cy="2133256"/>
          </a:xfrm>
          <a:prstGeom prst="hexagon">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361AB310-49AE-F974-447A-DA382DCA0165}"/>
              </a:ext>
            </a:extLst>
          </p:cNvPr>
          <p:cNvPicPr>
            <a:picLocks noChangeAspect="1"/>
          </p:cNvPicPr>
          <p:nvPr/>
        </p:nvPicPr>
        <p:blipFill>
          <a:blip r:embed="rId2"/>
          <a:stretch>
            <a:fillRect/>
          </a:stretch>
        </p:blipFill>
        <p:spPr>
          <a:xfrm>
            <a:off x="3871026" y="1315160"/>
            <a:ext cx="3748071" cy="3748071"/>
          </a:xfrm>
          <a:prstGeom prst="rect">
            <a:avLst/>
          </a:prstGeom>
        </p:spPr>
      </p:pic>
      <p:sp>
        <p:nvSpPr>
          <p:cNvPr id="2" name="Text Placeholder 1">
            <a:extLst>
              <a:ext uri="{FF2B5EF4-FFF2-40B4-BE49-F238E27FC236}">
                <a16:creationId xmlns:a16="http://schemas.microsoft.com/office/drawing/2014/main" id="{B271116A-1D7C-2B87-2FD3-4684D3B1F6D3}"/>
              </a:ext>
            </a:extLst>
          </p:cNvPr>
          <p:cNvSpPr>
            <a:spLocks noGrp="1"/>
          </p:cNvSpPr>
          <p:nvPr>
            <p:ph type="body" sz="quarter" idx="32"/>
          </p:nvPr>
        </p:nvSpPr>
        <p:spPr>
          <a:xfrm>
            <a:off x="85165" y="1229924"/>
            <a:ext cx="4514267" cy="4987995"/>
          </a:xfrm>
        </p:spPr>
        <p:txBody>
          <a:bodyPr/>
          <a:lstStyle/>
          <a:p>
            <a:pPr algn="l">
              <a:lnSpc>
                <a:spcPct val="115000"/>
              </a:lnSpc>
              <a:spcAft>
                <a:spcPts val="600"/>
              </a:spcAft>
            </a:pPr>
            <a:r>
              <a:rPr lang="en-IN" dirty="0">
                <a:effectLst/>
                <a:latin typeface="Calibri" panose="020F0502020204030204" pitchFamily="34" charset="0"/>
                <a:ea typeface="Calibri" panose="020F0502020204030204" pitchFamily="34" charset="0"/>
                <a:cs typeface="Calibri" panose="020F0502020204030204" pitchFamily="34" charset="0"/>
              </a:rPr>
              <a:t>It was midnight. A train was pacing to its destination with a howl in the silence of the night. A man was sleeping with his head on the side window of the train. Suddenly he woke up from his sleep. He jumped from his seat and pulled the chain hanging just over his head. The chain was nothing but the danger chain. The train moved for some more distance and stopped suddenly. The employees and other passengers in the train rushed to the compartment to know what had happened. Someone even suspected that the man did it in his sleeping mood. So they were angry towards this man. All surrounded the man and asked the reason behind chain </a:t>
            </a:r>
            <a:r>
              <a:rPr lang="en-IN" dirty="0" err="1">
                <a:effectLst/>
                <a:latin typeface="Calibri" panose="020F0502020204030204" pitchFamily="34" charset="0"/>
                <a:ea typeface="Calibri" panose="020F0502020204030204" pitchFamily="34" charset="0"/>
                <a:cs typeface="Calibri" panose="020F0502020204030204" pitchFamily="34" charset="0"/>
              </a:rPr>
              <a:t>pulling.“There</a:t>
            </a:r>
            <a:r>
              <a:rPr lang="en-IN" dirty="0">
                <a:effectLst/>
                <a:latin typeface="Calibri" panose="020F0502020204030204" pitchFamily="34" charset="0"/>
                <a:ea typeface="Calibri" panose="020F0502020204030204" pitchFamily="34" charset="0"/>
                <a:cs typeface="Calibri" panose="020F0502020204030204" pitchFamily="34" charset="0"/>
              </a:rPr>
              <a:t> is a crack in the rail after some more meters from here!!! If train goes over it mishaps may occur.” The man said quietly.</a:t>
            </a:r>
          </a:p>
          <a:p>
            <a:pPr algn="l">
              <a:lnSpc>
                <a:spcPct val="115000"/>
              </a:lnSpc>
              <a:spcAft>
                <a:spcPts val="600"/>
              </a:spcAft>
            </a:pPr>
            <a:r>
              <a:rPr lang="en-IN" dirty="0">
                <a:effectLst/>
                <a:latin typeface="Calibri" panose="020F0502020204030204" pitchFamily="34" charset="0"/>
                <a:ea typeface="Calibri" panose="020F0502020204030204" pitchFamily="34" charset="0"/>
                <a:cs typeface="Calibri" panose="020F0502020204030204" pitchFamily="34" charset="0"/>
              </a:rPr>
              <a:t>“What nonsense you are saying. In this dark night how did you see the crack which is far in front ? </a:t>
            </a:r>
          </a:p>
          <a:p>
            <a:pPr algn="l"/>
            <a:endParaRPr lang="en-IN" sz="1300" dirty="0">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EFE226DD-1536-AD14-BE42-309A70A6C97E}"/>
              </a:ext>
            </a:extLst>
          </p:cNvPr>
          <p:cNvSpPr>
            <a:spLocks noGrp="1"/>
          </p:cNvSpPr>
          <p:nvPr>
            <p:ph type="body" sz="quarter" idx="50"/>
          </p:nvPr>
        </p:nvSpPr>
        <p:spPr>
          <a:xfrm>
            <a:off x="7095214" y="1229924"/>
            <a:ext cx="4666479" cy="4987995"/>
          </a:xfrm>
        </p:spPr>
        <p:txBody>
          <a:bodyPr/>
          <a:lstStyle/>
          <a:p>
            <a:pPr algn="l">
              <a:lnSpc>
                <a:spcPct val="115000"/>
              </a:lnSpc>
              <a:spcAft>
                <a:spcPts val="600"/>
              </a:spcAft>
            </a:pPr>
            <a:r>
              <a:rPr lang="en-IN" dirty="0">
                <a:effectLst/>
                <a:latin typeface="Calibri" panose="020F0502020204030204" pitchFamily="34" charset="0"/>
                <a:ea typeface="Calibri" panose="020F0502020204030204" pitchFamily="34" charset="0"/>
                <a:cs typeface="Calibri" panose="020F0502020204030204" pitchFamily="34" charset="0"/>
              </a:rPr>
              <a:t>Are you mocking us ?” That was the response of the </a:t>
            </a:r>
            <a:r>
              <a:rPr lang="en-IN" dirty="0" err="1">
                <a:effectLst/>
                <a:latin typeface="Calibri" panose="020F0502020204030204" pitchFamily="34" charset="0"/>
                <a:ea typeface="Calibri" panose="020F0502020204030204" pitchFamily="34" charset="0"/>
                <a:cs typeface="Calibri" panose="020F0502020204030204" pitchFamily="34" charset="0"/>
              </a:rPr>
              <a:t>people.“No</a:t>
            </a:r>
            <a:r>
              <a:rPr lang="en-IN" dirty="0">
                <a:effectLst/>
                <a:latin typeface="Calibri" panose="020F0502020204030204" pitchFamily="34" charset="0"/>
                <a:ea typeface="Calibri" panose="020F0502020204030204" pitchFamily="34" charset="0"/>
                <a:cs typeface="Calibri" panose="020F0502020204030204" pitchFamily="34" charset="0"/>
              </a:rPr>
              <a:t>. I have no need to mock you all and stop the train to disturb all. You just check it and then talk to me ” The man replied very gently.</a:t>
            </a:r>
          </a:p>
          <a:p>
            <a:pPr algn="l">
              <a:lnSpc>
                <a:spcPct val="115000"/>
              </a:lnSpc>
              <a:spcAft>
                <a:spcPts val="600"/>
              </a:spcAft>
            </a:pPr>
            <a:r>
              <a:rPr lang="en-IN" dirty="0">
                <a:effectLst/>
                <a:latin typeface="Calibri" panose="020F0502020204030204" pitchFamily="34" charset="0"/>
                <a:ea typeface="Calibri" panose="020F0502020204030204" pitchFamily="34" charset="0"/>
                <a:cs typeface="Calibri" panose="020F0502020204030204" pitchFamily="34" charset="0"/>
              </a:rPr>
              <a:t>The railway persons got down to rail. With the help of a torch they checked the railway track. To their surprise they saw a big crack in the rail a few meters away from the stopped train! If train passed over the crack definitely some mishap was obvious in that dark village night.</a:t>
            </a:r>
          </a:p>
          <a:p>
            <a:pPr algn="l"/>
            <a:r>
              <a:rPr lang="en-IN" dirty="0">
                <a:effectLst/>
                <a:latin typeface="Calibri" panose="020F0502020204030204" pitchFamily="34" charset="0"/>
                <a:ea typeface="Calibri" panose="020F0502020204030204" pitchFamily="34" charset="0"/>
                <a:cs typeface="Calibri" panose="020F0502020204030204" pitchFamily="34" charset="0"/>
              </a:rPr>
              <a:t>All persons again gathered around the man who predicted it correctly. He told that he heard the sound from the track while sleeping and it changed at some place . The vibrating sound changed too heavily that the man recognized that it was due to the crack in the railway line. Do you know who was that man who saved many lives from death? It was none other than the best engineer that India ever gave birth to, </a:t>
            </a:r>
            <a:r>
              <a:rPr lang="en-IN" dirty="0" err="1">
                <a:effectLst/>
                <a:latin typeface="Calibri" panose="020F0502020204030204" pitchFamily="34" charset="0"/>
                <a:ea typeface="Calibri" panose="020F0502020204030204" pitchFamily="34" charset="0"/>
                <a:cs typeface="Calibri" panose="020F0502020204030204" pitchFamily="34" charset="0"/>
              </a:rPr>
              <a:t>Mokshagundam</a:t>
            </a:r>
            <a:r>
              <a:rPr lang="en-IN" dirty="0">
                <a:effectLst/>
                <a:latin typeface="Calibri" panose="020F0502020204030204" pitchFamily="34" charset="0"/>
                <a:ea typeface="Calibri" panose="020F0502020204030204" pitchFamily="34" charset="0"/>
                <a:cs typeface="Calibri" panose="020F0502020204030204" pitchFamily="34" charset="0"/>
              </a:rPr>
              <a:t> Visvesvaraya</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8" name="Title 7">
            <a:extLst>
              <a:ext uri="{FF2B5EF4-FFF2-40B4-BE49-F238E27FC236}">
                <a16:creationId xmlns:a16="http://schemas.microsoft.com/office/drawing/2014/main" id="{846ABB9D-4076-BC92-A3CF-BEB760ECF071}"/>
              </a:ext>
            </a:extLst>
          </p:cNvPr>
          <p:cNvSpPr>
            <a:spLocks noGrp="1"/>
          </p:cNvSpPr>
          <p:nvPr>
            <p:ph type="title"/>
          </p:nvPr>
        </p:nvSpPr>
        <p:spPr>
          <a:xfrm>
            <a:off x="85165" y="78050"/>
            <a:ext cx="12021670" cy="1325563"/>
          </a:xfrm>
        </p:spPr>
        <p:txBody>
          <a:bodyPr/>
          <a:lstStyle/>
          <a:p>
            <a:r>
              <a:rPr lang="en-IN" sz="3600" dirty="0">
                <a:latin typeface="Georgia" panose="02040502050405020303" pitchFamily="18" charset="0"/>
              </a:rPr>
              <a:t>Motivation Behind Our Idea</a:t>
            </a:r>
          </a:p>
        </p:txBody>
      </p:sp>
      <p:sp>
        <p:nvSpPr>
          <p:cNvPr id="13" name="Footer Placeholder 12">
            <a:extLst>
              <a:ext uri="{FF2B5EF4-FFF2-40B4-BE49-F238E27FC236}">
                <a16:creationId xmlns:a16="http://schemas.microsoft.com/office/drawing/2014/main" id="{9FA3DE46-7CE5-193E-CE2A-AEEB2A85038C}"/>
              </a:ext>
            </a:extLst>
          </p:cNvPr>
          <p:cNvSpPr>
            <a:spLocks noGrp="1"/>
          </p:cNvSpPr>
          <p:nvPr>
            <p:ph type="ftr" sz="quarter" idx="54"/>
          </p:nvPr>
        </p:nvSpPr>
        <p:spPr/>
        <p:txBody>
          <a:bodyPr/>
          <a:lstStyle/>
          <a:p>
            <a:r>
              <a:rPr lang="en-US" b="1" dirty="0">
                <a:solidFill>
                  <a:schemeClr val="bg1">
                    <a:lumMod val="65000"/>
                  </a:schemeClr>
                </a:solidFill>
              </a:rPr>
              <a:t>DRONA</a:t>
            </a:r>
          </a:p>
        </p:txBody>
      </p:sp>
      <p:sp>
        <p:nvSpPr>
          <p:cNvPr id="14" name="Slide Number Placeholder 13">
            <a:extLst>
              <a:ext uri="{FF2B5EF4-FFF2-40B4-BE49-F238E27FC236}">
                <a16:creationId xmlns:a16="http://schemas.microsoft.com/office/drawing/2014/main" id="{6758A43B-AC97-3808-670D-29BF2DA4416C}"/>
              </a:ext>
            </a:extLst>
          </p:cNvPr>
          <p:cNvSpPr>
            <a:spLocks noGrp="1"/>
          </p:cNvSpPr>
          <p:nvPr>
            <p:ph type="sldNum" sz="quarter" idx="55"/>
          </p:nvPr>
        </p:nvSpPr>
        <p:spPr/>
        <p:txBody>
          <a:bodyPr/>
          <a:lstStyle/>
          <a:p>
            <a:fld id="{47FEACEE-25B4-4A2D-B147-27296E36371D}" type="slidenum">
              <a:rPr lang="en-US" altLang="zh-CN" noProof="0" smtClean="0"/>
              <a:pPr/>
              <a:t>4</a:t>
            </a:fld>
            <a:endParaRPr lang="en-US" altLang="zh-CN" noProof="0" dirty="0"/>
          </a:p>
        </p:txBody>
      </p:sp>
      <p:sp>
        <p:nvSpPr>
          <p:cNvPr id="16" name="Hexagon 15">
            <a:extLst>
              <a:ext uri="{FF2B5EF4-FFF2-40B4-BE49-F238E27FC236}">
                <a16:creationId xmlns:a16="http://schemas.microsoft.com/office/drawing/2014/main" id="{930DA3E1-0156-B11E-476A-299F1601C0DC}"/>
              </a:ext>
            </a:extLst>
          </p:cNvPr>
          <p:cNvSpPr/>
          <p:nvPr/>
        </p:nvSpPr>
        <p:spPr>
          <a:xfrm rot="16200000">
            <a:off x="5688118" y="3924713"/>
            <a:ext cx="1120588" cy="1006699"/>
          </a:xfrm>
          <a:prstGeom prst="hex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003483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FE933-450D-B3AF-F986-BBB1DDA4692F}"/>
              </a:ext>
            </a:extLst>
          </p:cNvPr>
          <p:cNvSpPr>
            <a:spLocks noGrp="1"/>
          </p:cNvSpPr>
          <p:nvPr>
            <p:ph type="title"/>
          </p:nvPr>
        </p:nvSpPr>
        <p:spPr>
          <a:xfrm>
            <a:off x="196405" y="393598"/>
            <a:ext cx="11456356" cy="1325563"/>
          </a:xfrm>
        </p:spPr>
        <p:txBody>
          <a:bodyPr/>
          <a:lstStyle/>
          <a:p>
            <a:r>
              <a:rPr lang="en-IN" sz="3600" dirty="0">
                <a:latin typeface="Georgia" panose="02040502050405020303" pitchFamily="18" charset="0"/>
              </a:rPr>
              <a:t>Major Factors that can cause Train Derailment</a:t>
            </a:r>
          </a:p>
        </p:txBody>
      </p:sp>
      <p:sp>
        <p:nvSpPr>
          <p:cNvPr id="3" name="Text Placeholder 2">
            <a:extLst>
              <a:ext uri="{FF2B5EF4-FFF2-40B4-BE49-F238E27FC236}">
                <a16:creationId xmlns:a16="http://schemas.microsoft.com/office/drawing/2014/main" id="{BBFB441D-9483-E290-396F-51193908AE24}"/>
              </a:ext>
            </a:extLst>
          </p:cNvPr>
          <p:cNvSpPr>
            <a:spLocks noGrp="1"/>
          </p:cNvSpPr>
          <p:nvPr>
            <p:ph type="body" sz="quarter" idx="28"/>
          </p:nvPr>
        </p:nvSpPr>
        <p:spPr>
          <a:xfrm>
            <a:off x="895056" y="1613647"/>
            <a:ext cx="9943273" cy="4509247"/>
          </a:xfrm>
        </p:spPr>
        <p:txBody>
          <a:bodyPr/>
          <a:lstStyle/>
          <a:p>
            <a:pPr marL="342900" lvl="0" indent="-342900">
              <a:lnSpc>
                <a:spcPct val="115000"/>
              </a:lnSpc>
              <a:spcAft>
                <a:spcPts val="600"/>
              </a:spcAft>
              <a:buFont typeface="+mj-lt"/>
              <a:buAutoNum type="arabicPeriod"/>
              <a:tabLst>
                <a:tab pos="457200" algn="l"/>
              </a:tabLst>
            </a:pPr>
            <a:r>
              <a:rPr lang="en-IN" b="1" dirty="0">
                <a:effectLst/>
                <a:latin typeface="Calibri" panose="020F0502020204030204" pitchFamily="34" charset="0"/>
                <a:ea typeface="Times New Roman" panose="02020603050405020304" pitchFamily="18" charset="0"/>
                <a:cs typeface="Calibri" panose="020F0502020204030204" pitchFamily="34" charset="0"/>
              </a:rPr>
              <a:t>Track conditions</a:t>
            </a:r>
            <a:r>
              <a:rPr lang="en-IN" dirty="0">
                <a:effectLst/>
                <a:latin typeface="Calibri" panose="020F0502020204030204" pitchFamily="34" charset="0"/>
                <a:ea typeface="Times New Roman" panose="02020603050405020304" pitchFamily="18" charset="0"/>
                <a:cs typeface="Calibri" panose="020F0502020204030204" pitchFamily="34" charset="0"/>
              </a:rPr>
              <a:t>: Poor track conditions such as broken rails, missing bolts, or worn-out ties can cause the train to derail. Track irregularities like dips, bulges, or twists can also result in derailment.</a:t>
            </a:r>
            <a:endParaRPr lang="en-IN" dirty="0">
              <a:effectLst/>
              <a:latin typeface="Calibri" panose="020F0502020204030204" pitchFamily="34" charset="0"/>
              <a:ea typeface="Arial Narrow" panose="020B0506020202030204" pitchFamily="34" charset="0"/>
              <a:cs typeface="Calibri" panose="020F0502020204030204" pitchFamily="34" charset="0"/>
            </a:endParaRPr>
          </a:p>
          <a:p>
            <a:pPr marL="342900" lvl="0" indent="-342900">
              <a:lnSpc>
                <a:spcPct val="115000"/>
              </a:lnSpc>
              <a:spcAft>
                <a:spcPts val="600"/>
              </a:spcAft>
              <a:buFont typeface="+mj-lt"/>
              <a:buAutoNum type="arabicPeriod"/>
              <a:tabLst>
                <a:tab pos="457200" algn="l"/>
              </a:tabLst>
            </a:pPr>
            <a:r>
              <a:rPr lang="en-IN" b="1" dirty="0">
                <a:effectLst/>
                <a:latin typeface="Calibri" panose="020F0502020204030204" pitchFamily="34" charset="0"/>
                <a:ea typeface="Times New Roman" panose="02020603050405020304" pitchFamily="18" charset="0"/>
                <a:cs typeface="Calibri" panose="020F0502020204030204" pitchFamily="34" charset="0"/>
              </a:rPr>
              <a:t>Human error</a:t>
            </a:r>
            <a:r>
              <a:rPr lang="en-IN" dirty="0">
                <a:effectLst/>
                <a:latin typeface="Calibri" panose="020F0502020204030204" pitchFamily="34" charset="0"/>
                <a:ea typeface="Times New Roman" panose="02020603050405020304" pitchFamily="18" charset="0"/>
                <a:cs typeface="Calibri" panose="020F0502020204030204" pitchFamily="34" charset="0"/>
              </a:rPr>
              <a:t>: Human error can cause derailments, such as failure to properly inspect or maintain the track, train or its components, failure to set switches correctly, or not adhering to speed limits.</a:t>
            </a:r>
            <a:endParaRPr lang="en-IN" dirty="0">
              <a:effectLst/>
              <a:latin typeface="Calibri" panose="020F0502020204030204" pitchFamily="34" charset="0"/>
              <a:ea typeface="Arial Narrow" panose="020B0506020202030204" pitchFamily="34" charset="0"/>
              <a:cs typeface="Calibri" panose="020F0502020204030204" pitchFamily="34" charset="0"/>
            </a:endParaRPr>
          </a:p>
          <a:p>
            <a:pPr marL="342900" lvl="0" indent="-342900">
              <a:lnSpc>
                <a:spcPct val="115000"/>
              </a:lnSpc>
              <a:spcAft>
                <a:spcPts val="600"/>
              </a:spcAft>
              <a:buFont typeface="+mj-lt"/>
              <a:buAutoNum type="arabicPeriod"/>
              <a:tabLst>
                <a:tab pos="457200" algn="l"/>
              </a:tabLst>
            </a:pPr>
            <a:r>
              <a:rPr lang="en-IN" b="1" dirty="0">
                <a:effectLst/>
                <a:latin typeface="Calibri" panose="020F0502020204030204" pitchFamily="34" charset="0"/>
                <a:ea typeface="Times New Roman" panose="02020603050405020304" pitchFamily="18" charset="0"/>
                <a:cs typeface="Calibri" panose="020F0502020204030204" pitchFamily="34" charset="0"/>
              </a:rPr>
              <a:t>Mechanical failure</a:t>
            </a:r>
            <a:r>
              <a:rPr lang="en-IN" dirty="0">
                <a:effectLst/>
                <a:latin typeface="Calibri" panose="020F0502020204030204" pitchFamily="34" charset="0"/>
                <a:ea typeface="Times New Roman" panose="02020603050405020304" pitchFamily="18" charset="0"/>
                <a:cs typeface="Calibri" panose="020F0502020204030204" pitchFamily="34" charset="0"/>
              </a:rPr>
              <a:t>: Train components such as wheels, axles, bearings, or brakes can fail, causing the train to derail. Mechanical failure can result from a lack of maintenance or from defective or worn-out parts.</a:t>
            </a:r>
            <a:endParaRPr lang="en-IN" dirty="0">
              <a:effectLst/>
              <a:latin typeface="Calibri" panose="020F0502020204030204" pitchFamily="34" charset="0"/>
              <a:ea typeface="Arial Narrow" panose="020B0506020202030204" pitchFamily="34" charset="0"/>
              <a:cs typeface="Calibri" panose="020F0502020204030204" pitchFamily="34" charset="0"/>
            </a:endParaRPr>
          </a:p>
          <a:p>
            <a:pPr marL="342900" lvl="0" indent="-342900">
              <a:lnSpc>
                <a:spcPct val="115000"/>
              </a:lnSpc>
              <a:spcAft>
                <a:spcPts val="600"/>
              </a:spcAft>
              <a:buFont typeface="+mj-lt"/>
              <a:buAutoNum type="arabicPeriod"/>
              <a:tabLst>
                <a:tab pos="457200" algn="l"/>
              </a:tabLst>
            </a:pPr>
            <a:r>
              <a:rPr lang="en-IN" b="1" dirty="0">
                <a:effectLst/>
                <a:latin typeface="Calibri" panose="020F0502020204030204" pitchFamily="34" charset="0"/>
                <a:ea typeface="Times New Roman" panose="02020603050405020304" pitchFamily="18" charset="0"/>
                <a:cs typeface="Calibri" panose="020F0502020204030204" pitchFamily="34" charset="0"/>
              </a:rPr>
              <a:t>Weather</a:t>
            </a:r>
            <a:r>
              <a:rPr lang="en-IN" dirty="0">
                <a:effectLst/>
                <a:latin typeface="Calibri" panose="020F0502020204030204" pitchFamily="34" charset="0"/>
                <a:ea typeface="Times New Roman" panose="02020603050405020304" pitchFamily="18" charset="0"/>
                <a:cs typeface="Calibri" panose="020F0502020204030204" pitchFamily="34" charset="0"/>
              </a:rPr>
              <a:t>: Extreme weather conditions such as heavy rain, snow, or high winds can impact the stability of the train, cause flooding, or result in landslides.</a:t>
            </a:r>
            <a:endParaRPr lang="en-IN" dirty="0">
              <a:effectLst/>
              <a:latin typeface="Calibri" panose="020F0502020204030204" pitchFamily="34" charset="0"/>
              <a:ea typeface="Arial Narrow" panose="020B0506020202030204" pitchFamily="34" charset="0"/>
              <a:cs typeface="Calibri" panose="020F0502020204030204" pitchFamily="34" charset="0"/>
            </a:endParaRPr>
          </a:p>
          <a:p>
            <a:pPr marL="342900" lvl="0" indent="-342900">
              <a:lnSpc>
                <a:spcPct val="115000"/>
              </a:lnSpc>
              <a:spcAft>
                <a:spcPts val="600"/>
              </a:spcAft>
              <a:buFont typeface="+mj-lt"/>
              <a:buAutoNum type="arabicPeriod"/>
              <a:tabLst>
                <a:tab pos="457200" algn="l"/>
              </a:tabLst>
            </a:pPr>
            <a:r>
              <a:rPr lang="en-IN" b="1" dirty="0">
                <a:effectLst/>
                <a:latin typeface="Calibri" panose="020F0502020204030204" pitchFamily="34" charset="0"/>
                <a:ea typeface="Times New Roman" panose="02020603050405020304" pitchFamily="18" charset="0"/>
                <a:cs typeface="Calibri" panose="020F0502020204030204" pitchFamily="34" charset="0"/>
              </a:rPr>
              <a:t>Overloading</a:t>
            </a:r>
            <a:r>
              <a:rPr lang="en-IN" dirty="0">
                <a:effectLst/>
                <a:latin typeface="Calibri" panose="020F0502020204030204" pitchFamily="34" charset="0"/>
                <a:ea typeface="Times New Roman" panose="02020603050405020304" pitchFamily="18" charset="0"/>
                <a:cs typeface="Calibri" panose="020F0502020204030204" pitchFamily="34" charset="0"/>
              </a:rPr>
              <a:t>: Overloading a train with cargo beyond its capacity can cause excessive stress on the train components, which can lead to derailment.</a:t>
            </a:r>
            <a:endParaRPr lang="en-IN" dirty="0">
              <a:effectLst/>
              <a:latin typeface="Calibri" panose="020F0502020204030204" pitchFamily="34" charset="0"/>
              <a:ea typeface="Arial Narrow" panose="020B0506020202030204" pitchFamily="34" charset="0"/>
              <a:cs typeface="Calibri" panose="020F0502020204030204" pitchFamily="34" charset="0"/>
            </a:endParaRPr>
          </a:p>
          <a:p>
            <a:pPr marL="342900" lvl="0" indent="-342900">
              <a:lnSpc>
                <a:spcPct val="115000"/>
              </a:lnSpc>
              <a:spcAft>
                <a:spcPts val="600"/>
              </a:spcAft>
              <a:buFont typeface="+mj-lt"/>
              <a:buAutoNum type="arabicPeriod"/>
              <a:tabLst>
                <a:tab pos="457200" algn="l"/>
              </a:tabLst>
            </a:pPr>
            <a:r>
              <a:rPr lang="en-IN" b="1" dirty="0">
                <a:effectLst/>
                <a:latin typeface="Calibri" panose="020F0502020204030204" pitchFamily="34" charset="0"/>
                <a:ea typeface="Times New Roman" panose="02020603050405020304" pitchFamily="18" charset="0"/>
                <a:cs typeface="Calibri" panose="020F0502020204030204" pitchFamily="34" charset="0"/>
              </a:rPr>
              <a:t>Poor design</a:t>
            </a:r>
            <a:r>
              <a:rPr lang="en-IN" dirty="0">
                <a:effectLst/>
                <a:latin typeface="Calibri" panose="020F0502020204030204" pitchFamily="34" charset="0"/>
                <a:ea typeface="Times New Roman" panose="02020603050405020304" pitchFamily="18" charset="0"/>
                <a:cs typeface="Calibri" panose="020F0502020204030204" pitchFamily="34" charset="0"/>
              </a:rPr>
              <a:t>: Poor design of the train or the track can result in derailment, such as a mismatch between the train and track gauge, inadequate curve radius or inadequate superelevation, or inadequate clearance between the train and the track.</a:t>
            </a:r>
            <a:endParaRPr lang="en-IN" dirty="0">
              <a:effectLst/>
              <a:latin typeface="Calibri" panose="020F0502020204030204" pitchFamily="34" charset="0"/>
              <a:ea typeface="Arial Narrow" panose="020B0506020202030204" pitchFamily="34" charset="0"/>
              <a:cs typeface="Calibri" panose="020F0502020204030204" pitchFamily="34" charset="0"/>
            </a:endParaRPr>
          </a:p>
        </p:txBody>
      </p:sp>
      <p:sp>
        <p:nvSpPr>
          <p:cNvPr id="5" name="Footer Placeholder 4">
            <a:extLst>
              <a:ext uri="{FF2B5EF4-FFF2-40B4-BE49-F238E27FC236}">
                <a16:creationId xmlns:a16="http://schemas.microsoft.com/office/drawing/2014/main" id="{9F0D0A29-AED3-444C-6CAE-7C6028DA1410}"/>
              </a:ext>
            </a:extLst>
          </p:cNvPr>
          <p:cNvSpPr>
            <a:spLocks noGrp="1"/>
          </p:cNvSpPr>
          <p:nvPr>
            <p:ph type="ftr" sz="quarter" idx="52"/>
          </p:nvPr>
        </p:nvSpPr>
        <p:spPr/>
        <p:txBody>
          <a:bodyPr/>
          <a:lstStyle/>
          <a:p>
            <a:r>
              <a:rPr lang="en-US" b="1" dirty="0">
                <a:solidFill>
                  <a:schemeClr val="bg1">
                    <a:lumMod val="65000"/>
                  </a:schemeClr>
                </a:solidFill>
              </a:rPr>
              <a:t>DRONA</a:t>
            </a:r>
          </a:p>
        </p:txBody>
      </p:sp>
      <p:sp>
        <p:nvSpPr>
          <p:cNvPr id="6" name="Slide Number Placeholder 5">
            <a:extLst>
              <a:ext uri="{FF2B5EF4-FFF2-40B4-BE49-F238E27FC236}">
                <a16:creationId xmlns:a16="http://schemas.microsoft.com/office/drawing/2014/main" id="{A26CD4AC-8EEA-13E9-DAB1-939F50253611}"/>
              </a:ext>
            </a:extLst>
          </p:cNvPr>
          <p:cNvSpPr>
            <a:spLocks noGrp="1"/>
          </p:cNvSpPr>
          <p:nvPr>
            <p:ph type="sldNum" sz="quarter" idx="53"/>
          </p:nvPr>
        </p:nvSpPr>
        <p:spPr/>
        <p:txBody>
          <a:bodyPr/>
          <a:lstStyle/>
          <a:p>
            <a:fld id="{47FEACEE-25B4-4A2D-B147-27296E36371D}" type="slidenum">
              <a:rPr lang="en-US" altLang="zh-CN" smtClean="0"/>
              <a:pPr/>
              <a:t>5</a:t>
            </a:fld>
            <a:endParaRPr lang="en-US" altLang="zh-CN" dirty="0"/>
          </a:p>
        </p:txBody>
      </p:sp>
    </p:spTree>
    <p:extLst>
      <p:ext uri="{BB962C8B-B14F-4D97-AF65-F5344CB8AC3E}">
        <p14:creationId xmlns:p14="http://schemas.microsoft.com/office/powerpoint/2010/main" val="3644328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1922A-3690-E02B-9CE8-E2D0DBEADF13}"/>
              </a:ext>
            </a:extLst>
          </p:cNvPr>
          <p:cNvSpPr>
            <a:spLocks noGrp="1"/>
          </p:cNvSpPr>
          <p:nvPr>
            <p:ph type="title"/>
          </p:nvPr>
        </p:nvSpPr>
        <p:spPr>
          <a:xfrm>
            <a:off x="106162" y="108790"/>
            <a:ext cx="11404520" cy="1325563"/>
          </a:xfrm>
        </p:spPr>
        <p:txBody>
          <a:bodyPr/>
          <a:lstStyle/>
          <a:p>
            <a:r>
              <a:rPr lang="en-IN" sz="3600" dirty="0">
                <a:latin typeface="Georgia" panose="02040502050405020303" pitchFamily="18" charset="0"/>
              </a:rPr>
              <a:t>Why We Should Solve Derailment Problem?</a:t>
            </a:r>
            <a:endParaRPr lang="en-IN" sz="3600" dirty="0"/>
          </a:p>
        </p:txBody>
      </p:sp>
      <p:sp>
        <p:nvSpPr>
          <p:cNvPr id="3" name="Text Placeholder 2">
            <a:extLst>
              <a:ext uri="{FF2B5EF4-FFF2-40B4-BE49-F238E27FC236}">
                <a16:creationId xmlns:a16="http://schemas.microsoft.com/office/drawing/2014/main" id="{CE67599E-DAD7-326D-A8D9-337252904547}"/>
              </a:ext>
            </a:extLst>
          </p:cNvPr>
          <p:cNvSpPr>
            <a:spLocks noGrp="1"/>
          </p:cNvSpPr>
          <p:nvPr>
            <p:ph type="body" sz="quarter" idx="28"/>
          </p:nvPr>
        </p:nvSpPr>
        <p:spPr>
          <a:xfrm>
            <a:off x="268234" y="1192306"/>
            <a:ext cx="11080375" cy="4473387"/>
          </a:xfrm>
        </p:spPr>
        <p:txBody>
          <a:bodyPr/>
          <a:lstStyle/>
          <a:p>
            <a:pPr>
              <a:lnSpc>
                <a:spcPct val="115000"/>
              </a:lnSpc>
              <a:spcAft>
                <a:spcPts val="600"/>
              </a:spcAft>
            </a:pPr>
            <a:r>
              <a:rPr lang="en-IN" sz="1600" b="1" dirty="0">
                <a:effectLst/>
                <a:latin typeface="Calibri" panose="020F0502020204030204" pitchFamily="34" charset="0"/>
                <a:ea typeface="Times New Roman" panose="02020603050405020304" pitchFamily="18" charset="0"/>
                <a:cs typeface="Calibri" panose="020F0502020204030204" pitchFamily="34" charset="0"/>
              </a:rPr>
              <a:t>The problem of train derailment </a:t>
            </a:r>
            <a:r>
              <a:rPr lang="en-IN" sz="1600" dirty="0">
                <a:effectLst/>
                <a:latin typeface="Calibri" panose="020F0502020204030204" pitchFamily="34" charset="0"/>
                <a:ea typeface="Times New Roman" panose="02020603050405020304" pitchFamily="18" charset="0"/>
                <a:cs typeface="Calibri" panose="020F0502020204030204" pitchFamily="34" charset="0"/>
              </a:rPr>
              <a:t>is a critical issue that needs to be addressed due to its significant impact on public safety, economic and environmental consequences. Train derailments can cause fatalities and serious injuries to passengers and crew members, as well as damage to the surrounding communities and infrastructure.</a:t>
            </a:r>
            <a:endParaRPr lang="en-IN" sz="1600" dirty="0">
              <a:effectLst/>
              <a:latin typeface="Calibri" panose="020F0502020204030204" pitchFamily="34" charset="0"/>
              <a:ea typeface="Arial Narrow" panose="020B0506020202030204" pitchFamily="34" charset="0"/>
              <a:cs typeface="Calibri" panose="020F0502020204030204" pitchFamily="34" charset="0"/>
            </a:endParaRPr>
          </a:p>
          <a:p>
            <a:pPr>
              <a:lnSpc>
                <a:spcPct val="115000"/>
              </a:lnSpc>
              <a:spcAft>
                <a:spcPts val="600"/>
              </a:spcAft>
            </a:pPr>
            <a:r>
              <a:rPr lang="en-IN" sz="1600" dirty="0">
                <a:effectLst/>
                <a:latin typeface="Calibri" panose="020F0502020204030204" pitchFamily="34" charset="0"/>
                <a:ea typeface="Times New Roman" panose="02020603050405020304" pitchFamily="18" charset="0"/>
                <a:cs typeface="Calibri" panose="020F0502020204030204" pitchFamily="34" charset="0"/>
              </a:rPr>
              <a:t>The economic impact of train derailments is also significant, as it can result in the loss of cargo, damage to equipment, and delays in transportation. This can cause disruptions to the supply chain and affect the delivery of goods and services, leading to significant financial losses for businesses and industries.</a:t>
            </a:r>
            <a:endParaRPr lang="en-IN" sz="1600" dirty="0">
              <a:effectLst/>
              <a:latin typeface="Calibri" panose="020F0502020204030204" pitchFamily="34" charset="0"/>
              <a:ea typeface="Arial Narrow" panose="020B0506020202030204" pitchFamily="34" charset="0"/>
              <a:cs typeface="Calibri" panose="020F0502020204030204" pitchFamily="34" charset="0"/>
            </a:endParaRPr>
          </a:p>
          <a:p>
            <a:pPr>
              <a:lnSpc>
                <a:spcPct val="115000"/>
              </a:lnSpc>
              <a:spcAft>
                <a:spcPts val="600"/>
              </a:spcAft>
            </a:pPr>
            <a:r>
              <a:rPr lang="en-IN" sz="1600" dirty="0">
                <a:effectLst/>
                <a:latin typeface="Calibri" panose="020F0502020204030204" pitchFamily="34" charset="0"/>
                <a:ea typeface="Times New Roman" panose="02020603050405020304" pitchFamily="18" charset="0"/>
                <a:cs typeface="Calibri" panose="020F0502020204030204" pitchFamily="34" charset="0"/>
              </a:rPr>
              <a:t>In addition, train derailments can cause environmental damage, such as spills of hazardous materials, which can contaminate soil and water resources, and have long-lasting effects on the ecosystem.</a:t>
            </a:r>
            <a:endParaRPr lang="en-IN" sz="1600" dirty="0">
              <a:effectLst/>
              <a:latin typeface="Calibri" panose="020F0502020204030204" pitchFamily="34" charset="0"/>
              <a:ea typeface="Arial Narrow" panose="020B0506020202030204" pitchFamily="34" charset="0"/>
              <a:cs typeface="Calibri" panose="020F0502020204030204" pitchFamily="34" charset="0"/>
            </a:endParaRPr>
          </a:p>
          <a:p>
            <a:pPr>
              <a:lnSpc>
                <a:spcPct val="115000"/>
              </a:lnSpc>
              <a:spcAft>
                <a:spcPts val="600"/>
              </a:spcAft>
            </a:pPr>
            <a:r>
              <a:rPr lang="en-IN" sz="1600" dirty="0">
                <a:effectLst/>
                <a:latin typeface="Calibri" panose="020F0502020204030204" pitchFamily="34" charset="0"/>
                <a:ea typeface="Times New Roman" panose="02020603050405020304" pitchFamily="18" charset="0"/>
                <a:cs typeface="Calibri" panose="020F0502020204030204" pitchFamily="34" charset="0"/>
              </a:rPr>
              <a:t>If we do not solve the problem of train derailment, the consequences can be severe. The frequency and severity of derailments can increase, leading to more fatalities, injuries, and environmental damage. This can cause public mistrust and a negative perception of the rail industry, leading to a decline in ridership and revenue.</a:t>
            </a:r>
            <a:endParaRPr lang="en-IN" sz="1600" dirty="0">
              <a:effectLst/>
              <a:latin typeface="Calibri" panose="020F0502020204030204" pitchFamily="34" charset="0"/>
              <a:ea typeface="Arial Narrow" panose="020B0506020202030204" pitchFamily="34" charset="0"/>
              <a:cs typeface="Calibri" panose="020F0502020204030204" pitchFamily="34" charset="0"/>
            </a:endParaRPr>
          </a:p>
          <a:p>
            <a:pPr>
              <a:lnSpc>
                <a:spcPct val="115000"/>
              </a:lnSpc>
              <a:spcAft>
                <a:spcPts val="600"/>
              </a:spcAft>
            </a:pPr>
            <a:r>
              <a:rPr lang="en-IN" sz="1600" dirty="0">
                <a:effectLst/>
                <a:latin typeface="Calibri" panose="020F0502020204030204" pitchFamily="34" charset="0"/>
                <a:ea typeface="Times New Roman" panose="02020603050405020304" pitchFamily="18" charset="0"/>
                <a:cs typeface="Calibri" panose="020F0502020204030204" pitchFamily="34" charset="0"/>
              </a:rPr>
              <a:t>On the other hand, solving the problem of train derailment can have significant positive impacts. It can improve public safety, increase efficiency and reliability of transportation, reduce economic losses and environmental damage, and enhance the reputation of the rail industry.</a:t>
            </a:r>
            <a:endParaRPr lang="en-IN" sz="1600" dirty="0">
              <a:effectLst/>
              <a:latin typeface="Calibri" panose="020F0502020204030204" pitchFamily="34" charset="0"/>
              <a:ea typeface="Arial Narrow" panose="020B0506020202030204" pitchFamily="34" charset="0"/>
              <a:cs typeface="Calibri" panose="020F0502020204030204" pitchFamily="34" charset="0"/>
            </a:endParaRPr>
          </a:p>
          <a:p>
            <a:endParaRPr lang="en-IN" dirty="0"/>
          </a:p>
        </p:txBody>
      </p:sp>
      <p:sp>
        <p:nvSpPr>
          <p:cNvPr id="5" name="Footer Placeholder 4">
            <a:extLst>
              <a:ext uri="{FF2B5EF4-FFF2-40B4-BE49-F238E27FC236}">
                <a16:creationId xmlns:a16="http://schemas.microsoft.com/office/drawing/2014/main" id="{43E460B7-0823-D565-5643-DDB6BF2CE0F9}"/>
              </a:ext>
            </a:extLst>
          </p:cNvPr>
          <p:cNvSpPr>
            <a:spLocks noGrp="1"/>
          </p:cNvSpPr>
          <p:nvPr>
            <p:ph type="ftr" sz="quarter" idx="52"/>
          </p:nvPr>
        </p:nvSpPr>
        <p:spPr/>
        <p:txBody>
          <a:bodyPr/>
          <a:lstStyle/>
          <a:p>
            <a:r>
              <a:rPr lang="en-US" b="1" dirty="0">
                <a:solidFill>
                  <a:schemeClr val="bg1">
                    <a:lumMod val="65000"/>
                  </a:schemeClr>
                </a:solidFill>
              </a:rPr>
              <a:t>DRONA</a:t>
            </a:r>
          </a:p>
        </p:txBody>
      </p:sp>
      <p:sp>
        <p:nvSpPr>
          <p:cNvPr id="6" name="Slide Number Placeholder 5">
            <a:extLst>
              <a:ext uri="{FF2B5EF4-FFF2-40B4-BE49-F238E27FC236}">
                <a16:creationId xmlns:a16="http://schemas.microsoft.com/office/drawing/2014/main" id="{A610A0F9-21E5-D652-E673-C1E2DBCB76FF}"/>
              </a:ext>
            </a:extLst>
          </p:cNvPr>
          <p:cNvSpPr>
            <a:spLocks noGrp="1"/>
          </p:cNvSpPr>
          <p:nvPr>
            <p:ph type="sldNum" sz="quarter" idx="53"/>
          </p:nvPr>
        </p:nvSpPr>
        <p:spPr/>
        <p:txBody>
          <a:bodyPr/>
          <a:lstStyle/>
          <a:p>
            <a:fld id="{47FEACEE-25B4-4A2D-B147-27296E36371D}" type="slidenum">
              <a:rPr lang="en-US" altLang="zh-CN" smtClean="0"/>
              <a:pPr/>
              <a:t>6</a:t>
            </a:fld>
            <a:endParaRPr lang="en-US" altLang="zh-CN" dirty="0"/>
          </a:p>
        </p:txBody>
      </p:sp>
    </p:spTree>
    <p:extLst>
      <p:ext uri="{BB962C8B-B14F-4D97-AF65-F5344CB8AC3E}">
        <p14:creationId xmlns:p14="http://schemas.microsoft.com/office/powerpoint/2010/main" val="4238518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71116A-1D7C-2B87-2FD3-4684D3B1F6D3}"/>
              </a:ext>
            </a:extLst>
          </p:cNvPr>
          <p:cNvSpPr>
            <a:spLocks noGrp="1"/>
          </p:cNvSpPr>
          <p:nvPr>
            <p:ph type="body" sz="quarter" idx="32"/>
          </p:nvPr>
        </p:nvSpPr>
        <p:spPr>
          <a:xfrm>
            <a:off x="556159" y="2904569"/>
            <a:ext cx="3782756" cy="3313351"/>
          </a:xfrm>
        </p:spPr>
        <p:txBody>
          <a:bodyPr/>
          <a:lstStyle/>
          <a:p>
            <a:pPr marL="285750" indent="-285750" algn="l">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Regular maintenance and inspection of rail tracks</a:t>
            </a:r>
          </a:p>
          <a:p>
            <a:pPr marL="285750" indent="-285750" algn="l">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Implementation of safety protocols and procedures such as speed restrictions, </a:t>
            </a:r>
            <a:r>
              <a:rPr lang="en-IN" sz="1800" dirty="0" err="1">
                <a:effectLst/>
                <a:latin typeface="Calibri" panose="020F0502020204030204" pitchFamily="34" charset="0"/>
                <a:ea typeface="Calibri" panose="020F0502020204030204" pitchFamily="34" charset="0"/>
                <a:cs typeface="Calibri" panose="020F0502020204030204" pitchFamily="34" charset="0"/>
              </a:rPr>
              <a:t>signaling</a:t>
            </a:r>
            <a:r>
              <a:rPr lang="en-IN" sz="1800" dirty="0">
                <a:effectLst/>
                <a:latin typeface="Calibri" panose="020F0502020204030204" pitchFamily="34" charset="0"/>
                <a:ea typeface="Calibri" panose="020F0502020204030204" pitchFamily="34" charset="0"/>
                <a:cs typeface="Calibri" panose="020F0502020204030204" pitchFamily="34" charset="0"/>
              </a:rPr>
              <a:t> systems, and automatic train control systems </a:t>
            </a:r>
            <a:endParaRPr lang="en-IN"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 Use of high-quality materials and construction methods </a:t>
            </a:r>
          </a:p>
          <a:p>
            <a:pPr marL="285750" indent="-285750" algn="l">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Training and education of railway staff, to ensure they are aware of potential hazards </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EFE226DD-1536-AD14-BE42-309A70A6C97E}"/>
              </a:ext>
            </a:extLst>
          </p:cNvPr>
          <p:cNvSpPr>
            <a:spLocks noGrp="1"/>
          </p:cNvSpPr>
          <p:nvPr>
            <p:ph type="body" sz="quarter" idx="50"/>
          </p:nvPr>
        </p:nvSpPr>
        <p:spPr>
          <a:xfrm>
            <a:off x="7324511" y="2938622"/>
            <a:ext cx="3782755" cy="3279297"/>
          </a:xfrm>
        </p:spPr>
        <p:txBody>
          <a:bodyPr/>
          <a:lstStyle/>
          <a:p>
            <a:pPr marL="285750" indent="-285750" algn="l">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Use of derailment prevention devices such as rail anchors and rail brakes </a:t>
            </a:r>
          </a:p>
          <a:p>
            <a:pPr marL="285750" indent="-285750" algn="l">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Emergency response procedures and equipment, to minimize the impact of derailment </a:t>
            </a:r>
            <a:endParaRPr lang="en-IN"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Investigations and analyses of derailment incidents to identify the root causes </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7" name="Text Placeholder 6">
            <a:extLst>
              <a:ext uri="{FF2B5EF4-FFF2-40B4-BE49-F238E27FC236}">
                <a16:creationId xmlns:a16="http://schemas.microsoft.com/office/drawing/2014/main" id="{1167BA49-0D40-1692-3AA5-1BCA75742126}"/>
              </a:ext>
            </a:extLst>
          </p:cNvPr>
          <p:cNvSpPr>
            <a:spLocks noGrp="1"/>
          </p:cNvSpPr>
          <p:nvPr>
            <p:ph type="body" sz="quarter" idx="27"/>
          </p:nvPr>
        </p:nvSpPr>
        <p:spPr>
          <a:xfrm>
            <a:off x="556159" y="2038350"/>
            <a:ext cx="3782757" cy="866219"/>
          </a:xfrm>
        </p:spPr>
        <p:txBody>
          <a:bodyPr/>
          <a:lstStyle/>
          <a:p>
            <a:r>
              <a:rPr lang="en-IN" sz="2800" dirty="0">
                <a:solidFill>
                  <a:srgbClr val="446992"/>
                </a:solidFill>
                <a:latin typeface="Calibri" panose="020F0502020204030204" pitchFamily="34" charset="0"/>
                <a:ea typeface="Calibri" panose="020F0502020204030204" pitchFamily="34" charset="0"/>
                <a:cs typeface="Calibri" panose="020F0502020204030204" pitchFamily="34" charset="0"/>
              </a:rPr>
              <a:t>Proactive Measures</a:t>
            </a:r>
          </a:p>
        </p:txBody>
      </p:sp>
      <p:sp>
        <p:nvSpPr>
          <p:cNvPr id="8" name="Title 7">
            <a:extLst>
              <a:ext uri="{FF2B5EF4-FFF2-40B4-BE49-F238E27FC236}">
                <a16:creationId xmlns:a16="http://schemas.microsoft.com/office/drawing/2014/main" id="{846ABB9D-4076-BC92-A3CF-BEB760ECF071}"/>
              </a:ext>
            </a:extLst>
          </p:cNvPr>
          <p:cNvSpPr>
            <a:spLocks noGrp="1"/>
          </p:cNvSpPr>
          <p:nvPr>
            <p:ph type="title"/>
          </p:nvPr>
        </p:nvSpPr>
        <p:spPr>
          <a:xfrm>
            <a:off x="85165" y="329678"/>
            <a:ext cx="12021670" cy="1325563"/>
          </a:xfrm>
        </p:spPr>
        <p:txBody>
          <a:bodyPr/>
          <a:lstStyle/>
          <a:p>
            <a:r>
              <a:rPr lang="en-IN" sz="3600" dirty="0">
                <a:latin typeface="Georgia" panose="02040502050405020303" pitchFamily="18" charset="0"/>
              </a:rPr>
              <a:t>Current Solution To The Problem Of Derailment</a:t>
            </a:r>
          </a:p>
        </p:txBody>
      </p:sp>
      <p:sp>
        <p:nvSpPr>
          <p:cNvPr id="9" name="Text Placeholder 8">
            <a:extLst>
              <a:ext uri="{FF2B5EF4-FFF2-40B4-BE49-F238E27FC236}">
                <a16:creationId xmlns:a16="http://schemas.microsoft.com/office/drawing/2014/main" id="{C91A174E-FD4F-74F4-9C81-92393A94C5C7}"/>
              </a:ext>
            </a:extLst>
          </p:cNvPr>
          <p:cNvSpPr>
            <a:spLocks noGrp="1"/>
          </p:cNvSpPr>
          <p:nvPr>
            <p:ph type="body" sz="quarter" idx="46"/>
          </p:nvPr>
        </p:nvSpPr>
        <p:spPr>
          <a:xfrm>
            <a:off x="7324513" y="2072404"/>
            <a:ext cx="3782758" cy="866219"/>
          </a:xfrm>
        </p:spPr>
        <p:txBody>
          <a:bodyPr/>
          <a:lstStyle/>
          <a:p>
            <a:r>
              <a:rPr lang="en-IN" sz="2800" dirty="0">
                <a:solidFill>
                  <a:srgbClr val="446992"/>
                </a:solidFill>
                <a:latin typeface="Calibri" panose="020F0502020204030204" pitchFamily="34" charset="0"/>
                <a:ea typeface="Calibri" panose="020F0502020204030204" pitchFamily="34" charset="0"/>
                <a:cs typeface="Calibri" panose="020F0502020204030204" pitchFamily="34" charset="0"/>
              </a:rPr>
              <a:t>Reactive Measures</a:t>
            </a:r>
          </a:p>
        </p:txBody>
      </p:sp>
      <p:sp>
        <p:nvSpPr>
          <p:cNvPr id="13" name="Footer Placeholder 12">
            <a:extLst>
              <a:ext uri="{FF2B5EF4-FFF2-40B4-BE49-F238E27FC236}">
                <a16:creationId xmlns:a16="http://schemas.microsoft.com/office/drawing/2014/main" id="{9FA3DE46-7CE5-193E-CE2A-AEEB2A85038C}"/>
              </a:ext>
            </a:extLst>
          </p:cNvPr>
          <p:cNvSpPr>
            <a:spLocks noGrp="1"/>
          </p:cNvSpPr>
          <p:nvPr>
            <p:ph type="ftr" sz="quarter" idx="54"/>
          </p:nvPr>
        </p:nvSpPr>
        <p:spPr/>
        <p:txBody>
          <a:bodyPr/>
          <a:lstStyle/>
          <a:p>
            <a:r>
              <a:rPr lang="en-US" b="1" dirty="0">
                <a:solidFill>
                  <a:schemeClr val="bg1">
                    <a:lumMod val="65000"/>
                  </a:schemeClr>
                </a:solidFill>
              </a:rPr>
              <a:t>DRONA</a:t>
            </a:r>
          </a:p>
        </p:txBody>
      </p:sp>
      <p:sp>
        <p:nvSpPr>
          <p:cNvPr id="14" name="Slide Number Placeholder 13">
            <a:extLst>
              <a:ext uri="{FF2B5EF4-FFF2-40B4-BE49-F238E27FC236}">
                <a16:creationId xmlns:a16="http://schemas.microsoft.com/office/drawing/2014/main" id="{6758A43B-AC97-3808-670D-29BF2DA4416C}"/>
              </a:ext>
            </a:extLst>
          </p:cNvPr>
          <p:cNvSpPr>
            <a:spLocks noGrp="1"/>
          </p:cNvSpPr>
          <p:nvPr>
            <p:ph type="sldNum" sz="quarter" idx="55"/>
          </p:nvPr>
        </p:nvSpPr>
        <p:spPr/>
        <p:txBody>
          <a:bodyPr/>
          <a:lstStyle/>
          <a:p>
            <a:fld id="{47FEACEE-25B4-4A2D-B147-27296E36371D}" type="slidenum">
              <a:rPr lang="en-US" altLang="zh-CN" noProof="0" smtClean="0"/>
              <a:pPr/>
              <a:t>7</a:t>
            </a:fld>
            <a:endParaRPr lang="en-US" altLang="zh-CN" noProof="0" dirty="0"/>
          </a:p>
        </p:txBody>
      </p:sp>
    </p:spTree>
    <p:extLst>
      <p:ext uri="{BB962C8B-B14F-4D97-AF65-F5344CB8AC3E}">
        <p14:creationId xmlns:p14="http://schemas.microsoft.com/office/powerpoint/2010/main" val="1724654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AD36-9DEE-A87D-59BF-6983E6B8B2D5}"/>
              </a:ext>
            </a:extLst>
          </p:cNvPr>
          <p:cNvSpPr>
            <a:spLocks noGrp="1"/>
          </p:cNvSpPr>
          <p:nvPr>
            <p:ph type="title"/>
          </p:nvPr>
        </p:nvSpPr>
        <p:spPr>
          <a:xfrm>
            <a:off x="5558118" y="833720"/>
            <a:ext cx="5636051" cy="4831976"/>
          </a:xfrm>
        </p:spPr>
        <p:txBody>
          <a:bodyPr/>
          <a:lstStyle/>
          <a:p>
            <a:r>
              <a:rPr lang="en-US" sz="2400" b="0" i="0" dirty="0">
                <a:solidFill>
                  <a:schemeClr val="tx1"/>
                </a:solidFill>
                <a:effectLst/>
                <a:latin typeface="Georgia" panose="02040502050405020303" pitchFamily="18" charset="0"/>
              </a:rPr>
              <a:t>An Advanced Sensing System for Early Detection of Track Faults</a:t>
            </a:r>
            <a:br>
              <a:rPr lang="en-US" sz="1400" b="0" i="0" dirty="0">
                <a:solidFill>
                  <a:schemeClr val="tx1"/>
                </a:solidFill>
                <a:effectLst/>
                <a:latin typeface="Söhne"/>
              </a:rPr>
            </a:br>
            <a:br>
              <a:rPr lang="en-US" sz="1400" b="0" i="0" dirty="0">
                <a:solidFill>
                  <a:schemeClr val="tx1"/>
                </a:solidFill>
                <a:effectLst/>
                <a:latin typeface="Söhne"/>
              </a:rPr>
            </a:br>
            <a:r>
              <a:rPr lang="en-US" sz="1400" b="0" i="0" dirty="0">
                <a:solidFill>
                  <a:schemeClr val="tx1"/>
                </a:solidFill>
                <a:effectLst/>
                <a:latin typeface="Calibri" panose="020F0502020204030204" pitchFamily="34" charset="0"/>
                <a:cs typeface="Calibri" panose="020F0502020204030204" pitchFamily="34" charset="0"/>
              </a:rPr>
              <a:t>Train derailments are a major safety concern for railways worldwide, causing loss of life, damage to property, and disruption of services.</a:t>
            </a:r>
            <a:br>
              <a:rPr lang="en-US" sz="1400" b="0" i="0" dirty="0">
                <a:solidFill>
                  <a:schemeClr val="tx1"/>
                </a:solidFill>
                <a:effectLst/>
                <a:latin typeface="Calibri" panose="020F0502020204030204" pitchFamily="34" charset="0"/>
                <a:cs typeface="Calibri" panose="020F0502020204030204" pitchFamily="34" charset="0"/>
              </a:rPr>
            </a:br>
            <a:br>
              <a:rPr lang="en-US" sz="1400" b="0" i="0" dirty="0">
                <a:solidFill>
                  <a:schemeClr val="tx1"/>
                </a:solidFill>
                <a:effectLst/>
                <a:latin typeface="Calibri" panose="020F0502020204030204" pitchFamily="34" charset="0"/>
                <a:cs typeface="Calibri" panose="020F0502020204030204" pitchFamily="34" charset="0"/>
              </a:rPr>
            </a:br>
            <a:r>
              <a:rPr lang="en-US" sz="1400" b="0" i="0" dirty="0">
                <a:solidFill>
                  <a:schemeClr val="tx1"/>
                </a:solidFill>
                <a:effectLst/>
                <a:latin typeface="Calibri" panose="020F0502020204030204" pitchFamily="34" charset="0"/>
                <a:cs typeface="Calibri" panose="020F0502020204030204" pitchFamily="34" charset="0"/>
              </a:rPr>
              <a:t>Introducing DRONA - an innovative project that aims to prevent train derailments by detecting track faults in advance and notifying the driver in real-time.</a:t>
            </a:r>
            <a:br>
              <a:rPr lang="en-US" sz="1400" b="0" i="0" dirty="0">
                <a:solidFill>
                  <a:schemeClr val="tx1"/>
                </a:solidFill>
                <a:effectLst/>
                <a:latin typeface="Calibri" panose="020F0502020204030204" pitchFamily="34" charset="0"/>
                <a:cs typeface="Calibri" panose="020F0502020204030204" pitchFamily="34" charset="0"/>
              </a:rPr>
            </a:br>
            <a:br>
              <a:rPr lang="en-US" sz="1400" b="0" i="0" dirty="0">
                <a:solidFill>
                  <a:schemeClr val="tx1"/>
                </a:solidFill>
                <a:effectLst/>
                <a:latin typeface="Calibri" panose="020F0502020204030204" pitchFamily="34" charset="0"/>
                <a:cs typeface="Calibri" panose="020F0502020204030204" pitchFamily="34" charset="0"/>
              </a:rPr>
            </a:br>
            <a:r>
              <a:rPr lang="en-US" sz="1400" b="0" i="0" dirty="0">
                <a:solidFill>
                  <a:schemeClr val="tx1"/>
                </a:solidFill>
                <a:effectLst/>
                <a:latin typeface="Calibri" panose="020F0502020204030204" pitchFamily="34" charset="0"/>
                <a:cs typeface="Calibri" panose="020F0502020204030204" pitchFamily="34" charset="0"/>
              </a:rPr>
              <a:t>DRONA wil</a:t>
            </a:r>
            <a:r>
              <a:rPr lang="en-US" sz="1400" b="0" dirty="0">
                <a:solidFill>
                  <a:schemeClr val="tx1"/>
                </a:solidFill>
                <a:latin typeface="Calibri" panose="020F0502020204030204" pitchFamily="34" charset="0"/>
                <a:cs typeface="Calibri" panose="020F0502020204030204" pitchFamily="34" charset="0"/>
              </a:rPr>
              <a:t>l prove to be</a:t>
            </a:r>
            <a:r>
              <a:rPr lang="en-US" sz="1400" b="0" i="0" dirty="0">
                <a:solidFill>
                  <a:schemeClr val="tx1"/>
                </a:solidFill>
                <a:effectLst/>
                <a:latin typeface="Calibri" panose="020F0502020204030204" pitchFamily="34" charset="0"/>
                <a:cs typeface="Calibri" panose="020F0502020204030204" pitchFamily="34" charset="0"/>
              </a:rPr>
              <a:t> a sophisticated sensing system that combines advanced technologies such as acoustic sensing, vibration analysis, and </a:t>
            </a:r>
            <a:r>
              <a:rPr lang="en-US" sz="1400" b="0" dirty="0">
                <a:solidFill>
                  <a:schemeClr val="tx1"/>
                </a:solidFill>
                <a:latin typeface="Calibri" panose="020F0502020204030204" pitchFamily="34" charset="0"/>
                <a:cs typeface="Calibri" panose="020F0502020204030204" pitchFamily="34" charset="0"/>
              </a:rPr>
              <a:t>various </a:t>
            </a:r>
            <a:r>
              <a:rPr lang="en-US" sz="1400" b="0" i="0" dirty="0">
                <a:solidFill>
                  <a:schemeClr val="tx1"/>
                </a:solidFill>
                <a:effectLst/>
                <a:latin typeface="Calibri" panose="020F0502020204030204" pitchFamily="34" charset="0"/>
                <a:cs typeface="Calibri" panose="020F0502020204030204" pitchFamily="34" charset="0"/>
              </a:rPr>
              <a:t> algorithms to detect defects in the rail tracks.</a:t>
            </a:r>
            <a:br>
              <a:rPr lang="en-US" sz="1400" b="0" i="0" dirty="0">
                <a:solidFill>
                  <a:schemeClr val="tx1"/>
                </a:solidFill>
                <a:effectLst/>
                <a:latin typeface="Calibri" panose="020F0502020204030204" pitchFamily="34" charset="0"/>
                <a:cs typeface="Calibri" panose="020F0502020204030204" pitchFamily="34" charset="0"/>
              </a:rPr>
            </a:br>
            <a:br>
              <a:rPr lang="en-US" sz="1400" b="0" i="0" dirty="0">
                <a:solidFill>
                  <a:schemeClr val="tx1"/>
                </a:solidFill>
                <a:effectLst/>
                <a:latin typeface="Calibri" panose="020F0502020204030204" pitchFamily="34" charset="0"/>
                <a:cs typeface="Calibri" panose="020F0502020204030204" pitchFamily="34" charset="0"/>
              </a:rPr>
            </a:br>
            <a:r>
              <a:rPr lang="en-US" sz="1400" b="0" i="0" dirty="0">
                <a:solidFill>
                  <a:schemeClr val="tx1"/>
                </a:solidFill>
                <a:effectLst/>
                <a:latin typeface="Calibri" panose="020F0502020204030204" pitchFamily="34" charset="0"/>
                <a:cs typeface="Calibri" panose="020F0502020204030204" pitchFamily="34" charset="0"/>
              </a:rPr>
              <a:t>The system is designed to work seamlessly with existing railway infrastructure and can be easily integrated with the driver's cabin, where an alarm and a display screen provide real-time alerts about any track faults.</a:t>
            </a:r>
            <a:br>
              <a:rPr lang="en-US" sz="1400" b="0" i="0" dirty="0">
                <a:solidFill>
                  <a:schemeClr val="tx1"/>
                </a:solidFill>
                <a:effectLst/>
                <a:latin typeface="Calibri" panose="020F0502020204030204" pitchFamily="34" charset="0"/>
                <a:cs typeface="Calibri" panose="020F0502020204030204" pitchFamily="34" charset="0"/>
              </a:rPr>
            </a:br>
            <a:br>
              <a:rPr lang="en-US" sz="1400" b="0" i="0" dirty="0">
                <a:solidFill>
                  <a:schemeClr val="tx1"/>
                </a:solidFill>
                <a:effectLst/>
                <a:latin typeface="Calibri" panose="020F0502020204030204" pitchFamily="34" charset="0"/>
                <a:cs typeface="Calibri" panose="020F0502020204030204" pitchFamily="34" charset="0"/>
              </a:rPr>
            </a:br>
            <a:r>
              <a:rPr lang="en-US" sz="1400" b="0" i="0" dirty="0">
                <a:solidFill>
                  <a:schemeClr val="tx1"/>
                </a:solidFill>
                <a:effectLst/>
                <a:latin typeface="Calibri" panose="020F0502020204030204" pitchFamily="34" charset="0"/>
                <a:cs typeface="Calibri" panose="020F0502020204030204" pitchFamily="34" charset="0"/>
              </a:rPr>
              <a:t>With DRONA, we hope to significantly reduce the number of train derailments in India, making railway travel safer and more reliable for everyone.</a:t>
            </a:r>
            <a:br>
              <a:rPr lang="en-US" sz="1400" b="0" i="0" dirty="0">
                <a:solidFill>
                  <a:schemeClr val="tx1"/>
                </a:solidFill>
                <a:effectLst/>
                <a:latin typeface="Calibri" panose="020F0502020204030204" pitchFamily="34" charset="0"/>
                <a:cs typeface="Calibri" panose="020F0502020204030204" pitchFamily="34" charset="0"/>
              </a:rPr>
            </a:br>
            <a:endParaRPr lang="en-IN" sz="1400" dirty="0">
              <a:solidFill>
                <a:schemeClr val="tx1"/>
              </a:solidFill>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27268B56-F1CB-9F98-75AD-553BB7663A29}"/>
              </a:ext>
            </a:extLst>
          </p:cNvPr>
          <p:cNvSpPr>
            <a:spLocks noGrp="1"/>
          </p:cNvSpPr>
          <p:nvPr>
            <p:ph type="ftr" sz="quarter" idx="30"/>
          </p:nvPr>
        </p:nvSpPr>
        <p:spPr/>
        <p:txBody>
          <a:bodyPr/>
          <a:lstStyle/>
          <a:p>
            <a:r>
              <a:rPr lang="en-US" b="1" dirty="0">
                <a:solidFill>
                  <a:schemeClr val="bg1">
                    <a:lumMod val="65000"/>
                  </a:schemeClr>
                </a:solidFill>
              </a:rPr>
              <a:t>DRONA</a:t>
            </a:r>
          </a:p>
        </p:txBody>
      </p:sp>
      <p:sp>
        <p:nvSpPr>
          <p:cNvPr id="5" name="Slide Number Placeholder 4">
            <a:extLst>
              <a:ext uri="{FF2B5EF4-FFF2-40B4-BE49-F238E27FC236}">
                <a16:creationId xmlns:a16="http://schemas.microsoft.com/office/drawing/2014/main" id="{0E718CF7-D63A-7AC2-9EDC-BEA5BC3BD098}"/>
              </a:ext>
            </a:extLst>
          </p:cNvPr>
          <p:cNvSpPr>
            <a:spLocks noGrp="1"/>
          </p:cNvSpPr>
          <p:nvPr>
            <p:ph type="sldNum" sz="quarter" idx="31"/>
          </p:nvPr>
        </p:nvSpPr>
        <p:spPr/>
        <p:txBody>
          <a:bodyPr/>
          <a:lstStyle/>
          <a:p>
            <a:fld id="{47FEACEE-25B4-4A2D-B147-27296E36371D}" type="slidenum">
              <a:rPr lang="en-US" altLang="zh-CN" noProof="0" smtClean="0"/>
              <a:pPr/>
              <a:t>8</a:t>
            </a:fld>
            <a:endParaRPr lang="en-US" altLang="zh-CN" noProof="0" dirty="0"/>
          </a:p>
        </p:txBody>
      </p:sp>
      <p:pic>
        <p:nvPicPr>
          <p:cNvPr id="6" name="Picture 5">
            <a:extLst>
              <a:ext uri="{FF2B5EF4-FFF2-40B4-BE49-F238E27FC236}">
                <a16:creationId xmlns:a16="http://schemas.microsoft.com/office/drawing/2014/main" id="{AD721BF2-AD7C-BE4F-651C-F4CD58593123}"/>
              </a:ext>
            </a:extLst>
          </p:cNvPr>
          <p:cNvPicPr>
            <a:picLocks noChangeAspect="1"/>
          </p:cNvPicPr>
          <p:nvPr/>
        </p:nvPicPr>
        <p:blipFill>
          <a:blip r:embed="rId2"/>
          <a:stretch>
            <a:fillRect/>
          </a:stretch>
        </p:blipFill>
        <p:spPr>
          <a:xfrm>
            <a:off x="887507" y="1323499"/>
            <a:ext cx="3508478" cy="3508478"/>
          </a:xfrm>
          <a:prstGeom prst="rect">
            <a:avLst/>
          </a:prstGeom>
        </p:spPr>
      </p:pic>
    </p:spTree>
    <p:extLst>
      <p:ext uri="{BB962C8B-B14F-4D97-AF65-F5344CB8AC3E}">
        <p14:creationId xmlns:p14="http://schemas.microsoft.com/office/powerpoint/2010/main" val="4012780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20EF63-90D0-7493-5DE4-8E2617E41D58}"/>
              </a:ext>
            </a:extLst>
          </p:cNvPr>
          <p:cNvSpPr>
            <a:spLocks noGrp="1"/>
          </p:cNvSpPr>
          <p:nvPr>
            <p:ph type="body" sz="quarter" idx="27"/>
          </p:nvPr>
        </p:nvSpPr>
        <p:spPr/>
        <p:txBody>
          <a:bodyPr/>
          <a:lstStyle/>
          <a:p>
            <a:r>
              <a:rPr lang="en-IN" sz="1800" dirty="0">
                <a:effectLst/>
                <a:latin typeface="Georgia" panose="02040502050405020303" pitchFamily="18" charset="0"/>
                <a:ea typeface="Arial Narrow" panose="020B0506020202030204" pitchFamily="34" charset="0"/>
                <a:cs typeface="Times New Roman" panose="02020603050405020304" pitchFamily="18" charset="0"/>
              </a:rPr>
              <a:t>Rail vibration Sensor Input</a:t>
            </a:r>
            <a:endParaRPr lang="en-IN" dirty="0">
              <a:latin typeface="Georgia" panose="02040502050405020303" pitchFamily="18" charset="0"/>
            </a:endParaRPr>
          </a:p>
        </p:txBody>
      </p:sp>
      <p:sp>
        <p:nvSpPr>
          <p:cNvPr id="3" name="Text Placeholder 2">
            <a:extLst>
              <a:ext uri="{FF2B5EF4-FFF2-40B4-BE49-F238E27FC236}">
                <a16:creationId xmlns:a16="http://schemas.microsoft.com/office/drawing/2014/main" id="{C221987F-4C65-140B-CD1C-3F8DA09DF945}"/>
              </a:ext>
            </a:extLst>
          </p:cNvPr>
          <p:cNvSpPr>
            <a:spLocks noGrp="1"/>
          </p:cNvSpPr>
          <p:nvPr>
            <p:ph type="body" sz="quarter" idx="28"/>
          </p:nvPr>
        </p:nvSpPr>
        <p:spPr>
          <a:xfrm>
            <a:off x="912627" y="5007730"/>
            <a:ext cx="1691687" cy="891045"/>
          </a:xfrm>
        </p:spPr>
        <p:txBody>
          <a:bodyPr/>
          <a:lstStyle/>
          <a:p>
            <a:r>
              <a:rPr lang="en-IN" sz="1300" dirty="0">
                <a:effectLst/>
                <a:latin typeface="Calibri" panose="020F0502020204030204" pitchFamily="34" charset="0"/>
                <a:ea typeface="Calibri" panose="020F0502020204030204" pitchFamily="34" charset="0"/>
                <a:cs typeface="Calibri" panose="020F0502020204030204" pitchFamily="34" charset="0"/>
              </a:rPr>
              <a:t>To measure the vibration produced by the train while running on the track</a:t>
            </a:r>
          </a:p>
          <a:p>
            <a:endParaRPr lang="en-IN" dirty="0"/>
          </a:p>
        </p:txBody>
      </p:sp>
      <p:sp>
        <p:nvSpPr>
          <p:cNvPr id="4" name="Text Placeholder 3">
            <a:extLst>
              <a:ext uri="{FF2B5EF4-FFF2-40B4-BE49-F238E27FC236}">
                <a16:creationId xmlns:a16="http://schemas.microsoft.com/office/drawing/2014/main" id="{F31CEB3E-FEC8-4A40-5971-4A02B13E1069}"/>
              </a:ext>
            </a:extLst>
          </p:cNvPr>
          <p:cNvSpPr>
            <a:spLocks noGrp="1"/>
          </p:cNvSpPr>
          <p:nvPr>
            <p:ph type="body" sz="quarter" idx="49"/>
          </p:nvPr>
        </p:nvSpPr>
        <p:spPr>
          <a:xfrm>
            <a:off x="2888314" y="4416565"/>
            <a:ext cx="2185584" cy="506399"/>
          </a:xfrm>
        </p:spPr>
        <p:txBody>
          <a:bodyPr/>
          <a:lstStyle/>
          <a:p>
            <a:r>
              <a:rPr lang="en-IN" dirty="0">
                <a:latin typeface="Georgia" panose="02040502050405020303" pitchFamily="18" charset="0"/>
              </a:rPr>
              <a:t>Processing done by our logic</a:t>
            </a:r>
          </a:p>
        </p:txBody>
      </p:sp>
      <p:sp>
        <p:nvSpPr>
          <p:cNvPr id="5" name="Text Placeholder 4">
            <a:extLst>
              <a:ext uri="{FF2B5EF4-FFF2-40B4-BE49-F238E27FC236}">
                <a16:creationId xmlns:a16="http://schemas.microsoft.com/office/drawing/2014/main" id="{A486A5D6-E67D-512B-2E15-7CEE583D4B97}"/>
              </a:ext>
            </a:extLst>
          </p:cNvPr>
          <p:cNvSpPr>
            <a:spLocks noGrp="1"/>
          </p:cNvSpPr>
          <p:nvPr>
            <p:ph type="body" sz="quarter" idx="50"/>
          </p:nvPr>
        </p:nvSpPr>
        <p:spPr>
          <a:xfrm>
            <a:off x="2979171" y="5047663"/>
            <a:ext cx="1691687" cy="811178"/>
          </a:xfrm>
        </p:spPr>
        <p:txBody>
          <a:bodyPr/>
          <a:lstStyle/>
          <a:p>
            <a:r>
              <a:rPr lang="en-IN" sz="1300" dirty="0">
                <a:latin typeface="Calibri" panose="020F0502020204030204" pitchFamily="34" charset="0"/>
                <a:ea typeface="Calibri" panose="020F0502020204030204" pitchFamily="34" charset="0"/>
                <a:cs typeface="Calibri" panose="020F0502020204030204" pitchFamily="34" charset="0"/>
              </a:rPr>
              <a:t>To Convert vibration produced into frequency</a:t>
            </a:r>
          </a:p>
        </p:txBody>
      </p:sp>
      <p:sp>
        <p:nvSpPr>
          <p:cNvPr id="6" name="Text Placeholder 5">
            <a:extLst>
              <a:ext uri="{FF2B5EF4-FFF2-40B4-BE49-F238E27FC236}">
                <a16:creationId xmlns:a16="http://schemas.microsoft.com/office/drawing/2014/main" id="{82EA262C-8A14-8CBD-E572-E71C91A65681}"/>
              </a:ext>
            </a:extLst>
          </p:cNvPr>
          <p:cNvSpPr>
            <a:spLocks noGrp="1"/>
          </p:cNvSpPr>
          <p:nvPr>
            <p:ph type="body" sz="quarter" idx="51"/>
          </p:nvPr>
        </p:nvSpPr>
        <p:spPr>
          <a:xfrm>
            <a:off x="5073898" y="4416565"/>
            <a:ext cx="2044206" cy="506399"/>
          </a:xfrm>
        </p:spPr>
        <p:txBody>
          <a:bodyPr/>
          <a:lstStyle/>
          <a:p>
            <a:r>
              <a:rPr lang="en-IN" dirty="0">
                <a:latin typeface="Georgia" panose="02040502050405020303" pitchFamily="18" charset="0"/>
              </a:rPr>
              <a:t>Use of Multiple Sensors</a:t>
            </a:r>
          </a:p>
        </p:txBody>
      </p:sp>
      <p:sp>
        <p:nvSpPr>
          <p:cNvPr id="7" name="Text Placeholder 6">
            <a:extLst>
              <a:ext uri="{FF2B5EF4-FFF2-40B4-BE49-F238E27FC236}">
                <a16:creationId xmlns:a16="http://schemas.microsoft.com/office/drawing/2014/main" id="{B50DB104-E377-5F05-CC27-6CC1B5492292}"/>
              </a:ext>
            </a:extLst>
          </p:cNvPr>
          <p:cNvSpPr>
            <a:spLocks noGrp="1"/>
          </p:cNvSpPr>
          <p:nvPr>
            <p:ph type="body" sz="quarter" idx="52"/>
          </p:nvPr>
        </p:nvSpPr>
        <p:spPr/>
        <p:txBody>
          <a:bodyPr/>
          <a:lstStyle/>
          <a:p>
            <a:r>
              <a:rPr lang="en-IN" sz="1300" dirty="0">
                <a:latin typeface="Calibri" panose="020F0502020204030204" pitchFamily="34" charset="0"/>
                <a:ea typeface="Calibri" panose="020F0502020204030204" pitchFamily="34" charset="0"/>
                <a:cs typeface="Calibri" panose="020F0502020204030204" pitchFamily="34" charset="0"/>
              </a:rPr>
              <a:t>To measure the frequency produced due to external factors</a:t>
            </a:r>
          </a:p>
        </p:txBody>
      </p:sp>
      <p:sp>
        <p:nvSpPr>
          <p:cNvPr id="8" name="Text Placeholder 7">
            <a:extLst>
              <a:ext uri="{FF2B5EF4-FFF2-40B4-BE49-F238E27FC236}">
                <a16:creationId xmlns:a16="http://schemas.microsoft.com/office/drawing/2014/main" id="{486B7822-86F9-CDE1-84F1-D4E32B1D3E75}"/>
              </a:ext>
            </a:extLst>
          </p:cNvPr>
          <p:cNvSpPr>
            <a:spLocks noGrp="1"/>
          </p:cNvSpPr>
          <p:nvPr>
            <p:ph type="body" sz="quarter" idx="53"/>
          </p:nvPr>
        </p:nvSpPr>
        <p:spPr>
          <a:xfrm>
            <a:off x="7028329" y="4416565"/>
            <a:ext cx="2725271" cy="506399"/>
          </a:xfrm>
        </p:spPr>
        <p:txBody>
          <a:bodyPr/>
          <a:lstStyle/>
          <a:p>
            <a:r>
              <a:rPr lang="en-IN" dirty="0">
                <a:latin typeface="Georgia" panose="02040502050405020303" pitchFamily="18" charset="0"/>
              </a:rPr>
              <a:t>Integrating different frequencies</a:t>
            </a:r>
          </a:p>
        </p:txBody>
      </p:sp>
      <p:sp>
        <p:nvSpPr>
          <p:cNvPr id="9" name="Text Placeholder 8">
            <a:extLst>
              <a:ext uri="{FF2B5EF4-FFF2-40B4-BE49-F238E27FC236}">
                <a16:creationId xmlns:a16="http://schemas.microsoft.com/office/drawing/2014/main" id="{A0423694-F47E-E1EE-0FE2-4CFC04F7152A}"/>
              </a:ext>
            </a:extLst>
          </p:cNvPr>
          <p:cNvSpPr>
            <a:spLocks noGrp="1"/>
          </p:cNvSpPr>
          <p:nvPr>
            <p:ph type="body" sz="quarter" idx="54"/>
          </p:nvPr>
        </p:nvSpPr>
        <p:spPr>
          <a:xfrm>
            <a:off x="7350339" y="5007731"/>
            <a:ext cx="1691687" cy="891044"/>
          </a:xfrm>
        </p:spPr>
        <p:txBody>
          <a:bodyPr/>
          <a:lstStyle/>
          <a:p>
            <a:r>
              <a:rPr lang="en-IN" sz="1300" dirty="0">
                <a:latin typeface="Calibri" panose="020F0502020204030204" pitchFamily="34" charset="0"/>
                <a:ea typeface="Calibri" panose="020F0502020204030204" pitchFamily="34" charset="0"/>
                <a:cs typeface="Calibri" panose="020F0502020204030204" pitchFamily="34" charset="0"/>
              </a:rPr>
              <a:t>To set Range of safe frequency and to display it on the screen </a:t>
            </a:r>
          </a:p>
        </p:txBody>
      </p:sp>
      <p:sp>
        <p:nvSpPr>
          <p:cNvPr id="10" name="Text Placeholder 9">
            <a:extLst>
              <a:ext uri="{FF2B5EF4-FFF2-40B4-BE49-F238E27FC236}">
                <a16:creationId xmlns:a16="http://schemas.microsoft.com/office/drawing/2014/main" id="{F986A2AC-7779-82FA-03CE-44F33BF1470A}"/>
              </a:ext>
            </a:extLst>
          </p:cNvPr>
          <p:cNvSpPr>
            <a:spLocks noGrp="1"/>
          </p:cNvSpPr>
          <p:nvPr>
            <p:ph type="body" sz="quarter" idx="55"/>
          </p:nvPr>
        </p:nvSpPr>
        <p:spPr>
          <a:xfrm>
            <a:off x="9586969" y="4392565"/>
            <a:ext cx="1877575" cy="506399"/>
          </a:xfrm>
        </p:spPr>
        <p:txBody>
          <a:bodyPr/>
          <a:lstStyle/>
          <a:p>
            <a:r>
              <a:rPr lang="en-IN" dirty="0"/>
              <a:t>Alert System</a:t>
            </a:r>
          </a:p>
        </p:txBody>
      </p:sp>
      <p:sp>
        <p:nvSpPr>
          <p:cNvPr id="11" name="Text Placeholder 10">
            <a:extLst>
              <a:ext uri="{FF2B5EF4-FFF2-40B4-BE49-F238E27FC236}">
                <a16:creationId xmlns:a16="http://schemas.microsoft.com/office/drawing/2014/main" id="{ADAFB26F-5B53-2742-7559-3C0F0029A35A}"/>
              </a:ext>
            </a:extLst>
          </p:cNvPr>
          <p:cNvSpPr>
            <a:spLocks noGrp="1"/>
          </p:cNvSpPr>
          <p:nvPr>
            <p:ph type="body" sz="quarter" idx="56"/>
          </p:nvPr>
        </p:nvSpPr>
        <p:spPr>
          <a:xfrm>
            <a:off x="9753600" y="4995226"/>
            <a:ext cx="1691687" cy="811178"/>
          </a:xfrm>
        </p:spPr>
        <p:txBody>
          <a:bodyPr/>
          <a:lstStyle/>
          <a:p>
            <a:r>
              <a:rPr lang="en-IN" sz="1300" dirty="0">
                <a:effectLst/>
                <a:latin typeface="Calibri" panose="020F0502020204030204" pitchFamily="34" charset="0"/>
                <a:ea typeface="Calibri" panose="020F0502020204030204" pitchFamily="34" charset="0"/>
                <a:cs typeface="Calibri" panose="020F0502020204030204" pitchFamily="34" charset="0"/>
              </a:rPr>
              <a:t>Alarming system attached with the display screen to get a prior warning </a:t>
            </a:r>
          </a:p>
          <a:p>
            <a:endParaRPr lang="en-IN" dirty="0"/>
          </a:p>
        </p:txBody>
      </p:sp>
      <p:pic>
        <p:nvPicPr>
          <p:cNvPr id="21" name="Picture Placeholder 20">
            <a:extLst>
              <a:ext uri="{FF2B5EF4-FFF2-40B4-BE49-F238E27FC236}">
                <a16:creationId xmlns:a16="http://schemas.microsoft.com/office/drawing/2014/main" id="{45F62F29-B725-FDC6-52FC-A584927DF6A0}"/>
              </a:ext>
            </a:extLst>
          </p:cNvPr>
          <p:cNvPicPr>
            <a:picLocks noGrp="1" noChangeAspect="1"/>
          </p:cNvPicPr>
          <p:nvPr>
            <p:ph type="pic" sz="quarter" idx="57"/>
          </p:nvPr>
        </p:nvPicPr>
        <p:blipFill>
          <a:blip r:embed="rId2"/>
          <a:srcRect l="23595" r="23595"/>
          <a:stretch>
            <a:fillRect/>
          </a:stretch>
        </p:blipFill>
        <p:spPr>
          <a:xfrm>
            <a:off x="822325" y="2089150"/>
            <a:ext cx="1620838" cy="1841500"/>
          </a:xfrm>
        </p:spPr>
      </p:pic>
      <p:pic>
        <p:nvPicPr>
          <p:cNvPr id="23" name="Picture Placeholder 22">
            <a:extLst>
              <a:ext uri="{FF2B5EF4-FFF2-40B4-BE49-F238E27FC236}">
                <a16:creationId xmlns:a16="http://schemas.microsoft.com/office/drawing/2014/main" id="{D9A4FD02-64B9-2C70-4B87-17C6C69EFF38}"/>
              </a:ext>
            </a:extLst>
          </p:cNvPr>
          <p:cNvPicPr>
            <a:picLocks noGrp="1" noChangeAspect="1"/>
          </p:cNvPicPr>
          <p:nvPr>
            <p:ph type="pic" sz="quarter" idx="58"/>
          </p:nvPr>
        </p:nvPicPr>
        <p:blipFill>
          <a:blip r:embed="rId3"/>
          <a:srcRect l="19304" r="19304"/>
          <a:stretch>
            <a:fillRect/>
          </a:stretch>
        </p:blipFill>
        <p:spPr/>
      </p:pic>
      <p:pic>
        <p:nvPicPr>
          <p:cNvPr id="25" name="Picture Placeholder 24">
            <a:extLst>
              <a:ext uri="{FF2B5EF4-FFF2-40B4-BE49-F238E27FC236}">
                <a16:creationId xmlns:a16="http://schemas.microsoft.com/office/drawing/2014/main" id="{B0BA95B7-47EE-A849-6545-24E09EFF56AE}"/>
              </a:ext>
            </a:extLst>
          </p:cNvPr>
          <p:cNvPicPr>
            <a:picLocks noGrp="1" noChangeAspect="1"/>
          </p:cNvPicPr>
          <p:nvPr>
            <p:ph type="pic" sz="quarter" idx="59"/>
          </p:nvPr>
        </p:nvPicPr>
        <p:blipFill>
          <a:blip r:embed="rId4"/>
          <a:srcRect l="22141" r="22141"/>
          <a:stretch>
            <a:fillRect/>
          </a:stretch>
        </p:blipFill>
        <p:spPr/>
      </p:pic>
      <p:pic>
        <p:nvPicPr>
          <p:cNvPr id="27" name="Picture Placeholder 26">
            <a:extLst>
              <a:ext uri="{FF2B5EF4-FFF2-40B4-BE49-F238E27FC236}">
                <a16:creationId xmlns:a16="http://schemas.microsoft.com/office/drawing/2014/main" id="{797918A7-67C5-7448-16E6-FA64A7C213DA}"/>
              </a:ext>
            </a:extLst>
          </p:cNvPr>
          <p:cNvPicPr>
            <a:picLocks noGrp="1" noChangeAspect="1"/>
          </p:cNvPicPr>
          <p:nvPr>
            <p:ph type="pic" sz="quarter" idx="60"/>
          </p:nvPr>
        </p:nvPicPr>
        <p:blipFill>
          <a:blip r:embed="rId5"/>
          <a:srcRect l="14758" r="14758"/>
          <a:stretch>
            <a:fillRect/>
          </a:stretch>
        </p:blipFill>
        <p:spPr/>
      </p:pic>
      <p:pic>
        <p:nvPicPr>
          <p:cNvPr id="29" name="Picture Placeholder 28">
            <a:extLst>
              <a:ext uri="{FF2B5EF4-FFF2-40B4-BE49-F238E27FC236}">
                <a16:creationId xmlns:a16="http://schemas.microsoft.com/office/drawing/2014/main" id="{A5902C3F-C115-DFD2-11E0-B2411D3BC4B9}"/>
              </a:ext>
            </a:extLst>
          </p:cNvPr>
          <p:cNvPicPr>
            <a:picLocks noGrp="1" noChangeAspect="1"/>
          </p:cNvPicPr>
          <p:nvPr>
            <p:ph type="pic" sz="quarter" idx="61"/>
          </p:nvPr>
        </p:nvPicPr>
        <p:blipFill>
          <a:blip r:embed="rId6"/>
          <a:srcRect l="655" r="655"/>
          <a:stretch>
            <a:fillRect/>
          </a:stretch>
        </p:blipFill>
        <p:spPr>
          <a:xfrm>
            <a:off x="9486900" y="2049463"/>
            <a:ext cx="1706563" cy="1865312"/>
          </a:xfrm>
        </p:spPr>
      </p:pic>
      <p:sp>
        <p:nvSpPr>
          <p:cNvPr id="17" name="Title 16">
            <a:extLst>
              <a:ext uri="{FF2B5EF4-FFF2-40B4-BE49-F238E27FC236}">
                <a16:creationId xmlns:a16="http://schemas.microsoft.com/office/drawing/2014/main" id="{37E16014-57A2-D9BD-5B47-B817A89F939F}"/>
              </a:ext>
            </a:extLst>
          </p:cNvPr>
          <p:cNvSpPr>
            <a:spLocks noGrp="1"/>
          </p:cNvSpPr>
          <p:nvPr>
            <p:ph type="title"/>
          </p:nvPr>
        </p:nvSpPr>
        <p:spPr/>
        <p:txBody>
          <a:bodyPr/>
          <a:lstStyle/>
          <a:p>
            <a:r>
              <a:rPr lang="en-IN" dirty="0"/>
              <a:t>WORKING</a:t>
            </a:r>
          </a:p>
        </p:txBody>
      </p:sp>
      <p:sp>
        <p:nvSpPr>
          <p:cNvPr id="18" name="Footer Placeholder 17">
            <a:extLst>
              <a:ext uri="{FF2B5EF4-FFF2-40B4-BE49-F238E27FC236}">
                <a16:creationId xmlns:a16="http://schemas.microsoft.com/office/drawing/2014/main" id="{576551F1-B530-90B3-3695-97C7086218AB}"/>
              </a:ext>
            </a:extLst>
          </p:cNvPr>
          <p:cNvSpPr>
            <a:spLocks noGrp="1"/>
          </p:cNvSpPr>
          <p:nvPr>
            <p:ph type="ftr" sz="quarter" idx="62"/>
          </p:nvPr>
        </p:nvSpPr>
        <p:spPr/>
        <p:txBody>
          <a:bodyPr/>
          <a:lstStyle/>
          <a:p>
            <a:r>
              <a:rPr lang="en-US" b="1" dirty="0">
                <a:solidFill>
                  <a:schemeClr val="bg1">
                    <a:lumMod val="65000"/>
                  </a:schemeClr>
                </a:solidFill>
              </a:rPr>
              <a:t>DRONA</a:t>
            </a:r>
          </a:p>
        </p:txBody>
      </p:sp>
      <p:sp>
        <p:nvSpPr>
          <p:cNvPr id="19" name="Slide Number Placeholder 18">
            <a:extLst>
              <a:ext uri="{FF2B5EF4-FFF2-40B4-BE49-F238E27FC236}">
                <a16:creationId xmlns:a16="http://schemas.microsoft.com/office/drawing/2014/main" id="{74BF9345-B9C8-5383-8D40-7C5410F27FFE}"/>
              </a:ext>
            </a:extLst>
          </p:cNvPr>
          <p:cNvSpPr>
            <a:spLocks noGrp="1"/>
          </p:cNvSpPr>
          <p:nvPr>
            <p:ph type="sldNum" sz="quarter" idx="63"/>
          </p:nvPr>
        </p:nvSpPr>
        <p:spPr/>
        <p:txBody>
          <a:bodyPr/>
          <a:lstStyle/>
          <a:p>
            <a:fld id="{47FEACEE-25B4-4A2D-B147-27296E36371D}" type="slidenum">
              <a:rPr lang="en-US" altLang="zh-CN" smtClean="0"/>
              <a:pPr/>
              <a:t>9</a:t>
            </a:fld>
            <a:endParaRPr lang="en-US" altLang="zh-CN" dirty="0"/>
          </a:p>
        </p:txBody>
      </p:sp>
    </p:spTree>
    <p:extLst>
      <p:ext uri="{BB962C8B-B14F-4D97-AF65-F5344CB8AC3E}">
        <p14:creationId xmlns:p14="http://schemas.microsoft.com/office/powerpoint/2010/main" val="3405446119"/>
      </p:ext>
    </p:extLst>
  </p:cSld>
  <p:clrMapOvr>
    <a:masterClrMapping/>
  </p:clrMapOvr>
</p:sld>
</file>

<file path=ppt/theme/theme1.xml><?xml version="1.0" encoding="utf-8"?>
<a:theme xmlns:a="http://schemas.openxmlformats.org/drawingml/2006/main" name="Office 主题​​">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light - tm89027928_Win22_jx_v15" id="{E4F720B1-AC3A-441F-B00A-6ECF71D2AB0C}" vid="{71933BEE-9DD7-4D62-B50F-A654080E9C9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C81503-9DEF-42F3-A99B-D5E0223E195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6A4D1D3-B327-4D60-927D-26045FF4AF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F156100-9533-4411-B0C0-FA18F914F7B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1356</TotalTime>
  <Words>1931</Words>
  <Application>Microsoft Office PowerPoint</Application>
  <PresentationFormat>Widescreen</PresentationFormat>
  <Paragraphs>134</Paragraphs>
  <Slides>16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等线</vt:lpstr>
      <vt:lpstr>Abadi</vt:lpstr>
      <vt:lpstr>Arial</vt:lpstr>
      <vt:lpstr>Arial Narrow</vt:lpstr>
      <vt:lpstr>Calibri</vt:lpstr>
      <vt:lpstr>Georgia</vt:lpstr>
      <vt:lpstr>Posterama Text Black</vt:lpstr>
      <vt:lpstr>Posterama Text SemiBold</vt:lpstr>
      <vt:lpstr>Söhne</vt:lpstr>
      <vt:lpstr>Symbol</vt:lpstr>
      <vt:lpstr>Times New Roman</vt:lpstr>
      <vt:lpstr>Office 主题​​</vt:lpstr>
      <vt:lpstr>DRONA (DIGITAL RAILWAY OBSTRUCTION NOTIFYING ALARM)</vt:lpstr>
      <vt:lpstr>CONTENTS</vt:lpstr>
      <vt:lpstr>Derailment</vt:lpstr>
      <vt:lpstr>Motivation Behind Our Idea</vt:lpstr>
      <vt:lpstr>Major Factors that can cause Train Derailment</vt:lpstr>
      <vt:lpstr>Why We Should Solve Derailment Problem?</vt:lpstr>
      <vt:lpstr>Current Solution To The Problem Of Derailment</vt:lpstr>
      <vt:lpstr>An Advanced Sensing System for Early Detection of Track Faults  Train derailments are a major safety concern for railways worldwide, causing loss of life, damage to property, and disruption of services.  Introducing DRONA - an innovative project that aims to prevent train derailments by detecting track faults in advance and notifying the driver in real-time.  DRONA will prove to be a sophisticated sensing system that combines advanced technologies such as acoustic sensing, vibration analysis, and various  algorithms to detect defects in the rail tracks.  The system is designed to work seamlessly with existing railway infrastructure and can be easily integrated with the driver's cabin, where an alarm and a display screen provide real-time alerts about any track faults.  With DRONA, we hope to significantly reduce the number of train derailments in India, making railway travel safer and more reliable for everyone. </vt:lpstr>
      <vt:lpstr>WORKING</vt:lpstr>
      <vt:lpstr>HARDWARE COMPONENTS </vt:lpstr>
      <vt:lpstr>SOFTWARE AND ALGORITHMS</vt:lpstr>
      <vt:lpstr>Mathematical Calculation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DRONA (DIGITAL RAILWAY OBSTRUCTION NOTIFYING ALARM)</dc:title>
  <dc:creator>ADITI JAIN</dc:creator>
  <cp:lastModifiedBy>ADITI JAIN</cp:lastModifiedBy>
  <cp:revision>9</cp:revision>
  <dcterms:created xsi:type="dcterms:W3CDTF">2023-03-18T20:51:39Z</dcterms:created>
  <dcterms:modified xsi:type="dcterms:W3CDTF">2023-03-21T03:55:38Z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